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0693400" cy="7562850"/>
  <p:notesSz cx="10693400" cy="756285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mailto:projeto.compras@mackenziebh.com.br" TargetMode="External"/><Relationship Id="rId3" Type="http://schemas.openxmlformats.org/officeDocument/2006/relationships/image" Target="../media/image1.png"/><Relationship Id="rId4" Type="http://schemas.openxmlformats.org/officeDocument/2006/relationships/image" Target="../media/image2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71345" y="5892546"/>
            <a:ext cx="5227955" cy="1409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750" spc="-5" b="1">
                <a:latin typeface="Tahoma"/>
                <a:cs typeface="Tahoma"/>
              </a:rPr>
              <a:t>Gentileza solicitar </a:t>
            </a:r>
            <a:r>
              <a:rPr dirty="0" sz="750" b="1">
                <a:latin typeface="Tahoma"/>
                <a:cs typeface="Tahoma"/>
              </a:rPr>
              <a:t>o </a:t>
            </a:r>
            <a:r>
              <a:rPr dirty="0" sz="750" spc="-5" b="1">
                <a:latin typeface="Tahoma"/>
                <a:cs typeface="Tahoma"/>
              </a:rPr>
              <a:t>envio </a:t>
            </a:r>
            <a:r>
              <a:rPr dirty="0" sz="750" b="1">
                <a:latin typeface="Tahoma"/>
                <a:cs typeface="Tahoma"/>
              </a:rPr>
              <a:t>da planilha no formato </a:t>
            </a:r>
            <a:r>
              <a:rPr dirty="0" sz="750" spc="-5" b="1">
                <a:latin typeface="Tahoma"/>
                <a:cs typeface="Tahoma"/>
              </a:rPr>
              <a:t>Excel através </a:t>
            </a:r>
            <a:r>
              <a:rPr dirty="0" sz="750" b="1">
                <a:latin typeface="Tahoma"/>
                <a:cs typeface="Tahoma"/>
              </a:rPr>
              <a:t>do </a:t>
            </a:r>
            <a:r>
              <a:rPr dirty="0" sz="750" spc="-5" b="1">
                <a:latin typeface="Tahoma"/>
                <a:cs typeface="Tahoma"/>
              </a:rPr>
              <a:t>e-mail</a:t>
            </a:r>
            <a:r>
              <a:rPr dirty="0" sz="750" spc="80" b="1">
                <a:latin typeface="Tahoma"/>
                <a:cs typeface="Tahoma"/>
              </a:rPr>
              <a:t> </a:t>
            </a:r>
            <a:r>
              <a:rPr dirty="0" sz="75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projeto.compras@mackenziebh.com.br</a:t>
            </a:r>
            <a:endParaRPr sz="75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50973" y="5382514"/>
            <a:ext cx="3190240" cy="0"/>
          </a:xfrm>
          <a:custGeom>
            <a:avLst/>
            <a:gdLst/>
            <a:ahLst/>
            <a:cxnLst/>
            <a:rect l="l" t="t" r="r" b="b"/>
            <a:pathLst>
              <a:path w="3190240" h="0">
                <a:moveTo>
                  <a:pt x="0" y="0"/>
                </a:moveTo>
                <a:lnTo>
                  <a:pt x="3189986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31696" y="1021334"/>
          <a:ext cx="8086090" cy="4744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3105"/>
                <a:gridCol w="1923414"/>
                <a:gridCol w="313689"/>
                <a:gridCol w="956944"/>
                <a:gridCol w="1236979"/>
                <a:gridCol w="2923540"/>
              </a:tblGrid>
              <a:tr h="771524"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46888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PLANILHA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CÁLCULO DA SITUAÇÃO FINANCEIRA DA</a:t>
                      </a:r>
                      <a:r>
                        <a:rPr dirty="0" sz="750" spc="-4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EMPRESA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80415">
                <a:tc gridSpan="2"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NOME DA</a:t>
                      </a:r>
                      <a:r>
                        <a:rPr dirty="0" sz="75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EMPRESA: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8318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223520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DATA: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8318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7239">
                <a:tc gridSpan="4">
                  <a:txBody>
                    <a:bodyPr/>
                    <a:lstStyle/>
                    <a:p>
                      <a:pPr marL="20955">
                        <a:lnSpc>
                          <a:spcPts val="894"/>
                        </a:lnSpc>
                        <a:spcBef>
                          <a:spcPts val="5"/>
                        </a:spcBef>
                      </a:pPr>
                      <a:r>
                        <a:rPr dirty="0" sz="750" spc="5" b="1">
                          <a:latin typeface="Tahoma"/>
                          <a:cs typeface="Tahoma"/>
                        </a:rPr>
                        <a:t>DADOS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DO BALANÇO PATRIMONIAL DO ULTIMO EXERCÍCIO</a:t>
                      </a:r>
                      <a:r>
                        <a:rPr dirty="0" sz="750" spc="-3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SOCIAL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79057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TABELA DE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ÍNDICE</a:t>
                      </a:r>
                      <a:r>
                        <a:rPr dirty="0" sz="750" spc="-2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PADRÃO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3829">
                <a:tc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30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TOTAL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810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30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810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206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6986">
                <a:tc gridSpan="2">
                  <a:txBody>
                    <a:bodyPr/>
                    <a:lstStyle/>
                    <a:p>
                      <a:pPr marL="19685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9149">
                <a:tc gridSpan="2"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34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 NÃO CIRCULANTE EXCETO O ATIVO</a:t>
                      </a:r>
                      <a:r>
                        <a:rPr dirty="0" sz="750" spc="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PERMANENTE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34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714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1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68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ÍNDICES CONTÁBEIS –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Situação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–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ILC, ILG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ISG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&lt; (menor) que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1,00: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Deficitária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1,00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1,35: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Equilibrada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(maior) que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1,35: Satisfatória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3067">
                <a:tc gridSpan="2"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1,00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6986">
                <a:tc gridSpan="2">
                  <a:txBody>
                    <a:bodyPr/>
                    <a:lstStyle/>
                    <a:p>
                      <a:pPr marL="19685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1269">
                <a:tc gridSpan="4">
                  <a:txBody>
                    <a:bodyPr/>
                    <a:lstStyle/>
                    <a:p>
                      <a:pPr algn="ctr" marL="1079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CÁLCULO </a:t>
                      </a:r>
                      <a:r>
                        <a:rPr dirty="0" sz="750" spc="5" b="1">
                          <a:latin typeface="Tahoma"/>
                          <a:cs typeface="Tahoma"/>
                        </a:rPr>
                        <a:t>DOS</a:t>
                      </a:r>
                      <a:r>
                        <a:rPr dirty="0" sz="750" spc="-1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ÍNDICES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68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2893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RESULTADO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9772">
                <a:tc gridSpan="2">
                  <a:txBody>
                    <a:bodyPr/>
                    <a:lstStyle/>
                    <a:p>
                      <a:pPr marL="20955">
                        <a:lnSpc>
                          <a:spcPts val="825"/>
                        </a:lnSpc>
                        <a:spcBef>
                          <a:spcPts val="2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-1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CORRENTE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254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4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421765">
                        <a:lnSpc>
                          <a:spcPts val="855"/>
                        </a:lnSpc>
                        <a:spcBef>
                          <a:spcPts val="2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3881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Passivo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9619">
                <a:tc gridSpan="2">
                  <a:txBody>
                    <a:bodyPr/>
                    <a:lstStyle/>
                    <a:p>
                      <a:pPr marL="20955">
                        <a:lnSpc>
                          <a:spcPts val="825"/>
                        </a:lnSpc>
                        <a:spcBef>
                          <a:spcPts val="1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-1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GERAL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4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90500">
                        <a:lnSpc>
                          <a:spcPts val="855"/>
                        </a:lnSpc>
                        <a:spcBef>
                          <a:spcPts val="2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 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Não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Exceto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9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Permanente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76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8011">
                <a:tc gridSpan="2"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SOLVÊNCIA</a:t>
                      </a:r>
                      <a:r>
                        <a:rPr dirty="0" sz="75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GERAL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29844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51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marR="88900">
                        <a:lnSpc>
                          <a:spcPts val="855"/>
                        </a:lnSpc>
                        <a:spcBef>
                          <a:spcPts val="50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6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4135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4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76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28268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R="534035">
                        <a:lnSpc>
                          <a:spcPct val="100000"/>
                        </a:lnSpc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Responsável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1612138" y="1114920"/>
            <a:ext cx="694410" cy="6083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8118475" y="1131328"/>
            <a:ext cx="894435" cy="554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130604" y="963375"/>
          <a:ext cx="8285480" cy="20262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85480"/>
              </a:tblGrid>
              <a:tr h="664687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LIQUIDEZ GERAL –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ILG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Realizável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 Prazo) : (Passivo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Exigível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</a:t>
                      </a:r>
                      <a:r>
                        <a:rPr dirty="0" sz="750" spc="5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 marR="119380">
                        <a:lnSpc>
                          <a:spcPct val="113300"/>
                        </a:lnSpc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Índice de Liquidez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Geral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(ILG) indica quanto 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possui em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disponibilidades,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bens 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direitos realizáveis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no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curso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exercício seguinte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liquidar suas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obrigações, com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vencimento  neste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mesmo período.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</a:tr>
              <a:tr h="6958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LIQUIDEZ CORRENTE –</a:t>
                      </a:r>
                      <a:r>
                        <a:rPr dirty="0" sz="750" spc="-3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ILC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ILC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Circulante)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: (Passivo</a:t>
                      </a:r>
                      <a:r>
                        <a:rPr dirty="0" sz="750" spc="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Índice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Corrente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(ILC)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indica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quanto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possui em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recursos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disponíveis,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bens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direitos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realizáveis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curto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prazo,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fazer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face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de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suas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dívidas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curto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6652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SOLVÊNCIA GERAL –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ISG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ISG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Total)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: (Passivo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Exigível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</a:t>
                      </a:r>
                      <a:r>
                        <a:rPr dirty="0" sz="750" spc="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 marR="119380">
                        <a:lnSpc>
                          <a:spcPct val="113300"/>
                        </a:lnSpc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O índice de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Solvência Geral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expressa o grau de garantia que 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 dispõe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Ativos (totais),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 pagamento do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suas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dívidas.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Envolve além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dos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recursos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líquidos,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também os 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permanentes.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COHAB-MG</dc:creator>
  <dcterms:created xsi:type="dcterms:W3CDTF">2018-06-10T20:13:27Z</dcterms:created>
  <dcterms:modified xsi:type="dcterms:W3CDTF">2018-06-10T20:13:27Z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2016-02-10T00:00:00Z</vt:filetime>
  </property>
  <property fmtid="{D5CDD505-2E9C-101B-9397-08002B2CF9AE}" pid="3" name="Creator">
    <vt:lpwstr>Microsoft® Excel® 2010</vt:lpwstr>
  </property>
  <property fmtid="{D5CDD505-2E9C-101B-9397-08002B2CF9AE}" pid="4" name="LastSaved">
    <vt:filetime>2018-06-10T00:00:00Z</vt:filetime>
  </property>
</Properties>
</file>