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347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36319" y="560831"/>
            <a:ext cx="512063" cy="5730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11936" y="3511296"/>
            <a:ext cx="2560319" cy="112166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389888" y="4852415"/>
            <a:ext cx="1877567" cy="6827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559552" y="560831"/>
            <a:ext cx="816863" cy="36575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303776" y="2706623"/>
            <a:ext cx="1962912" cy="57302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980915" y="5284844"/>
            <a:ext cx="401320" cy="0"/>
          </a:xfrm>
          <a:custGeom>
            <a:avLst/>
            <a:gdLst/>
            <a:ahLst/>
            <a:cxnLst/>
            <a:rect l="l" t="t" r="r" b="b"/>
            <a:pathLst>
              <a:path w="401319">
                <a:moveTo>
                  <a:pt x="0" y="0"/>
                </a:moveTo>
                <a:lnTo>
                  <a:pt x="400740" y="0"/>
                </a:lnTo>
              </a:path>
            </a:pathLst>
          </a:custGeom>
          <a:ln w="8971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5339709" y="573291"/>
            <a:ext cx="0" cy="709295"/>
          </a:xfrm>
          <a:custGeom>
            <a:avLst/>
            <a:gdLst/>
            <a:ahLst/>
            <a:cxnLst/>
            <a:rect l="l" t="t" r="r" b="b"/>
            <a:pathLst>
              <a:path h="709294">
                <a:moveTo>
                  <a:pt x="0" y="709071"/>
                </a:moveTo>
                <a:lnTo>
                  <a:pt x="0" y="0"/>
                </a:lnTo>
              </a:path>
            </a:pathLst>
          </a:custGeom>
          <a:ln w="5981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6366979" y="570274"/>
            <a:ext cx="0" cy="712470"/>
          </a:xfrm>
          <a:custGeom>
            <a:avLst/>
            <a:gdLst/>
            <a:ahLst/>
            <a:cxnLst/>
            <a:rect l="l" t="t" r="r" b="b"/>
            <a:pathLst>
              <a:path h="712469">
                <a:moveTo>
                  <a:pt x="0" y="712088"/>
                </a:moveTo>
                <a:lnTo>
                  <a:pt x="0" y="0"/>
                </a:lnTo>
              </a:path>
            </a:pathLst>
          </a:custGeom>
          <a:ln w="5981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5338215" y="1277837"/>
            <a:ext cx="1031875" cy="0"/>
          </a:xfrm>
          <a:custGeom>
            <a:avLst/>
            <a:gdLst/>
            <a:ahLst/>
            <a:cxnLst/>
            <a:rect l="l" t="t" r="r" b="b"/>
            <a:pathLst>
              <a:path w="1031875">
                <a:moveTo>
                  <a:pt x="0" y="0"/>
                </a:moveTo>
                <a:lnTo>
                  <a:pt x="1031755" y="0"/>
                </a:lnTo>
              </a:path>
            </a:pathLst>
          </a:custGeom>
          <a:ln w="5981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6319" y="487680"/>
            <a:ext cx="499872" cy="5608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59552" y="487680"/>
            <a:ext cx="804672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168895" y="8619743"/>
            <a:ext cx="268224" cy="4632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42559" y="10265664"/>
            <a:ext cx="243839" cy="42672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96000" y="9826752"/>
            <a:ext cx="1365503" cy="8534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21553" y="502108"/>
            <a:ext cx="0" cy="715645"/>
          </a:xfrm>
          <a:custGeom>
            <a:avLst/>
            <a:gdLst/>
            <a:ahLst/>
            <a:cxnLst/>
            <a:rect l="l" t="t" r="r" b="b"/>
            <a:pathLst>
              <a:path h="715644">
                <a:moveTo>
                  <a:pt x="0" y="715124"/>
                </a:moveTo>
                <a:lnTo>
                  <a:pt x="0" y="0"/>
                </a:lnTo>
              </a:path>
            </a:pathLst>
          </a:custGeom>
          <a:ln w="6079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64218" y="505152"/>
            <a:ext cx="0" cy="715645"/>
          </a:xfrm>
          <a:custGeom>
            <a:avLst/>
            <a:gdLst/>
            <a:ahLst/>
            <a:cxnLst/>
            <a:rect l="l" t="t" r="r" b="b"/>
            <a:pathLst>
              <a:path h="715644">
                <a:moveTo>
                  <a:pt x="0" y="715124"/>
                </a:moveTo>
                <a:lnTo>
                  <a:pt x="0" y="0"/>
                </a:lnTo>
              </a:path>
            </a:pathLst>
          </a:custGeom>
          <a:ln w="6079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20033" y="1214190"/>
            <a:ext cx="1049020" cy="0"/>
          </a:xfrm>
          <a:custGeom>
            <a:avLst/>
            <a:gdLst/>
            <a:ahLst/>
            <a:cxnLst/>
            <a:rect l="l" t="t" r="r" b="b"/>
            <a:pathLst>
              <a:path w="1049020">
                <a:moveTo>
                  <a:pt x="0" y="0"/>
                </a:moveTo>
                <a:lnTo>
                  <a:pt x="1048744" y="0"/>
                </a:lnTo>
              </a:path>
            </a:pathLst>
          </a:custGeom>
          <a:ln w="6079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796004" y="608423"/>
            <a:ext cx="1290955" cy="351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30"/>
              </a:spcBef>
            </a:pP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21553" y="502108"/>
            <a:ext cx="1042669" cy="712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algn="ctr">
              <a:lnSpc>
                <a:spcPct val="100000"/>
              </a:lnSpc>
            </a:pPr>
            <a:r>
              <a:rPr sz="700" b="1" spc="5" dirty="0">
                <a:solidFill>
                  <a:srgbClr val="050505"/>
                </a:solidFill>
                <a:latin typeface="Arial"/>
                <a:cs typeface="Arial"/>
              </a:rPr>
              <a:t>FORMAÇÃO </a:t>
            </a:r>
            <a:r>
              <a:rPr sz="700" b="1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700" b="1" spc="-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endParaRPr sz="700">
              <a:latin typeface="Arial"/>
              <a:cs typeface="Arial"/>
            </a:endParaRPr>
          </a:p>
          <a:p>
            <a:pPr marL="29209" algn="ctr">
              <a:lnSpc>
                <a:spcPct val="100000"/>
              </a:lnSpc>
              <a:spcBef>
                <a:spcPts val="215"/>
              </a:spcBef>
            </a:pPr>
            <a:r>
              <a:rPr sz="700" b="1" spc="20" dirty="0">
                <a:solidFill>
                  <a:srgbClr val="050505"/>
                </a:solidFill>
                <a:latin typeface="Times New Roman"/>
                <a:cs typeface="Times New Roman"/>
              </a:rPr>
              <a:t>ATLUAS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20216" y="1773658"/>
            <a:ext cx="6121400" cy="1306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5240" algn="ctr">
              <a:lnSpc>
                <a:spcPts val="1470"/>
              </a:lnSpc>
            </a:pPr>
            <a:r>
              <a:rPr sz="125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ATA </a:t>
            </a:r>
            <a:r>
              <a:rPr sz="125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50" b="1" spc="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AB</a:t>
            </a:r>
            <a:r>
              <a:rPr sz="1250" b="1" spc="5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25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RTU</a:t>
            </a:r>
            <a:r>
              <a:rPr sz="125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RA</a:t>
            </a:r>
            <a:endParaRPr sz="1250">
              <a:latin typeface="Times New Roman"/>
              <a:cs typeface="Times New Roman"/>
            </a:endParaRPr>
          </a:p>
          <a:p>
            <a:pPr algn="ctr">
              <a:lnSpc>
                <a:spcPts val="1470"/>
              </a:lnSpc>
            </a:pPr>
            <a:r>
              <a:rPr sz="125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EDITAL </a:t>
            </a:r>
            <a:r>
              <a:rPr sz="125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 DE</a:t>
            </a:r>
            <a:r>
              <a:rPr sz="1250" b="1" spc="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LICITAÇÃO</a:t>
            </a:r>
            <a:r>
              <a:rPr sz="1250" b="1" spc="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25" dirty="0">
                <a:solidFill>
                  <a:srgbClr val="050505"/>
                </a:solidFill>
                <a:latin typeface="Times New Roman"/>
                <a:cs typeface="Times New Roman"/>
              </a:rPr>
              <a:t>_</a:t>
            </a:r>
            <a:r>
              <a:rPr sz="1250" b="1" spc="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70" dirty="0">
                <a:solidFill>
                  <a:srgbClr val="050505"/>
                </a:solidFill>
                <a:latin typeface="Times New Roman"/>
                <a:cs typeface="Times New Roman"/>
              </a:rPr>
              <a:t>CONCORRENCIA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55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25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55" dirty="0">
                <a:solidFill>
                  <a:srgbClr val="050505"/>
                </a:solidFill>
                <a:latin typeface="Times New Roman"/>
                <a:cs typeface="Times New Roman"/>
              </a:rPr>
              <a:t>010/</a:t>
            </a:r>
            <a:r>
              <a:rPr sz="125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30" dirty="0">
                <a:solidFill>
                  <a:srgbClr val="050505"/>
                </a:solidFill>
                <a:latin typeface="Times New Roman"/>
                <a:cs typeface="Times New Roman"/>
              </a:rPr>
              <a:t>2016</a:t>
            </a:r>
            <a:endParaRPr sz="1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200">
              <a:latin typeface="Times New Roman"/>
              <a:cs typeface="Times New Roman"/>
            </a:endParaRPr>
          </a:p>
          <a:p>
            <a:pPr marL="15240" marR="5080" indent="-3175" algn="just">
              <a:lnSpc>
                <a:spcPct val="108200"/>
              </a:lnSpc>
            </a:pP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Aquisições,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constitu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í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através 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Nomeação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200" spc="270" baseline="2430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00" spc="127" baseline="243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/20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6,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05/0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50" dirty="0">
                <a:solidFill>
                  <a:srgbClr val="050505"/>
                </a:solidFill>
                <a:latin typeface="Arial"/>
                <a:cs typeface="Arial"/>
              </a:rPr>
              <a:t>/20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6,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atendimento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artigo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4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°</a:t>
            </a:r>
            <a:r>
              <a:rPr sz="1150" spc="295" dirty="0">
                <a:solidFill>
                  <a:srgbClr val="050505"/>
                </a:solidFill>
                <a:latin typeface="Arial"/>
                <a:cs typeface="Arial"/>
              </a:rPr>
              <a:t>,</a:t>
            </a:r>
            <a:r>
              <a:rPr sz="11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inciso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6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6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-1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Regulamento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e Contratações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Confederação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Brasileira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Clubes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0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CBC,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representando  </a:t>
            </a:r>
            <a:r>
              <a:rPr sz="11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neste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ato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Clube,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promoveu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nesta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data,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às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3h30min,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abertura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envelopes</a:t>
            </a:r>
            <a:endParaRPr sz="11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6295" y="3063813"/>
            <a:ext cx="2413000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"HABILITAÇÃO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"</a:t>
            </a:r>
            <a:r>
              <a:rPr sz="125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,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50" b="1" spc="-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referente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050505"/>
                </a:solidFill>
                <a:latin typeface="Times New Roman"/>
                <a:cs typeface="Times New Roman"/>
              </a:rPr>
              <a:t>à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12883" y="3079142"/>
            <a:ext cx="363092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fase 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do </a:t>
            </a:r>
            <a:r>
              <a:rPr sz="11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licitatório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CONCORRÊNCIA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50" b="1" spc="-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6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250" b="1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2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125" b="1" spc="300" baseline="22222" dirty="0">
                <a:solidFill>
                  <a:srgbClr val="050505"/>
                </a:solidFill>
                <a:latin typeface="Arial"/>
                <a:cs typeface="Arial"/>
              </a:rPr>
              <a:t>0</a:t>
            </a:r>
            <a:endParaRPr sz="1125" baseline="22222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26295" y="3258683"/>
            <a:ext cx="823594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b="1" spc="135" dirty="0">
                <a:solidFill>
                  <a:srgbClr val="050505"/>
                </a:solidFill>
                <a:latin typeface="Times New Roman"/>
                <a:cs typeface="Times New Roman"/>
              </a:rPr>
              <a:t>010/</a:t>
            </a:r>
            <a:r>
              <a:rPr sz="125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95" dirty="0">
                <a:solidFill>
                  <a:srgbClr val="050505"/>
                </a:solidFill>
                <a:latin typeface="Times New Roman"/>
                <a:cs typeface="Times New Roman"/>
              </a:rPr>
              <a:t>2016,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05123" y="3268079"/>
            <a:ext cx="2504440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59105" algn="l"/>
                <a:tab pos="1045844" algn="l"/>
                <a:tab pos="1295400" algn="l"/>
                <a:tab pos="1541145" algn="l"/>
                <a:tab pos="2328545" algn="l"/>
              </a:tabLst>
            </a:pP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cujo	objeto	é	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a	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aquisição	de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58903" y="3258683"/>
            <a:ext cx="246507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431925" algn="l"/>
              </a:tabLst>
            </a:pPr>
            <a:r>
              <a:rPr sz="125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EQUIPAM</a:t>
            </a:r>
            <a:r>
              <a:rPr sz="1250" b="1" spc="-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60" dirty="0">
                <a:solidFill>
                  <a:srgbClr val="050505"/>
                </a:solidFill>
                <a:latin typeface="Times New Roman"/>
                <a:cs typeface="Times New Roman"/>
              </a:rPr>
              <a:t>ENTOS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250" b="1" spc="-40" dirty="0">
                <a:solidFill>
                  <a:srgbClr val="050505"/>
                </a:solidFill>
                <a:latin typeface="Times New Roman"/>
                <a:cs typeface="Times New Roman"/>
              </a:rPr>
              <a:t>ESPORTIVOS,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26295" y="3444312"/>
            <a:ext cx="6120130" cy="3638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455"/>
              </a:lnSpc>
            </a:pP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CRONOM</a:t>
            </a:r>
            <a:r>
              <a:rPr sz="125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ETRO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DIG</a:t>
            </a:r>
            <a:r>
              <a:rPr sz="1250" b="1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ITAL</a:t>
            </a:r>
            <a:r>
              <a:rPr sz="1250" b="1" spc="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50" b="1" spc="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295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1250" b="1" spc="-1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ESA,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90" dirty="0">
                <a:solidFill>
                  <a:srgbClr val="050505"/>
                </a:solidFill>
                <a:latin typeface="Times New Roman"/>
                <a:cs typeface="Times New Roman"/>
              </a:rPr>
              <a:t>CRONOM</a:t>
            </a:r>
            <a:r>
              <a:rPr sz="125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ETRO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95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250" b="1" spc="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CRONÔM</a:t>
            </a:r>
            <a:r>
              <a:rPr sz="1250" b="1" spc="-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ETRO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NATAÇÃO</a:t>
            </a:r>
            <a:endParaRPr sz="1250">
              <a:latin typeface="Times New Roman"/>
              <a:cs typeface="Times New Roman"/>
            </a:endParaRPr>
          </a:p>
          <a:p>
            <a:pPr marL="18415">
              <a:lnSpc>
                <a:spcPts val="1455"/>
              </a:lnSpc>
            </a:pP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para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PROJ</a:t>
            </a:r>
            <a:r>
              <a:rPr sz="125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25" dirty="0">
                <a:solidFill>
                  <a:srgbClr val="050505"/>
                </a:solidFill>
                <a:latin typeface="Times New Roman"/>
                <a:cs typeface="Times New Roman"/>
              </a:rPr>
              <a:t>ETO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MACKENZIE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FORMAN </a:t>
            </a:r>
            <a:r>
              <a:rPr sz="125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DO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10" dirty="0">
                <a:solidFill>
                  <a:srgbClr val="050505"/>
                </a:solidFill>
                <a:latin typeface="Times New Roman"/>
                <a:cs typeface="Times New Roman"/>
              </a:rPr>
              <a:t>ATLETAS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OLÍM</a:t>
            </a:r>
            <a:r>
              <a:rPr sz="125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20" dirty="0">
                <a:solidFill>
                  <a:srgbClr val="050505"/>
                </a:solidFill>
                <a:latin typeface="Times New Roman"/>
                <a:cs typeface="Times New Roman"/>
              </a:rPr>
              <a:t>PICOS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20" dirty="0">
                <a:solidFill>
                  <a:srgbClr val="050505"/>
                </a:solidFill>
                <a:latin typeface="Times New Roman"/>
                <a:cs typeface="Times New Roman"/>
              </a:rPr>
              <a:t>Ili,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convênio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endParaRPr sz="11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26295" y="3815834"/>
            <a:ext cx="169100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8295" algn="l"/>
                <a:tab pos="528955" algn="l"/>
                <a:tab pos="1328420" algn="l"/>
              </a:tabLst>
            </a:pP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45	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-	celebrado	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entre</a:t>
            </a:r>
            <a:endParaRPr sz="11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47158" y="3806438"/>
            <a:ext cx="241490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73150" algn="l"/>
                <a:tab pos="1915160" algn="l"/>
              </a:tabLst>
            </a:pP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MACKENZIE	</a:t>
            </a:r>
            <a:r>
              <a:rPr sz="125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ESPORTE	</a:t>
            </a: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CLUBE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94544" y="3806438"/>
            <a:ext cx="173545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43204" algn="l"/>
                <a:tab pos="474345" algn="l"/>
              </a:tabLst>
            </a:pP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e	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	</a:t>
            </a:r>
            <a:r>
              <a:rPr sz="125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CO</a:t>
            </a:r>
            <a:r>
              <a:rPr sz="125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FEDERAÇÃO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829335" y="3989023"/>
            <a:ext cx="6458585" cy="6282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46075" indent="5715" algn="just">
              <a:lnSpc>
                <a:spcPct val="104900"/>
              </a:lnSpc>
            </a:pPr>
            <a:r>
              <a:rPr sz="1250" b="1" spc="-55" dirty="0">
                <a:solidFill>
                  <a:srgbClr val="050505"/>
                </a:solidFill>
                <a:latin typeface="Times New Roman"/>
                <a:cs typeface="Times New Roman"/>
              </a:rPr>
              <a:t>BRASILEIRA </a:t>
            </a:r>
            <a:r>
              <a:rPr sz="1250" b="1" spc="1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10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CLUBES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47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250" b="1" spc="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75" dirty="0">
                <a:solidFill>
                  <a:srgbClr val="050505"/>
                </a:solidFill>
                <a:latin typeface="Times New Roman"/>
                <a:cs typeface="Times New Roman"/>
              </a:rPr>
              <a:t>CBC,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atendimento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unidade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Esporte Clube,</a:t>
            </a:r>
            <a:r>
              <a:rPr sz="11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localizada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5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Congonhas,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200" spc="225" baseline="2430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200" baseline="243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37" baseline="243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450,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Bairro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Santo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Antônio,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CEP</a:t>
            </a:r>
            <a:r>
              <a:rPr sz="11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30.330-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00,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em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Horizonte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0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MG</a:t>
            </a:r>
            <a:r>
              <a:rPr sz="1150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400">
              <a:latin typeface="Times New Roman"/>
              <a:cs typeface="Times New Roman"/>
            </a:endParaRPr>
          </a:p>
          <a:p>
            <a:pPr marL="12700" marR="340360" algn="just">
              <a:lnSpc>
                <a:spcPct val="102400"/>
              </a:lnSpc>
            </a:pPr>
            <a:r>
              <a:rPr sz="1150" spc="-125" dirty="0">
                <a:solidFill>
                  <a:srgbClr val="050505"/>
                </a:solidFill>
                <a:latin typeface="Arial"/>
                <a:cs typeface="Arial"/>
              </a:rPr>
              <a:t>A  referida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reunião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ocorreu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Diretoria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-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Administração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entidade,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localizada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Congonhas,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n°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450,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Bairro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Santo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Antônio,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CEP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30.330-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00,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Horizonte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0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MG.,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tendo</a:t>
            </a:r>
            <a:r>
              <a:rPr sz="11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como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membros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Sra.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Suelem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Cliciane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Ribeiro,</a:t>
            </a:r>
            <a:r>
              <a:rPr sz="115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Sr.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Kellyson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Salgado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Gomes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Sra.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Lilian  </a:t>
            </a:r>
            <a:r>
              <a:rPr sz="1150" spc="-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Cristiane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Gualberto, 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presença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do  </a:t>
            </a:r>
            <a:r>
              <a:rPr sz="115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seguinte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representante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devidamente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credenciado: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50">
              <a:latin typeface="Times New Roman"/>
              <a:cs typeface="Times New Roman"/>
            </a:endParaRPr>
          </a:p>
          <a:p>
            <a:pPr marL="24765" algn="just">
              <a:lnSpc>
                <a:spcPts val="1465"/>
              </a:lnSpc>
            </a:pPr>
            <a:r>
              <a:rPr sz="125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NOM</a:t>
            </a:r>
            <a:r>
              <a:rPr sz="1250" b="1" spc="-1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310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250" b="1" spc="-215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250" b="1" spc="15" dirty="0">
                <a:solidFill>
                  <a:srgbClr val="050505"/>
                </a:solidFill>
                <a:latin typeface="Times New Roman"/>
                <a:cs typeface="Times New Roman"/>
              </a:rPr>
              <a:t>:</a:t>
            </a:r>
            <a:r>
              <a:rPr sz="1250" b="1" spc="-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Washington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Mario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Diniz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Arial"/>
                <a:cs typeface="Arial"/>
              </a:rPr>
              <a:t>Franco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Amaral</a:t>
            </a:r>
            <a:endParaRPr sz="1150">
              <a:latin typeface="Arial"/>
              <a:cs typeface="Arial"/>
            </a:endParaRPr>
          </a:p>
          <a:p>
            <a:pPr marL="18415" algn="just">
              <a:lnSpc>
                <a:spcPts val="1585"/>
              </a:lnSpc>
            </a:pPr>
            <a:r>
              <a:rPr sz="1350" b="1" spc="-60" dirty="0">
                <a:solidFill>
                  <a:srgbClr val="050505"/>
                </a:solidFill>
                <a:latin typeface="Times New Roman"/>
                <a:cs typeface="Times New Roman"/>
              </a:rPr>
              <a:t>CI:</a:t>
            </a:r>
            <a:r>
              <a:rPr sz="135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3.383.296</a:t>
            </a:r>
            <a:endParaRPr sz="1150">
              <a:latin typeface="Arial"/>
              <a:cs typeface="Arial"/>
            </a:endParaRPr>
          </a:p>
          <a:p>
            <a:pPr marL="18415" algn="just">
              <a:lnSpc>
                <a:spcPts val="1360"/>
              </a:lnSpc>
              <a:spcBef>
                <a:spcPts val="65"/>
              </a:spcBef>
            </a:pPr>
            <a:r>
              <a:rPr sz="1150" b="1" spc="-10" dirty="0">
                <a:solidFill>
                  <a:srgbClr val="050505"/>
                </a:solidFill>
                <a:latin typeface="Arial"/>
                <a:cs typeface="Arial"/>
              </a:rPr>
              <a:t>CPF:</a:t>
            </a:r>
            <a:r>
              <a:rPr sz="1150" b="1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581.035.546-34</a:t>
            </a:r>
            <a:endParaRPr sz="1150">
              <a:latin typeface="Arial"/>
              <a:cs typeface="Arial"/>
            </a:endParaRPr>
          </a:p>
          <a:p>
            <a:pPr marL="27305" algn="just">
              <a:lnSpc>
                <a:spcPts val="1480"/>
              </a:lnSpc>
            </a:pPr>
            <a:r>
              <a:rPr sz="1250" b="1" spc="-215" dirty="0">
                <a:solidFill>
                  <a:srgbClr val="050505"/>
                </a:solidFill>
                <a:latin typeface="Times New Roman"/>
                <a:cs typeface="Times New Roman"/>
              </a:rPr>
              <a:t>EM</a:t>
            </a:r>
            <a:r>
              <a:rPr sz="125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55" dirty="0">
                <a:solidFill>
                  <a:srgbClr val="050505"/>
                </a:solidFill>
                <a:latin typeface="Times New Roman"/>
                <a:cs typeface="Times New Roman"/>
              </a:rPr>
              <a:t>PRESA:</a:t>
            </a:r>
            <a:r>
              <a:rPr sz="1250" b="1" spc="1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14" dirty="0">
                <a:solidFill>
                  <a:srgbClr val="050505"/>
                </a:solidFill>
                <a:latin typeface="Arial"/>
                <a:cs typeface="Arial"/>
              </a:rPr>
              <a:t>CSM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Comercial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Eireli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50505"/>
                </a:solidFill>
                <a:latin typeface="Arial"/>
                <a:cs typeface="Arial"/>
              </a:rPr>
              <a:t>ME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C</a:t>
            </a:r>
            <a:r>
              <a:rPr sz="125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N</a:t>
            </a:r>
            <a:r>
              <a:rPr sz="1250" b="1" spc="-45" dirty="0">
                <a:solidFill>
                  <a:srgbClr val="050505"/>
                </a:solidFill>
                <a:latin typeface="Times New Roman"/>
                <a:cs typeface="Times New Roman"/>
              </a:rPr>
              <a:t>PJ:</a:t>
            </a:r>
            <a:r>
              <a:rPr sz="1250" b="1" spc="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20.342</a:t>
            </a:r>
            <a:r>
              <a:rPr sz="1150" spc="75" dirty="0">
                <a:solidFill>
                  <a:srgbClr val="050505"/>
                </a:solidFill>
                <a:latin typeface="Arial"/>
                <a:cs typeface="Arial"/>
              </a:rPr>
              <a:t>.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935/000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-63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300">
              <a:latin typeface="Times New Roman"/>
              <a:cs typeface="Times New Roman"/>
            </a:endParaRPr>
          </a:p>
          <a:p>
            <a:pPr marL="27305" algn="just">
              <a:lnSpc>
                <a:spcPct val="100000"/>
              </a:lnSpc>
            </a:pP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indicado</a:t>
            </a:r>
            <a:r>
              <a:rPr sz="115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abaixo</a:t>
            </a:r>
            <a:r>
              <a:rPr sz="11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como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ouvinte: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algn="just">
              <a:lnSpc>
                <a:spcPts val="1420"/>
              </a:lnSpc>
            </a:pPr>
            <a:r>
              <a:rPr sz="1250" b="1" spc="-135" dirty="0">
                <a:solidFill>
                  <a:srgbClr val="050505"/>
                </a:solidFill>
                <a:latin typeface="Times New Roman"/>
                <a:cs typeface="Times New Roman"/>
              </a:rPr>
              <a:t>NOM</a:t>
            </a:r>
            <a:r>
              <a:rPr sz="125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-95" dirty="0">
                <a:solidFill>
                  <a:srgbClr val="050505"/>
                </a:solidFill>
                <a:latin typeface="Times New Roman"/>
                <a:cs typeface="Times New Roman"/>
              </a:rPr>
              <a:t>E:</a:t>
            </a:r>
            <a:r>
              <a:rPr sz="1250" b="1" spc="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Luiz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Gustavo</a:t>
            </a:r>
            <a:r>
              <a:rPr sz="11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Drummond</a:t>
            </a:r>
            <a:endParaRPr sz="1150">
              <a:latin typeface="Arial"/>
              <a:cs typeface="Arial"/>
            </a:endParaRPr>
          </a:p>
          <a:p>
            <a:pPr marL="24765" algn="just">
              <a:lnSpc>
                <a:spcPts val="1500"/>
              </a:lnSpc>
            </a:pPr>
            <a:r>
              <a:rPr sz="1350" b="1" spc="-60" dirty="0">
                <a:solidFill>
                  <a:srgbClr val="050505"/>
                </a:solidFill>
                <a:latin typeface="Times New Roman"/>
                <a:cs typeface="Times New Roman"/>
              </a:rPr>
              <a:t>CI:</a:t>
            </a:r>
            <a:r>
              <a:rPr sz="135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350" b="1" spc="-509" dirty="0">
                <a:solidFill>
                  <a:srgbClr val="050505"/>
                </a:solidFill>
                <a:latin typeface="Times New Roman"/>
                <a:cs typeface="Times New Roman"/>
              </a:rPr>
              <a:t>M</a:t>
            </a:r>
            <a:r>
              <a:rPr sz="1350" b="1" spc="1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4.388.380</a:t>
            </a:r>
            <a:endParaRPr sz="1150">
              <a:latin typeface="Arial"/>
              <a:cs typeface="Arial"/>
            </a:endParaRPr>
          </a:p>
          <a:p>
            <a:pPr marL="24765" algn="just">
              <a:lnSpc>
                <a:spcPts val="1460"/>
              </a:lnSpc>
            </a:pPr>
            <a:r>
              <a:rPr sz="1250" b="1" spc="-60" dirty="0">
                <a:solidFill>
                  <a:srgbClr val="050505"/>
                </a:solidFill>
                <a:latin typeface="Times New Roman"/>
                <a:cs typeface="Times New Roman"/>
              </a:rPr>
              <a:t>CPF:</a:t>
            </a:r>
            <a:r>
              <a:rPr sz="1250" b="1" spc="1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721.573.726-87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marR="332105" indent="2540">
              <a:lnSpc>
                <a:spcPct val="100899"/>
              </a:lnSpc>
            </a:pP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Participaram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b="1" spc="-70" dirty="0">
                <a:solidFill>
                  <a:srgbClr val="050505"/>
                </a:solidFill>
                <a:latin typeface="Times New Roman"/>
                <a:cs typeface="Times New Roman"/>
              </a:rPr>
              <a:t>CONCORRÊNCIA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50" b="1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70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35" dirty="0">
                <a:solidFill>
                  <a:srgbClr val="050505"/>
                </a:solidFill>
                <a:latin typeface="Times New Roman"/>
                <a:cs typeface="Times New Roman"/>
              </a:rPr>
              <a:t>010/</a:t>
            </a:r>
            <a:r>
              <a:rPr sz="1250" b="1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100" dirty="0">
                <a:solidFill>
                  <a:srgbClr val="050505"/>
                </a:solidFill>
                <a:latin typeface="Times New Roman"/>
                <a:cs typeface="Times New Roman"/>
              </a:rPr>
              <a:t>2016,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através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envio/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apresentação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envelopes,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empresa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seguir: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300">
              <a:latin typeface="Times New Roman"/>
              <a:cs typeface="Times New Roman"/>
            </a:endParaRPr>
          </a:p>
          <a:p>
            <a:pPr marL="36830" algn="just">
              <a:lnSpc>
                <a:spcPct val="100000"/>
              </a:lnSpc>
            </a:pPr>
            <a:r>
              <a:rPr sz="1150" b="1" spc="40" dirty="0">
                <a:solidFill>
                  <a:srgbClr val="050505"/>
                </a:solidFill>
                <a:latin typeface="Arial"/>
                <a:cs typeface="Arial"/>
              </a:rPr>
              <a:t>Razão</a:t>
            </a:r>
            <a:r>
              <a:rPr sz="1150" b="1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20" dirty="0">
                <a:solidFill>
                  <a:srgbClr val="050505"/>
                </a:solidFill>
                <a:latin typeface="Arial"/>
                <a:cs typeface="Arial"/>
              </a:rPr>
              <a:t>Social:</a:t>
            </a:r>
            <a:r>
              <a:rPr sz="1150" b="1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050505"/>
                </a:solidFill>
                <a:latin typeface="Arial"/>
                <a:cs typeface="Arial"/>
              </a:rPr>
              <a:t>CSM</a:t>
            </a:r>
            <a:r>
              <a:rPr sz="11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Comercial</a:t>
            </a:r>
            <a:r>
              <a:rPr sz="11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Eireli</a:t>
            </a:r>
            <a:r>
              <a:rPr sz="11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5" dirty="0">
                <a:solidFill>
                  <a:srgbClr val="050505"/>
                </a:solidFill>
                <a:latin typeface="Arial"/>
                <a:cs typeface="Arial"/>
              </a:rPr>
              <a:t>CNPJ:</a:t>
            </a:r>
            <a:r>
              <a:rPr sz="1150" b="1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20.342.935/000</a:t>
            </a:r>
            <a:r>
              <a:rPr sz="1150" spc="4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-63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150">
              <a:latin typeface="Times New Roman"/>
              <a:cs typeface="Times New Roman"/>
            </a:endParaRPr>
          </a:p>
          <a:p>
            <a:pPr marL="33655" marR="323850" indent="-9525">
              <a:lnSpc>
                <a:spcPct val="103299"/>
              </a:lnSpc>
            </a:pP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Todos </a:t>
            </a:r>
            <a:r>
              <a:rPr sz="1150" spc="-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documentos 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recebidos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relativos 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400" spc="-95" dirty="0">
                <a:solidFill>
                  <a:srgbClr val="050505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400" spc="-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fase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b="1" spc="-85" dirty="0">
                <a:solidFill>
                  <a:srgbClr val="050505"/>
                </a:solidFill>
                <a:latin typeface="Times New Roman"/>
                <a:cs typeface="Times New Roman"/>
              </a:rPr>
              <a:t>HABILITAÇÃO</a:t>
            </a:r>
            <a:r>
              <a:rPr sz="1250" b="1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50" b="1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foram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verificados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 e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devidamente</a:t>
            </a:r>
            <a:r>
              <a:rPr sz="11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50505"/>
                </a:solidFill>
                <a:latin typeface="Arial"/>
                <a:cs typeface="Arial"/>
              </a:rPr>
              <a:t>visitados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pelos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presentes.</a:t>
            </a:r>
            <a:endParaRPr sz="1150">
              <a:latin typeface="Arial"/>
              <a:cs typeface="Arial"/>
            </a:endParaRPr>
          </a:p>
          <a:p>
            <a:pPr marL="36830" marR="5080" indent="-3175">
              <a:lnSpc>
                <a:spcPct val="97300"/>
              </a:lnSpc>
              <a:spcBef>
                <a:spcPts val="465"/>
              </a:spcBef>
              <a:tabLst>
                <a:tab pos="957580" algn="l"/>
                <a:tab pos="1407795" algn="l"/>
                <a:tab pos="2265045" algn="l"/>
                <a:tab pos="3961129" algn="l"/>
                <a:tab pos="4958080" algn="l"/>
                <a:tab pos="5736590" algn="l"/>
              </a:tabLst>
            </a:pPr>
            <a:r>
              <a:rPr sz="1200" spc="-70" dirty="0">
                <a:solidFill>
                  <a:srgbClr val="050505"/>
                </a:solidFill>
                <a:latin typeface="Arial"/>
                <a:cs typeface="Arial"/>
              </a:rPr>
              <a:t>Com </a:t>
            </a:r>
            <a:r>
              <a:rPr sz="1200" spc="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50505"/>
                </a:solidFill>
                <a:latin typeface="Arial"/>
                <a:cs typeface="Arial"/>
              </a:rPr>
              <a:t>aval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50505"/>
                </a:solidFill>
                <a:latin typeface="Arial"/>
                <a:cs typeface="Arial"/>
              </a:rPr>
              <a:t>todos,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50505"/>
                </a:solidFill>
                <a:latin typeface="Arial"/>
                <a:cs typeface="Arial"/>
              </a:rPr>
              <a:t>iniciou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50505"/>
                </a:solidFill>
                <a:latin typeface="Arial"/>
                <a:cs typeface="Arial"/>
              </a:rPr>
              <a:t>processo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1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50505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200" spc="-1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35" dirty="0">
                <a:solidFill>
                  <a:srgbClr val="050505"/>
                </a:solidFill>
                <a:latin typeface="Arial"/>
                <a:cs typeface="Arial"/>
              </a:rPr>
              <a:t>Enve</a:t>
            </a:r>
            <a:r>
              <a:rPr sz="1250" spc="-9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250" spc="60" dirty="0">
                <a:solidFill>
                  <a:srgbClr val="050505"/>
                </a:solidFill>
                <a:latin typeface="Arial"/>
                <a:cs typeface="Arial"/>
              </a:rPr>
              <a:t>ope</a:t>
            </a: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7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250" spc="6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35" dirty="0">
                <a:solidFill>
                  <a:srgbClr val="050505"/>
                </a:solidFill>
                <a:latin typeface="Arial"/>
                <a:cs typeface="Arial"/>
              </a:rPr>
              <a:t>Propost</a:t>
            </a: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2250" i="1" spc="-430" dirty="0">
                <a:solidFill>
                  <a:srgbClr val="62648E"/>
                </a:solidFill>
                <a:latin typeface="Arial"/>
                <a:cs typeface="Arial"/>
              </a:rPr>
              <a:t>fÍJJ</a:t>
            </a:r>
            <a:r>
              <a:rPr sz="2250" i="1" spc="-195" dirty="0">
                <a:solidFill>
                  <a:srgbClr val="62648E"/>
                </a:solidFill>
                <a:latin typeface="Arial"/>
                <a:cs typeface="Arial"/>
              </a:rPr>
              <a:t> </a:t>
            </a:r>
            <a:r>
              <a:rPr sz="2000" spc="-155" dirty="0">
                <a:solidFill>
                  <a:srgbClr val="62648E"/>
                </a:solidFill>
                <a:latin typeface="Arial"/>
                <a:cs typeface="Arial"/>
              </a:rPr>
              <a:t>I </a:t>
            </a:r>
            <a:r>
              <a:rPr sz="1150" b="1" spc="25" dirty="0">
                <a:solidFill>
                  <a:srgbClr val="050505"/>
                </a:solidFill>
                <a:latin typeface="Arial"/>
                <a:cs typeface="Arial"/>
              </a:rPr>
              <a:t>Comercial.</a:t>
            </a:r>
            <a:r>
              <a:rPr sz="1150" b="1" dirty="0">
                <a:solidFill>
                  <a:srgbClr val="050505"/>
                </a:solidFill>
                <a:latin typeface="Arial"/>
                <a:cs typeface="Arial"/>
              </a:rPr>
              <a:t>	</a:t>
            </a:r>
            <a:r>
              <a:rPr sz="1150" spc="-35" dirty="0">
                <a:solidFill>
                  <a:srgbClr val="050505"/>
                </a:solidFill>
                <a:latin typeface="Arial"/>
                <a:cs typeface="Arial"/>
              </a:rPr>
              <a:t>Após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	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analisados,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	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todos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documentos	de  </a:t>
            </a:r>
            <a:r>
              <a:rPr sz="11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Proposta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	</a:t>
            </a:r>
            <a:r>
              <a:rPr sz="1150" spc="-15" dirty="0">
                <a:solidFill>
                  <a:srgbClr val="050505"/>
                </a:solidFill>
                <a:latin typeface="Arial"/>
                <a:cs typeface="Arial"/>
              </a:rPr>
              <a:t>Comercial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	fora devidamente</a:t>
            </a:r>
            <a:r>
              <a:rPr sz="1150" spc="1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vistados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050505"/>
                </a:solidFill>
                <a:latin typeface="Arial"/>
                <a:cs typeface="Arial"/>
              </a:rPr>
              <a:t>pelos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presentes.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400">
              <a:latin typeface="Times New Roman"/>
              <a:cs typeface="Times New Roman"/>
            </a:endParaRPr>
          </a:p>
          <a:p>
            <a:pPr marL="36830" algn="just">
              <a:lnSpc>
                <a:spcPct val="100000"/>
              </a:lnSpc>
            </a:pPr>
            <a:r>
              <a:rPr sz="1150" spc="-80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11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de </a:t>
            </a:r>
            <a:r>
              <a:rPr sz="11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050505"/>
                </a:solidFill>
                <a:latin typeface="Arial"/>
                <a:cs typeface="Arial"/>
              </a:rPr>
              <a:t>Aquisições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encerrou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reunião </a:t>
            </a:r>
            <a:r>
              <a:rPr sz="1150" spc="1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Arial"/>
                <a:cs typeface="Arial"/>
              </a:rPr>
              <a:t>informando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Arial"/>
                <a:cs typeface="Arial"/>
              </a:rPr>
              <a:t>documentos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72686" y="683630"/>
            <a:ext cx="1268730" cy="349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b="1" spc="-1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20"/>
              </a:spcBef>
            </a:pP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1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9714" y="1641901"/>
            <a:ext cx="3367404" cy="730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indent="-9525">
              <a:lnSpc>
                <a:spcPct val="100000"/>
              </a:lnSpc>
            </a:pPr>
            <a:r>
              <a:rPr sz="1250" spc="-70" dirty="0">
                <a:solidFill>
                  <a:srgbClr val="050505"/>
                </a:solidFill>
                <a:latin typeface="Arial"/>
                <a:cs typeface="Arial"/>
              </a:rPr>
              <a:t>analisados,</a:t>
            </a:r>
            <a:r>
              <a:rPr sz="1250" spc="1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1250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050505"/>
                </a:solidFill>
                <a:latin typeface="Arial"/>
                <a:cs typeface="Arial"/>
              </a:rPr>
              <a:t>posterior</a:t>
            </a:r>
            <a:r>
              <a:rPr sz="12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050505"/>
                </a:solidFill>
                <a:latin typeface="Arial"/>
                <a:cs typeface="Arial"/>
              </a:rPr>
              <a:t>divulgação</a:t>
            </a:r>
            <a:r>
              <a:rPr sz="12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2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050505"/>
                </a:solidFill>
                <a:latin typeface="Arial"/>
                <a:cs typeface="Arial"/>
              </a:rPr>
              <a:t>resultado.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250" spc="-90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2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25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050505"/>
                </a:solidFill>
                <a:latin typeface="Arial"/>
                <a:cs typeface="Arial"/>
              </a:rPr>
              <a:t>25</a:t>
            </a:r>
            <a:r>
              <a:rPr sz="1250" spc="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5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050505"/>
                </a:solidFill>
                <a:latin typeface="Arial"/>
                <a:cs typeface="Arial"/>
              </a:rPr>
              <a:t>Julho</a:t>
            </a:r>
            <a:r>
              <a:rPr sz="12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050505"/>
                </a:solidFill>
                <a:latin typeface="Arial"/>
                <a:cs typeface="Arial"/>
              </a:rPr>
              <a:t>20</a:t>
            </a:r>
            <a:r>
              <a:rPr sz="1250" spc="-11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250" spc="-40" dirty="0">
                <a:solidFill>
                  <a:srgbClr val="050505"/>
                </a:solidFill>
                <a:latin typeface="Arial"/>
                <a:cs typeface="Arial"/>
              </a:rPr>
              <a:t>6.</a:t>
            </a:r>
            <a:endParaRPr sz="12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07093" y="2721455"/>
            <a:ext cx="2807970" cy="7645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860"/>
              </a:lnSpc>
              <a:tabLst>
                <a:tab pos="2112010" algn="l"/>
                <a:tab pos="2794635" algn="l"/>
              </a:tabLst>
            </a:pPr>
            <a:r>
              <a:rPr sz="3250" i="1" u="sng" spc="-1019" dirty="0">
                <a:solidFill>
                  <a:srgbClr val="5B5D6B"/>
                </a:solidFill>
                <a:latin typeface="Arial"/>
                <a:cs typeface="Arial"/>
              </a:rPr>
              <a:t>CT</a:t>
            </a:r>
            <a:r>
              <a:rPr sz="3250" i="1" u="sng" spc="-915" dirty="0">
                <a:solidFill>
                  <a:srgbClr val="5B5D6B"/>
                </a:solidFill>
                <a:latin typeface="Arial"/>
                <a:cs typeface="Arial"/>
              </a:rPr>
              <a:t>u</a:t>
            </a:r>
            <a:r>
              <a:rPr sz="3250" i="1" u="sng" spc="-459" dirty="0">
                <a:solidFill>
                  <a:srgbClr val="777985"/>
                </a:solidFill>
                <a:latin typeface="Arial"/>
                <a:cs typeface="Arial"/>
              </a:rPr>
              <a:t>rhwu</a:t>
            </a:r>
            <a:r>
              <a:rPr sz="3250" i="1" u="sng" spc="-10" dirty="0">
                <a:solidFill>
                  <a:srgbClr val="777985"/>
                </a:solidFill>
                <a:latin typeface="Arial"/>
                <a:cs typeface="Arial"/>
              </a:rPr>
              <a:t> </a:t>
            </a:r>
            <a:r>
              <a:rPr sz="3250" i="1" u="sng" dirty="0">
                <a:solidFill>
                  <a:srgbClr val="777985"/>
                </a:solidFill>
                <a:latin typeface="Arial"/>
                <a:cs typeface="Arial"/>
              </a:rPr>
              <a:t>	</a:t>
            </a:r>
            <a:r>
              <a:rPr sz="3450" i="1" u="sng" spc="685" dirty="0">
                <a:solidFill>
                  <a:srgbClr val="9193A0"/>
                </a:solidFill>
                <a:latin typeface="Times New Roman"/>
                <a:cs typeface="Times New Roman"/>
              </a:rPr>
              <a:t>ú</a:t>
            </a:r>
            <a:r>
              <a:rPr sz="3450" i="1" u="sng" spc="-645" dirty="0">
                <a:solidFill>
                  <a:srgbClr val="9193A0"/>
                </a:solidFill>
                <a:latin typeface="Times New Roman"/>
                <a:cs typeface="Times New Roman"/>
              </a:rPr>
              <a:t> </a:t>
            </a:r>
            <a:r>
              <a:rPr sz="3450" i="1" u="sng" spc="-660" dirty="0">
                <a:solidFill>
                  <a:srgbClr val="9193A0"/>
                </a:solidFill>
                <a:latin typeface="Times New Roman"/>
                <a:cs typeface="Times New Roman"/>
              </a:rPr>
              <a:t>0</a:t>
            </a:r>
            <a:r>
              <a:rPr sz="3450" i="1" u="sng" dirty="0">
                <a:solidFill>
                  <a:srgbClr val="9193A0"/>
                </a:solidFill>
                <a:latin typeface="Times New Roman"/>
                <a:cs typeface="Times New Roman"/>
              </a:rPr>
              <a:t> 	</a:t>
            </a:r>
            <a:endParaRPr sz="3450">
              <a:latin typeface="Times New Roman"/>
              <a:cs typeface="Times New Roman"/>
            </a:endParaRPr>
          </a:p>
          <a:p>
            <a:pPr marR="255270" algn="ctr">
              <a:lnSpc>
                <a:spcPts val="1150"/>
              </a:lnSpc>
            </a:pPr>
            <a:r>
              <a:rPr sz="1200" b="1" dirty="0">
                <a:solidFill>
                  <a:srgbClr val="050505"/>
                </a:solidFill>
                <a:latin typeface="Arial"/>
                <a:cs typeface="Arial"/>
              </a:rPr>
              <a:t>Suelem</a:t>
            </a:r>
            <a:r>
              <a:rPr sz="1200" b="1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5" dirty="0">
                <a:solidFill>
                  <a:srgbClr val="050505"/>
                </a:solidFill>
                <a:latin typeface="Arial"/>
                <a:cs typeface="Arial"/>
              </a:rPr>
              <a:t>Cliciane</a:t>
            </a:r>
            <a:r>
              <a:rPr sz="1200" b="1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0" dirty="0">
                <a:solidFill>
                  <a:srgbClr val="050505"/>
                </a:solidFill>
                <a:latin typeface="Arial"/>
                <a:cs typeface="Arial"/>
              </a:rPr>
              <a:t>Ribeiro</a:t>
            </a:r>
            <a:endParaRPr sz="1200">
              <a:latin typeface="Arial"/>
              <a:cs typeface="Arial"/>
            </a:endParaRPr>
          </a:p>
          <a:p>
            <a:pPr marL="53975">
              <a:lnSpc>
                <a:spcPts val="1490"/>
              </a:lnSpc>
              <a:tabLst>
                <a:tab pos="502920" algn="l"/>
              </a:tabLst>
            </a:pPr>
            <a:r>
              <a:rPr sz="1250" spc="-130" dirty="0">
                <a:solidFill>
                  <a:srgbClr val="050505"/>
                </a:solidFill>
                <a:latin typeface="Arial"/>
                <a:cs typeface="Arial"/>
              </a:rPr>
              <a:t>Repr.	</a:t>
            </a:r>
            <a:r>
              <a:rPr sz="1250" spc="-50" dirty="0">
                <a:solidFill>
                  <a:srgbClr val="050505"/>
                </a:solidFill>
                <a:latin typeface="Arial"/>
                <a:cs typeface="Arial"/>
              </a:rPr>
              <a:t>entante</a:t>
            </a:r>
            <a:r>
              <a:rPr sz="125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100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2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25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2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46711" y="5501060"/>
            <a:ext cx="169735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50" dirty="0">
                <a:solidFill>
                  <a:srgbClr val="050505"/>
                </a:solidFill>
                <a:latin typeface="Arial"/>
                <a:cs typeface="Arial"/>
              </a:rPr>
              <a:t>LGD</a:t>
            </a:r>
            <a:r>
              <a:rPr sz="125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050505"/>
                </a:solidFill>
                <a:latin typeface="Arial"/>
                <a:cs typeface="Arial"/>
              </a:rPr>
              <a:t>Comercial</a:t>
            </a:r>
            <a:r>
              <a:rPr sz="12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1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050505"/>
                </a:solidFill>
                <a:latin typeface="Arial"/>
                <a:cs typeface="Arial"/>
              </a:rPr>
              <a:t>Eireli</a:t>
            </a:r>
            <a:r>
              <a:rPr sz="12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250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170" dirty="0">
                <a:solidFill>
                  <a:srgbClr val="050505"/>
                </a:solidFill>
                <a:latin typeface="Arial"/>
                <a:cs typeface="Arial"/>
              </a:rPr>
              <a:t>ME</a:t>
            </a:r>
            <a:endParaRPr sz="12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39709" y="570274"/>
            <a:ext cx="1027430" cy="708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algn="ctr">
              <a:lnSpc>
                <a:spcPct val="100000"/>
              </a:lnSpc>
            </a:pPr>
            <a:r>
              <a:rPr sz="700" b="1" spc="-10" dirty="0">
                <a:solidFill>
                  <a:srgbClr val="050505"/>
                </a:solidFill>
                <a:latin typeface="Arial"/>
                <a:cs typeface="Arial"/>
              </a:rPr>
              <a:t>FORMAÇÃO </a:t>
            </a:r>
            <a:r>
              <a:rPr sz="700" b="1" spc="-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700" b="1" spc="-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endParaRPr sz="700">
              <a:latin typeface="Arial"/>
              <a:cs typeface="Arial"/>
            </a:endParaRPr>
          </a:p>
          <a:p>
            <a:pPr marL="24130" algn="ctr">
              <a:lnSpc>
                <a:spcPct val="100000"/>
              </a:lnSpc>
              <a:spcBef>
                <a:spcPts val="185"/>
              </a:spcBef>
            </a:pPr>
            <a:r>
              <a:rPr sz="650" b="1" spc="-15" dirty="0">
                <a:solidFill>
                  <a:srgbClr val="050505"/>
                </a:solidFill>
                <a:latin typeface="Arial"/>
                <a:cs typeface="Arial"/>
              </a:rPr>
              <a:t>ATLETAS</a:t>
            </a:r>
            <a:endParaRPr sz="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87407" y="3122518"/>
            <a:ext cx="2477135" cy="363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9060" algn="ctr">
              <a:lnSpc>
                <a:spcPts val="1420"/>
              </a:lnSpc>
            </a:pPr>
            <a:r>
              <a:rPr sz="1200" b="1" spc="-30" dirty="0">
                <a:solidFill>
                  <a:srgbClr val="050505"/>
                </a:solidFill>
                <a:latin typeface="Arial"/>
                <a:cs typeface="Arial"/>
              </a:rPr>
              <a:t>ênyson</a:t>
            </a:r>
            <a:r>
              <a:rPr sz="1200" b="1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050505"/>
                </a:solidFill>
                <a:latin typeface="Arial"/>
                <a:cs typeface="Arial"/>
              </a:rPr>
              <a:t>s</a:t>
            </a:r>
            <a:r>
              <a:rPr sz="1200" b="1" spc="-38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200" b="1" spc="3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200" b="1" spc="25" dirty="0">
                <a:solidFill>
                  <a:srgbClr val="050505"/>
                </a:solidFill>
                <a:latin typeface="Arial"/>
                <a:cs typeface="Arial"/>
              </a:rPr>
              <a:t>gadb</a:t>
            </a:r>
            <a:r>
              <a:rPr sz="1200" b="1" spc="-20" dirty="0">
                <a:solidFill>
                  <a:srgbClr val="050505"/>
                </a:solidFill>
                <a:latin typeface="Arial"/>
                <a:cs typeface="Arial"/>
              </a:rPr>
              <a:t> Gomes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480"/>
              </a:lnSpc>
            </a:pPr>
            <a:r>
              <a:rPr sz="1250" spc="-70" dirty="0">
                <a:solidFill>
                  <a:srgbClr val="050505"/>
                </a:solidFill>
                <a:latin typeface="Arial"/>
                <a:cs typeface="Arial"/>
              </a:rPr>
              <a:t>Representante</a:t>
            </a:r>
            <a:r>
              <a:rPr sz="125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050505"/>
                </a:solidFill>
                <a:latin typeface="Arial"/>
                <a:cs typeface="Arial"/>
              </a:rPr>
              <a:t>Comissão</a:t>
            </a:r>
            <a:r>
              <a:rPr sz="125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250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050505"/>
                </a:solidFill>
                <a:latin typeface="Arial"/>
                <a:cs typeface="Arial"/>
              </a:rPr>
              <a:t>Compras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41607" y="3760870"/>
            <a:ext cx="920750" cy="349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58519" algn="l"/>
              </a:tabLst>
            </a:pPr>
            <a:r>
              <a:rPr sz="2550" spc="2790" dirty="0">
                <a:solidFill>
                  <a:srgbClr val="ACACC3"/>
                </a:solidFill>
                <a:latin typeface="Times New Roman"/>
                <a:cs typeface="Times New Roman"/>
              </a:rPr>
              <a:t>0	</a:t>
            </a:r>
            <a:r>
              <a:rPr sz="2550" spc="-470" dirty="0">
                <a:solidFill>
                  <a:srgbClr val="ACACC3"/>
                </a:solidFill>
                <a:latin typeface="Times New Roman"/>
                <a:cs typeface="Times New Roman"/>
              </a:rPr>
              <a:t>-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21753" y="3970008"/>
            <a:ext cx="76835" cy="88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00" i="1" spc="10" dirty="0">
                <a:solidFill>
                  <a:srgbClr val="BABCD4"/>
                </a:solidFill>
                <a:latin typeface="Arial"/>
                <a:cs typeface="Arial"/>
              </a:rPr>
              <a:t>?'</a:t>
            </a:r>
            <a:endParaRPr sz="5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24975" y="4086874"/>
            <a:ext cx="1021715" cy="101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08380" algn="l"/>
              </a:tabLst>
            </a:pPr>
            <a:r>
              <a:rPr sz="600" u="sng" spc="715" dirty="0">
                <a:solidFill>
                  <a:srgbClr val="BABCD4"/>
                </a:solidFill>
                <a:latin typeface="Times New Roman"/>
                <a:cs typeface="Times New Roman"/>
              </a:rPr>
              <a:t>/    </a:t>
            </a:r>
            <a:r>
              <a:rPr sz="600" u="sng" spc="15" dirty="0">
                <a:solidFill>
                  <a:srgbClr val="BABCD4"/>
                </a:solidFill>
                <a:latin typeface="Times New Roman"/>
                <a:cs typeface="Times New Roman"/>
              </a:rPr>
              <a:t> </a:t>
            </a:r>
            <a:r>
              <a:rPr sz="600" i="1" u="sng" spc="110" dirty="0">
                <a:solidFill>
                  <a:srgbClr val="9193A0"/>
                </a:solidFill>
                <a:latin typeface="Times New Roman"/>
                <a:cs typeface="Times New Roman"/>
              </a:rPr>
              <a:t>(</a:t>
            </a:r>
            <a:r>
              <a:rPr sz="600" i="1" u="sng" dirty="0">
                <a:solidFill>
                  <a:srgbClr val="9193A0"/>
                </a:solidFill>
                <a:latin typeface="Times New Roman"/>
                <a:cs typeface="Times New Roman"/>
              </a:rPr>
              <a:t>  </a:t>
            </a:r>
            <a:r>
              <a:rPr sz="600" i="1" u="sng" spc="15" dirty="0">
                <a:solidFill>
                  <a:srgbClr val="9193A0"/>
                </a:solidFill>
                <a:latin typeface="Times New Roman"/>
                <a:cs typeface="Times New Roman"/>
              </a:rPr>
              <a:t> </a:t>
            </a:r>
            <a:r>
              <a:rPr sz="600" i="1" u="sng" spc="675" dirty="0">
                <a:solidFill>
                  <a:srgbClr val="9193A0"/>
                </a:solidFill>
                <a:latin typeface="Times New Roman"/>
                <a:cs typeface="Times New Roman"/>
              </a:rPr>
              <a:t>;{</a:t>
            </a:r>
            <a:r>
              <a:rPr sz="600" i="1" u="sng" dirty="0">
                <a:solidFill>
                  <a:srgbClr val="9193A0"/>
                </a:solidFill>
                <a:latin typeface="Times New Roman"/>
                <a:cs typeface="Times New Roman"/>
              </a:rPr>
              <a:t>     </a:t>
            </a:r>
            <a:r>
              <a:rPr sz="600" i="1" u="sng" spc="-40" dirty="0">
                <a:solidFill>
                  <a:srgbClr val="9193A0"/>
                </a:solidFill>
                <a:latin typeface="Times New Roman"/>
                <a:cs typeface="Times New Roman"/>
              </a:rPr>
              <a:t> </a:t>
            </a:r>
            <a:r>
              <a:rPr sz="600" i="1" u="sng" spc="5" dirty="0">
                <a:solidFill>
                  <a:srgbClr val="777985"/>
                </a:solidFill>
                <a:latin typeface="Times New Roman"/>
                <a:cs typeface="Times New Roman"/>
              </a:rPr>
              <a:t>7</a:t>
            </a:r>
            <a:r>
              <a:rPr sz="600" i="1" u="sng" dirty="0">
                <a:solidFill>
                  <a:srgbClr val="777985"/>
                </a:solidFill>
                <a:latin typeface="Times New Roman"/>
                <a:cs typeface="Times New Roman"/>
              </a:rPr>
              <a:t> </a:t>
            </a:r>
            <a:r>
              <a:rPr sz="600" i="1" u="sng" spc="70" dirty="0">
                <a:solidFill>
                  <a:srgbClr val="777985"/>
                </a:solidFill>
                <a:latin typeface="Times New Roman"/>
                <a:cs typeface="Times New Roman"/>
              </a:rPr>
              <a:t> </a:t>
            </a:r>
            <a:r>
              <a:rPr sz="600" i="1" u="sng" spc="-229" dirty="0">
                <a:solidFill>
                  <a:srgbClr val="9193A0"/>
                </a:solidFill>
                <a:latin typeface="Times New Roman"/>
                <a:cs typeface="Times New Roman"/>
              </a:rPr>
              <a:t>,</a:t>
            </a:r>
            <a:r>
              <a:rPr sz="600" i="1" u="sng" spc="-345" dirty="0">
                <a:solidFill>
                  <a:srgbClr val="ACACC3"/>
                </a:solidFill>
                <a:latin typeface="Times New Roman"/>
                <a:cs typeface="Times New Roman"/>
              </a:rPr>
              <a:t>,</a:t>
            </a:r>
            <a:r>
              <a:rPr sz="600" i="1" u="sng" spc="85" dirty="0">
                <a:solidFill>
                  <a:srgbClr val="ACACC3"/>
                </a:solidFill>
                <a:latin typeface="Times New Roman"/>
                <a:cs typeface="Times New Roman"/>
              </a:rPr>
              <a:t> </a:t>
            </a:r>
            <a:r>
              <a:rPr sz="600" i="1" u="sng" spc="785" dirty="0">
                <a:solidFill>
                  <a:srgbClr val="ACACC3"/>
                </a:solidFill>
                <a:latin typeface="Times New Roman"/>
                <a:cs typeface="Times New Roman"/>
              </a:rPr>
              <a:t>(</a:t>
            </a:r>
            <a:r>
              <a:rPr sz="600" i="1" u="sng" spc="-150" dirty="0">
                <a:solidFill>
                  <a:srgbClr val="ACACC3"/>
                </a:solidFill>
                <a:latin typeface="Times New Roman"/>
                <a:cs typeface="Times New Roman"/>
              </a:rPr>
              <a:t>;</a:t>
            </a:r>
            <a:r>
              <a:rPr sz="600" i="1" u="sng" dirty="0">
                <a:solidFill>
                  <a:srgbClr val="ACACC3"/>
                </a:solidFill>
                <a:latin typeface="Times New Roman"/>
                <a:cs typeface="Times New Roman"/>
              </a:rPr>
              <a:t> 	</a:t>
            </a:r>
            <a:endParaRPr sz="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11871" y="4009262"/>
            <a:ext cx="570230" cy="196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i="1" u="sng" spc="15" dirty="0">
                <a:solidFill>
                  <a:srgbClr val="9193A0"/>
                </a:solidFill>
                <a:latin typeface="Arial"/>
                <a:cs typeface="Arial"/>
              </a:rPr>
              <a:t>y?it</a:t>
            </a:r>
            <a:r>
              <a:rPr sz="1350" i="1" u="sng" spc="-140" dirty="0">
                <a:solidFill>
                  <a:srgbClr val="9193A0"/>
                </a:solidFill>
                <a:latin typeface="Arial"/>
                <a:cs typeface="Arial"/>
              </a:rPr>
              <a:t>/</a:t>
            </a:r>
            <a:r>
              <a:rPr sz="1350" i="1" u="sng" spc="20" dirty="0">
                <a:solidFill>
                  <a:srgbClr val="9193A0"/>
                </a:solidFill>
                <a:latin typeface="Arial"/>
                <a:cs typeface="Arial"/>
              </a:rPr>
              <a:t>/J</a:t>
            </a:r>
            <a:r>
              <a:rPr sz="1350" i="1" u="sng" spc="-260" dirty="0">
                <a:solidFill>
                  <a:srgbClr val="9193A0"/>
                </a:solidFill>
                <a:latin typeface="Arial"/>
                <a:cs typeface="Arial"/>
              </a:rPr>
              <a:t> </a:t>
            </a:r>
            <a:r>
              <a:rPr sz="1350" i="1" u="sng" spc="85" dirty="0">
                <a:solidFill>
                  <a:srgbClr val="BABCD4"/>
                </a:solidFill>
                <a:latin typeface="Arial"/>
                <a:cs typeface="Arial"/>
              </a:rPr>
              <a:t>:</a:t>
            </a:r>
            <a:r>
              <a:rPr sz="1350" i="1" u="sng" spc="-204" dirty="0">
                <a:solidFill>
                  <a:srgbClr val="BABCD4"/>
                </a:solidFill>
                <a:latin typeface="Arial"/>
                <a:cs typeface="Arial"/>
              </a:rPr>
              <a:t> </a:t>
            </a:r>
            <a:endParaRPr sz="13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750180" y="3974461"/>
            <a:ext cx="1374140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i="1" u="sng" spc="85" dirty="0">
                <a:solidFill>
                  <a:srgbClr val="9193A0"/>
                </a:solidFill>
                <a:latin typeface="Times New Roman"/>
                <a:cs typeface="Times New Roman"/>
              </a:rPr>
              <a:t>t </a:t>
            </a:r>
            <a:r>
              <a:rPr sz="750" i="1" u="sng" spc="70" dirty="0">
                <a:solidFill>
                  <a:srgbClr val="9193A0"/>
                </a:solidFill>
                <a:latin typeface="Times New Roman"/>
                <a:cs typeface="Times New Roman"/>
              </a:rPr>
              <a:t> </a:t>
            </a:r>
            <a:r>
              <a:rPr sz="1700" i="1" u="sng" spc="60" dirty="0">
                <a:solidFill>
                  <a:srgbClr val="9193A0"/>
                </a:solidFill>
                <a:latin typeface="Times New Roman"/>
                <a:cs typeface="Times New Roman"/>
              </a:rPr>
              <a:t>à</a:t>
            </a:r>
            <a:r>
              <a:rPr sz="1700" i="1" u="sng" spc="225" dirty="0">
                <a:solidFill>
                  <a:srgbClr val="777985"/>
                </a:solidFill>
                <a:latin typeface="Times New Roman"/>
                <a:cs typeface="Times New Roman"/>
              </a:rPr>
              <a:t>9(</a:t>
            </a:r>
            <a:r>
              <a:rPr sz="1700" i="1" u="sng" spc="-250" dirty="0">
                <a:solidFill>
                  <a:srgbClr val="777985"/>
                </a:solidFill>
                <a:latin typeface="Times New Roman"/>
                <a:cs typeface="Times New Roman"/>
              </a:rPr>
              <a:t> </a:t>
            </a:r>
            <a:r>
              <a:rPr sz="1700" i="1" u="sng" spc="-114" dirty="0">
                <a:solidFill>
                  <a:srgbClr val="777985"/>
                </a:solidFill>
                <a:latin typeface="Times New Roman"/>
                <a:cs typeface="Times New Roman"/>
              </a:rPr>
              <a:t>p;(</a:t>
            </a:r>
            <a:r>
              <a:rPr sz="1700" i="1" u="sng" spc="-120" dirty="0">
                <a:solidFill>
                  <a:srgbClr val="777985"/>
                </a:solidFill>
                <a:latin typeface="Times New Roman"/>
                <a:cs typeface="Times New Roman"/>
              </a:rPr>
              <a:t> </a:t>
            </a:r>
            <a:r>
              <a:rPr sz="1700" i="1" u="sng" spc="-20" dirty="0">
                <a:solidFill>
                  <a:srgbClr val="9193A0"/>
                </a:solidFill>
                <a:latin typeface="Times New Roman"/>
                <a:cs typeface="Times New Roman"/>
              </a:rPr>
              <a:t>0l</a:t>
            </a:r>
            <a:r>
              <a:rPr sz="1700" i="1" u="sng" spc="-385" dirty="0">
                <a:solidFill>
                  <a:srgbClr val="9193A0"/>
                </a:solidFill>
                <a:latin typeface="Times New Roman"/>
                <a:cs typeface="Times New Roman"/>
              </a:rPr>
              <a:t>?</a:t>
            </a:r>
            <a:r>
              <a:rPr sz="1700" i="1" spc="890" dirty="0">
                <a:solidFill>
                  <a:srgbClr val="9193A0"/>
                </a:solidFill>
                <a:latin typeface="Times New Roman"/>
                <a:cs typeface="Times New Roman"/>
              </a:rPr>
              <a:t>r?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869094" y="4226860"/>
            <a:ext cx="2761615" cy="541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spc="360" dirty="0">
                <a:solidFill>
                  <a:srgbClr val="2D2D2F"/>
                </a:solidFill>
                <a:latin typeface="Arial"/>
                <a:cs typeface="Arial"/>
              </a:rPr>
              <a:t>?'</a:t>
            </a:r>
            <a:r>
              <a:rPr sz="1200" b="1" spc="55" dirty="0">
                <a:solidFill>
                  <a:srgbClr val="2D2D2F"/>
                </a:solidFill>
                <a:latin typeface="Arial"/>
                <a:cs typeface="Arial"/>
              </a:rPr>
              <a:t>7</a:t>
            </a:r>
            <a:r>
              <a:rPr sz="1200" b="1" spc="10" dirty="0">
                <a:solidFill>
                  <a:srgbClr val="050505"/>
                </a:solidFill>
                <a:latin typeface="Arial"/>
                <a:cs typeface="Arial"/>
              </a:rPr>
              <a:t>ashingt</a:t>
            </a:r>
            <a:r>
              <a:rPr sz="1200" b="1" spc="2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200" b="1" spc="1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1200" b="1" spc="10" dirty="0">
                <a:solidFill>
                  <a:srgbClr val="5B5D6B"/>
                </a:solidFill>
                <a:latin typeface="Arial"/>
                <a:cs typeface="Arial"/>
              </a:rPr>
              <a:t>r</a:t>
            </a:r>
            <a:r>
              <a:rPr sz="1200" b="1" dirty="0">
                <a:solidFill>
                  <a:srgbClr val="5B5D6B"/>
                </a:solidFill>
                <a:latin typeface="Arial"/>
                <a:cs typeface="Arial"/>
              </a:rPr>
              <a:t>  </a:t>
            </a:r>
            <a:r>
              <a:rPr sz="1200" b="1" spc="-165" dirty="0">
                <a:solidFill>
                  <a:srgbClr val="5B5D6B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050505"/>
                </a:solidFill>
                <a:latin typeface="Arial"/>
                <a:cs typeface="Arial"/>
              </a:rPr>
              <a:t>ario</a:t>
            </a:r>
            <a:r>
              <a:rPr sz="1200" b="1" spc="8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050505"/>
                </a:solidFill>
                <a:latin typeface="Arial"/>
                <a:cs typeface="Arial"/>
              </a:rPr>
              <a:t>Diniz</a:t>
            </a:r>
            <a:r>
              <a:rPr sz="1200" b="1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spc="-175" dirty="0">
                <a:solidFill>
                  <a:srgbClr val="BABCD4"/>
                </a:solidFill>
                <a:latin typeface="Arial"/>
                <a:cs typeface="Arial"/>
              </a:rPr>
              <a:t>,</a:t>
            </a:r>
            <a:r>
              <a:rPr sz="1200" b="1" spc="-15" dirty="0">
                <a:solidFill>
                  <a:srgbClr val="050505"/>
                </a:solidFill>
                <a:latin typeface="Arial"/>
                <a:cs typeface="Arial"/>
              </a:rPr>
              <a:t>Franco</a:t>
            </a:r>
            <a:r>
              <a:rPr sz="1200" b="1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endParaRPr sz="1200">
              <a:latin typeface="Arial"/>
              <a:cs typeface="Arial"/>
            </a:endParaRPr>
          </a:p>
          <a:p>
            <a:pPr marL="135890" algn="ctr">
              <a:lnSpc>
                <a:spcPts val="1395"/>
              </a:lnSpc>
              <a:spcBef>
                <a:spcPts val="10"/>
              </a:spcBef>
            </a:pPr>
            <a:r>
              <a:rPr sz="1200" b="1" dirty="0">
                <a:solidFill>
                  <a:srgbClr val="050505"/>
                </a:solidFill>
                <a:latin typeface="Arial"/>
                <a:cs typeface="Arial"/>
              </a:rPr>
              <a:t>Amaral</a:t>
            </a:r>
            <a:endParaRPr sz="1200">
              <a:latin typeface="Arial"/>
              <a:cs typeface="Arial"/>
            </a:endParaRPr>
          </a:p>
          <a:p>
            <a:pPr marL="165735" algn="ctr">
              <a:lnSpc>
                <a:spcPts val="1455"/>
              </a:lnSpc>
            </a:pPr>
            <a:r>
              <a:rPr sz="1250" spc="-195" dirty="0">
                <a:solidFill>
                  <a:srgbClr val="050505"/>
                </a:solidFill>
                <a:latin typeface="Arial"/>
                <a:cs typeface="Arial"/>
              </a:rPr>
              <a:t>CSM</a:t>
            </a:r>
            <a:r>
              <a:rPr sz="125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050505"/>
                </a:solidFill>
                <a:latin typeface="Arial"/>
                <a:cs typeface="Arial"/>
              </a:rPr>
              <a:t>Comercial</a:t>
            </a:r>
            <a:r>
              <a:rPr sz="125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050505"/>
                </a:solidFill>
                <a:latin typeface="Arial"/>
                <a:cs typeface="Arial"/>
              </a:rPr>
              <a:t>Eireli</a:t>
            </a:r>
            <a:r>
              <a:rPr sz="125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2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25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250" spc="-180" dirty="0">
                <a:solidFill>
                  <a:srgbClr val="050505"/>
                </a:solidFill>
                <a:latin typeface="Arial"/>
                <a:cs typeface="Arial"/>
              </a:rPr>
              <a:t>ME</a:t>
            </a:r>
            <a:endParaRPr sz="1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414</Words>
  <Application>Microsoft Office PowerPoint</Application>
  <PresentationFormat>Benutzerdefiniert</PresentationFormat>
  <Paragraphs>63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2018-06-25T17:17:44Z</dcterms:created>
  <dcterms:modified xsi:type="dcterms:W3CDTF">2018-06-25T15:17:45Z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