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7674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48055" y="9788652"/>
            <a:ext cx="164592" cy="6492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50391" y="557783"/>
            <a:ext cx="736091" cy="6629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32892" y="696983"/>
            <a:ext cx="6167120" cy="3609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72515">
              <a:lnSpc>
                <a:spcPts val="2280"/>
              </a:lnSpc>
            </a:pPr>
            <a:r>
              <a:rPr sz="1900" b="1" spc="85" dirty="0">
                <a:solidFill>
                  <a:srgbClr val="030303"/>
                </a:solidFill>
                <a:latin typeface="Arial"/>
                <a:cs typeface="Arial"/>
              </a:rPr>
              <a:t>MA</a:t>
            </a:r>
            <a:r>
              <a:rPr sz="1900" b="1" spc="60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1900" b="1" spc="65" dirty="0">
                <a:solidFill>
                  <a:srgbClr val="030303"/>
                </a:solidFill>
                <a:latin typeface="Arial"/>
                <a:cs typeface="Arial"/>
              </a:rPr>
              <a:t>KE</a:t>
            </a:r>
            <a:r>
              <a:rPr sz="1900" b="1" spc="-7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900" b="1" spc="45" dirty="0">
                <a:solidFill>
                  <a:srgbClr val="030303"/>
                </a:solidFill>
                <a:latin typeface="Arial"/>
                <a:cs typeface="Arial"/>
              </a:rPr>
              <a:t>Z</a:t>
            </a:r>
            <a:r>
              <a:rPr sz="1900" b="1" spc="12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900" b="1" spc="10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endParaRPr sz="1900">
              <a:latin typeface="Arial"/>
              <a:cs typeface="Arial"/>
            </a:endParaRPr>
          </a:p>
          <a:p>
            <a:pPr marL="1072515">
              <a:lnSpc>
                <a:spcPts val="1620"/>
              </a:lnSpc>
            </a:pPr>
            <a:r>
              <a:rPr sz="1350" spc="15" dirty="0">
                <a:solidFill>
                  <a:srgbClr val="030303"/>
                </a:solidFill>
                <a:latin typeface="Arial"/>
                <a:cs typeface="Arial"/>
              </a:rPr>
              <a:t>ESPORTE</a:t>
            </a:r>
            <a:r>
              <a:rPr sz="1350" spc="5" dirty="0">
                <a:solidFill>
                  <a:srgbClr val="030303"/>
                </a:solidFill>
                <a:latin typeface="Arial"/>
                <a:cs typeface="Arial"/>
              </a:rPr>
              <a:t> CLUBE</a:t>
            </a: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1050">
              <a:latin typeface="Times New Roman"/>
              <a:cs typeface="Times New Roman"/>
            </a:endParaRPr>
          </a:p>
          <a:p>
            <a:pPr marR="28575" algn="r">
              <a:lnSpc>
                <a:spcPct val="100000"/>
              </a:lnSpc>
            </a:pPr>
            <a:r>
              <a:rPr sz="1150" spc="-35" dirty="0">
                <a:solidFill>
                  <a:srgbClr val="030303"/>
                </a:solidFill>
                <a:latin typeface="Arial"/>
                <a:cs typeface="Arial"/>
              </a:rPr>
              <a:t>Pág</a:t>
            </a:r>
            <a:r>
              <a:rPr sz="1150" spc="-3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30303"/>
                </a:solidFill>
                <a:latin typeface="Arial"/>
                <a:cs typeface="Arial"/>
              </a:rPr>
              <a:t>na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434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150" spc="25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65" dirty="0">
                <a:solidFill>
                  <a:srgbClr val="030303"/>
                </a:solidFill>
                <a:latin typeface="Arial"/>
                <a:cs typeface="Arial"/>
              </a:rPr>
              <a:t>7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050">
              <a:latin typeface="Times New Roman"/>
              <a:cs typeface="Times New Roman"/>
            </a:endParaRPr>
          </a:p>
          <a:p>
            <a:pPr marR="21590" algn="ctr">
              <a:lnSpc>
                <a:spcPct val="100000"/>
              </a:lnSpc>
            </a:pPr>
            <a:r>
              <a:rPr sz="1150" spc="-45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1150" spc="9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150" spc="-1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150" spc="30" dirty="0">
                <a:solidFill>
                  <a:srgbClr val="030303"/>
                </a:solidFill>
                <a:latin typeface="Arial"/>
                <a:cs typeface="Arial"/>
              </a:rPr>
              <a:t>TRATO</a:t>
            </a:r>
            <a:r>
              <a:rPr sz="1150" spc="9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030303"/>
                </a:solidFill>
                <a:latin typeface="Arial"/>
                <a:cs typeface="Arial"/>
              </a:rPr>
              <a:t>002/</a:t>
            </a:r>
            <a:r>
              <a:rPr sz="1150" spc="-1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030303"/>
                </a:solidFill>
                <a:latin typeface="Arial"/>
                <a:cs typeface="Arial"/>
              </a:rPr>
              <a:t>2</a:t>
            </a:r>
            <a:r>
              <a:rPr sz="1150" spc="105" dirty="0">
                <a:solidFill>
                  <a:srgbClr val="030303"/>
                </a:solidFill>
                <a:latin typeface="Arial"/>
                <a:cs typeface="Arial"/>
              </a:rPr>
              <a:t>0</a:t>
            </a:r>
            <a:r>
              <a:rPr sz="1150" spc="75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150" spc="190" dirty="0">
                <a:solidFill>
                  <a:srgbClr val="030303"/>
                </a:solidFill>
                <a:latin typeface="Arial"/>
                <a:cs typeface="Arial"/>
              </a:rPr>
              <a:t>6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250">
              <a:latin typeface="Times New Roman"/>
              <a:cs typeface="Times New Roman"/>
            </a:endParaRPr>
          </a:p>
          <a:p>
            <a:pPr marL="17145" marR="23495" indent="-5080" algn="just">
              <a:lnSpc>
                <a:spcPts val="1510"/>
              </a:lnSpc>
            </a:pPr>
            <a:r>
              <a:rPr sz="1150" spc="-20" dirty="0">
                <a:solidFill>
                  <a:srgbClr val="030303"/>
                </a:solidFill>
                <a:latin typeface="Arial"/>
                <a:cs typeface="Arial"/>
              </a:rPr>
              <a:t>O </a:t>
            </a:r>
            <a:r>
              <a:rPr sz="1150" spc="-1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30303"/>
                </a:solidFill>
                <a:latin typeface="Arial"/>
                <a:cs typeface="Arial"/>
              </a:rPr>
              <a:t>MACKENZ</a:t>
            </a:r>
            <a:r>
              <a:rPr sz="1150" spc="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ESPOR</a:t>
            </a:r>
            <a:r>
              <a:rPr sz="1150" spc="-20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1150" spc="1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1150" spc="1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030303"/>
                </a:solidFill>
                <a:latin typeface="Arial"/>
                <a:cs typeface="Arial"/>
              </a:rPr>
              <a:t>UBE,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30303"/>
                </a:solidFill>
                <a:latin typeface="Arial"/>
                <a:cs typeface="Arial"/>
              </a:rPr>
              <a:t>assoc</a:t>
            </a:r>
            <a:r>
              <a:rPr sz="1150" spc="-4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ação </a:t>
            </a:r>
            <a:r>
              <a:rPr sz="1150" spc="-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sem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61616"/>
                </a:solidFill>
                <a:latin typeface="Arial"/>
                <a:cs typeface="Arial"/>
              </a:rPr>
              <a:t>fins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econôm</a:t>
            </a:r>
            <a:r>
              <a:rPr sz="1150" spc="3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cos </a:t>
            </a:r>
            <a:r>
              <a:rPr sz="1150" spc="-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50" spc="20" dirty="0">
                <a:solidFill>
                  <a:srgbClr val="030303"/>
                </a:solidFill>
                <a:latin typeface="Arial"/>
                <a:cs typeface="Arial"/>
              </a:rPr>
              <a:t>ucrat</a:t>
            </a:r>
            <a:r>
              <a:rPr sz="1150" spc="-6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30303"/>
                </a:solidFill>
                <a:latin typeface="Arial"/>
                <a:cs typeface="Arial"/>
              </a:rPr>
              <a:t>vos,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61616"/>
                </a:solidFill>
                <a:latin typeface="Arial"/>
                <a:cs typeface="Arial"/>
              </a:rPr>
              <a:t>sede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30303"/>
                </a:solidFill>
                <a:latin typeface="Arial"/>
                <a:cs typeface="Arial"/>
              </a:rPr>
              <a:t>foro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30303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1150" spc="-3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dade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30303"/>
                </a:solidFill>
                <a:latin typeface="Arial"/>
                <a:cs typeface="Arial"/>
              </a:rPr>
              <a:t>Belo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30303"/>
                </a:solidFill>
                <a:latin typeface="Arial"/>
                <a:cs typeface="Arial"/>
              </a:rPr>
              <a:t>Hor</a:t>
            </a:r>
            <a:r>
              <a:rPr sz="1150" spc="-6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zo</a:t>
            </a:r>
            <a:r>
              <a:rPr sz="1150" spc="-70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150" spc="60" dirty="0">
                <a:solidFill>
                  <a:srgbClr val="030303"/>
                </a:solidFill>
                <a:latin typeface="Arial"/>
                <a:cs typeface="Arial"/>
              </a:rPr>
              <a:t>te,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30303"/>
                </a:solidFill>
                <a:latin typeface="Arial"/>
                <a:cs typeface="Arial"/>
              </a:rPr>
              <a:t>Estado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Minas </a:t>
            </a:r>
            <a:r>
              <a:rPr sz="1150" spc="-1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30303"/>
                </a:solidFill>
                <a:latin typeface="Arial"/>
                <a:cs typeface="Arial"/>
              </a:rPr>
              <a:t>Gerais,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estabe</a:t>
            </a:r>
            <a:r>
              <a:rPr sz="1150" spc="35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030303"/>
                </a:solidFill>
                <a:latin typeface="Arial"/>
                <a:cs typeface="Arial"/>
              </a:rPr>
              <a:t>ec</a:t>
            </a:r>
            <a:r>
              <a:rPr sz="1150" spc="-2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30303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500" spc="-60" dirty="0">
                <a:solidFill>
                  <a:srgbClr val="030303"/>
                </a:solidFill>
                <a:latin typeface="Times New Roman"/>
                <a:cs typeface="Times New Roman"/>
              </a:rPr>
              <a:t>à</a:t>
            </a:r>
            <a:r>
              <a:rPr sz="150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1500" spc="-70" dirty="0">
                <a:solidFill>
                  <a:srgbClr val="030303"/>
                </a:solidFill>
                <a:latin typeface="Times New Roman"/>
                <a:cs typeface="Times New Roman"/>
              </a:rPr>
              <a:t> </a:t>
            </a:r>
            <a:r>
              <a:rPr sz="1150" spc="-40" dirty="0">
                <a:solidFill>
                  <a:srgbClr val="030303"/>
                </a:solidFill>
                <a:latin typeface="Arial"/>
                <a:cs typeface="Arial"/>
              </a:rPr>
              <a:t>Rua</a:t>
            </a:r>
            <a:endParaRPr sz="1150">
              <a:latin typeface="Arial"/>
              <a:cs typeface="Arial"/>
            </a:endParaRPr>
          </a:p>
          <a:p>
            <a:pPr marL="17145" marR="5080" algn="just">
              <a:lnSpc>
                <a:spcPct val="101899"/>
              </a:lnSpc>
            </a:pPr>
            <a:r>
              <a:rPr sz="1150" spc="-10" dirty="0">
                <a:solidFill>
                  <a:srgbClr val="030303"/>
                </a:solidFill>
                <a:latin typeface="Arial"/>
                <a:cs typeface="Arial"/>
              </a:rPr>
              <a:t>Benvi</a:t>
            </a:r>
            <a:r>
              <a:rPr sz="1150" spc="10" dirty="0">
                <a:solidFill>
                  <a:srgbClr val="030303"/>
                </a:solidFill>
                <a:latin typeface="Arial"/>
                <a:cs typeface="Arial"/>
              </a:rPr>
              <a:t>nda</a:t>
            </a:r>
            <a:r>
              <a:rPr sz="1150" spc="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150" spc="1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30303"/>
                </a:solidFill>
                <a:latin typeface="Arial"/>
                <a:cs typeface="Arial"/>
              </a:rPr>
              <a:t>Carva</a:t>
            </a:r>
            <a:r>
              <a:rPr sz="1150" spc="1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50" spc="30" dirty="0">
                <a:solidFill>
                  <a:srgbClr val="030303"/>
                </a:solidFill>
                <a:latin typeface="Arial"/>
                <a:cs typeface="Arial"/>
              </a:rPr>
              <a:t>ho,</a:t>
            </a:r>
            <a:r>
              <a:rPr sz="1150" spc="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fina</a:t>
            </a:r>
            <a:r>
              <a:rPr sz="1150" spc="60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spc="330" dirty="0">
                <a:solidFill>
                  <a:srgbClr val="161616"/>
                </a:solidFill>
                <a:latin typeface="Arial"/>
                <a:cs typeface="Arial"/>
              </a:rPr>
              <a:t>,</a:t>
            </a:r>
            <a:r>
              <a:rPr sz="1150" spc="-1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Bairro</a:t>
            </a:r>
            <a:r>
              <a:rPr sz="1150" spc="7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30303"/>
                </a:solidFill>
                <a:latin typeface="Arial"/>
                <a:cs typeface="Arial"/>
              </a:rPr>
              <a:t>Sa</a:t>
            </a:r>
            <a:r>
              <a:rPr sz="1150" spc="-105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150" spc="80" dirty="0">
                <a:solidFill>
                  <a:srgbClr val="030303"/>
                </a:solidFill>
                <a:latin typeface="Arial"/>
                <a:cs typeface="Arial"/>
              </a:rPr>
              <a:t>to</a:t>
            </a:r>
            <a:r>
              <a:rPr sz="1150" spc="1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30303"/>
                </a:solidFill>
                <a:latin typeface="Arial"/>
                <a:cs typeface="Arial"/>
              </a:rPr>
              <a:t>Antônio,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30303"/>
                </a:solidFill>
                <a:latin typeface="Arial"/>
                <a:cs typeface="Arial"/>
              </a:rPr>
              <a:t>CEP: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161616"/>
                </a:solidFill>
                <a:latin typeface="Times New Roman"/>
                <a:cs typeface="Times New Roman"/>
              </a:rPr>
              <a:t>30.330-1</a:t>
            </a:r>
            <a:r>
              <a:rPr sz="1250" spc="35" dirty="0">
                <a:solidFill>
                  <a:srgbClr val="161616"/>
                </a:solidFill>
                <a:latin typeface="Times New Roman"/>
                <a:cs typeface="Times New Roman"/>
              </a:rPr>
              <a:t>80,</a:t>
            </a:r>
            <a:r>
              <a:rPr sz="1250" spc="135" dirty="0">
                <a:solidFill>
                  <a:srgbClr val="161616"/>
                </a:solidFill>
                <a:latin typeface="Times New Roman"/>
                <a:cs typeface="Times New Roman"/>
              </a:rPr>
              <a:t> </a:t>
            </a:r>
            <a:r>
              <a:rPr sz="1150" spc="6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nscr</a:t>
            </a:r>
            <a:r>
              <a:rPr sz="1150" spc="-8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60" dirty="0">
                <a:solidFill>
                  <a:srgbClr val="030303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no</a:t>
            </a:r>
            <a:r>
              <a:rPr sz="1150" spc="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30303"/>
                </a:solidFill>
                <a:latin typeface="Arial"/>
                <a:cs typeface="Arial"/>
              </a:rPr>
              <a:t>CNPJ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sob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30303"/>
                </a:solidFill>
                <a:latin typeface="Arial"/>
                <a:cs typeface="Arial"/>
              </a:rPr>
              <a:t>n°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150" spc="-200" dirty="0">
                <a:solidFill>
                  <a:srgbClr val="030303"/>
                </a:solidFill>
                <a:latin typeface="Arial"/>
                <a:cs typeface="Arial"/>
              </a:rPr>
              <a:t>7</a:t>
            </a:r>
            <a:r>
              <a:rPr sz="1150" spc="-240" dirty="0">
                <a:solidFill>
                  <a:srgbClr val="030303"/>
                </a:solidFill>
                <a:latin typeface="Arial"/>
                <a:cs typeface="Arial"/>
              </a:rPr>
              <a:t>.</a:t>
            </a:r>
            <a:r>
              <a:rPr sz="1150" spc="120" dirty="0">
                <a:solidFill>
                  <a:srgbClr val="030303"/>
                </a:solidFill>
                <a:latin typeface="Arial"/>
                <a:cs typeface="Arial"/>
              </a:rPr>
              <a:t>499</a:t>
            </a:r>
            <a:r>
              <a:rPr sz="1150" spc="110" dirty="0">
                <a:solidFill>
                  <a:srgbClr val="030303"/>
                </a:solidFill>
                <a:latin typeface="Arial"/>
                <a:cs typeface="Arial"/>
              </a:rPr>
              <a:t>.</a:t>
            </a:r>
            <a:r>
              <a:rPr sz="1150" spc="160" dirty="0">
                <a:solidFill>
                  <a:srgbClr val="030303"/>
                </a:solidFill>
                <a:latin typeface="Arial"/>
                <a:cs typeface="Arial"/>
              </a:rPr>
              <a:t>252/000</a:t>
            </a:r>
            <a:r>
              <a:rPr sz="1150" spc="45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150" spc="120" dirty="0">
                <a:solidFill>
                  <a:srgbClr val="030303"/>
                </a:solidFill>
                <a:latin typeface="Arial"/>
                <a:cs typeface="Arial"/>
              </a:rPr>
              <a:t>-0</a:t>
            </a:r>
            <a:r>
              <a:rPr sz="1150" spc="140" dirty="0">
                <a:solidFill>
                  <a:srgbClr val="030303"/>
                </a:solidFill>
                <a:latin typeface="Arial"/>
                <a:cs typeface="Arial"/>
              </a:rPr>
              <a:t>0</a:t>
            </a:r>
            <a:r>
              <a:rPr sz="1150" spc="235" dirty="0">
                <a:solidFill>
                  <a:srgbClr val="030303"/>
                </a:solidFill>
                <a:latin typeface="Arial"/>
                <a:cs typeface="Arial"/>
              </a:rPr>
              <a:t>,</a:t>
            </a:r>
            <a:r>
              <a:rPr sz="1150" spc="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neste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ato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representado 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30303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seus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representantes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61616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egais, </a:t>
            </a:r>
            <a:r>
              <a:rPr sz="115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61616"/>
                </a:solidFill>
                <a:latin typeface="Arial"/>
                <a:cs typeface="Arial"/>
              </a:rPr>
              <a:t>ora</a:t>
            </a:r>
            <a:r>
              <a:rPr sz="1150" spc="-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30303"/>
                </a:solidFill>
                <a:latin typeface="Arial"/>
                <a:cs typeface="Arial"/>
              </a:rPr>
              <a:t>denom</a:t>
            </a:r>
            <a:r>
              <a:rPr sz="1150" spc="8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30303"/>
                </a:solidFill>
                <a:latin typeface="Arial"/>
                <a:cs typeface="Arial"/>
              </a:rPr>
              <a:t>nado</a:t>
            </a:r>
            <a:r>
              <a:rPr sz="1150" spc="6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30303"/>
                </a:solidFill>
                <a:latin typeface="Arial"/>
                <a:cs typeface="Arial"/>
              </a:rPr>
              <a:t>CONTR</a:t>
            </a:r>
            <a:r>
              <a:rPr sz="1150" spc="-15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150" spc="-55" dirty="0">
                <a:solidFill>
                  <a:srgbClr val="030303"/>
                </a:solidFill>
                <a:latin typeface="Arial"/>
                <a:cs typeface="Arial"/>
              </a:rPr>
              <a:t>TANTE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r>
              <a:rPr sz="1150" spc="1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150" spc="114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outro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61616"/>
                </a:solidFill>
                <a:latin typeface="Arial"/>
                <a:cs typeface="Arial"/>
              </a:rPr>
              <a:t>lado,</a:t>
            </a:r>
            <a:r>
              <a:rPr sz="1150" spc="1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ESPORTES</a:t>
            </a:r>
            <a:r>
              <a:rPr sz="1150" spc="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30303"/>
                </a:solidFill>
                <a:latin typeface="Arial"/>
                <a:cs typeface="Arial"/>
              </a:rPr>
              <a:t>C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AM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30303"/>
                </a:solidFill>
                <a:latin typeface="Arial"/>
                <a:cs typeface="Arial"/>
              </a:rPr>
              <a:t>SA</a:t>
            </a:r>
            <a:r>
              <a:rPr sz="1150" spc="1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150" spc="200" dirty="0">
                <a:solidFill>
                  <a:srgbClr val="030303"/>
                </a:solidFill>
                <a:latin typeface="Arial"/>
                <a:cs typeface="Arial"/>
              </a:rPr>
              <a:t>0</a:t>
            </a:r>
            <a:r>
              <a:rPr sz="1150" spc="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50" spc="20" dirty="0">
                <a:solidFill>
                  <a:srgbClr val="030303"/>
                </a:solidFill>
                <a:latin typeface="Arial"/>
                <a:cs typeface="Arial"/>
              </a:rPr>
              <a:t>TOA</a:t>
            </a:r>
            <a:r>
              <a:rPr sz="1150" spc="1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61616"/>
                </a:solidFill>
                <a:latin typeface="Arial"/>
                <a:cs typeface="Arial"/>
              </a:rPr>
              <a:t>com</a:t>
            </a:r>
            <a:r>
              <a:rPr sz="1150" spc="10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sede</a:t>
            </a:r>
            <a:r>
              <a:rPr sz="1150" spc="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spc="-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a</a:t>
            </a:r>
            <a:r>
              <a:rPr sz="1150" spc="10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30303"/>
                </a:solidFill>
                <a:latin typeface="Arial"/>
                <a:cs typeface="Arial"/>
              </a:rPr>
              <a:t>Avenida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30303"/>
                </a:solidFill>
                <a:latin typeface="Arial"/>
                <a:cs typeface="Arial"/>
              </a:rPr>
              <a:t>Sa</a:t>
            </a:r>
            <a:r>
              <a:rPr sz="1150" spc="-105" dirty="0">
                <a:solidFill>
                  <a:srgbClr val="030303"/>
                </a:solidFill>
                <a:latin typeface="Arial"/>
                <a:cs typeface="Arial"/>
              </a:rPr>
              <a:t>n</a:t>
            </a:r>
            <a:r>
              <a:rPr sz="1150" spc="35" dirty="0">
                <a:solidFill>
                  <a:srgbClr val="030303"/>
                </a:solidFill>
                <a:latin typeface="Arial"/>
                <a:cs typeface="Arial"/>
              </a:rPr>
              <a:t>tos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30303"/>
                </a:solidFill>
                <a:latin typeface="Arial"/>
                <a:cs typeface="Arial"/>
              </a:rPr>
              <a:t>D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umon</a:t>
            </a:r>
            <a:r>
              <a:rPr sz="1150" spc="-25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1150" spc="425" dirty="0">
                <a:solidFill>
                  <a:srgbClr val="030303"/>
                </a:solidFill>
                <a:latin typeface="Arial"/>
                <a:cs typeface="Arial"/>
              </a:rPr>
              <a:t>,</a:t>
            </a:r>
            <a:r>
              <a:rPr sz="1150" spc="-20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30303"/>
                </a:solidFill>
                <a:latin typeface="Arial"/>
                <a:cs typeface="Arial"/>
              </a:rPr>
              <a:t>539</a:t>
            </a:r>
            <a:r>
              <a:rPr sz="1150" spc="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490" dirty="0">
                <a:solidFill>
                  <a:srgbClr val="030303"/>
                </a:solidFill>
                <a:latin typeface="Arial"/>
                <a:cs typeface="Arial"/>
              </a:rPr>
              <a:t>-</a:t>
            </a:r>
            <a:r>
              <a:rPr sz="1150" spc="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Centro</a:t>
            </a:r>
            <a:r>
              <a:rPr sz="1150" spc="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030303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30303"/>
                </a:solidFill>
                <a:latin typeface="Arial"/>
                <a:cs typeface="Arial"/>
              </a:rPr>
              <a:t>Be</a:t>
            </a:r>
            <a:r>
              <a:rPr sz="1150" spc="-11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50" spc="85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Horizonte/MG, </a:t>
            </a:r>
            <a:r>
              <a:rPr sz="1150" spc="-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nscrita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no</a:t>
            </a:r>
            <a:r>
              <a:rPr sz="1150" spc="1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30303"/>
                </a:solidFill>
                <a:latin typeface="Arial"/>
                <a:cs typeface="Arial"/>
              </a:rPr>
              <a:t>CNPJ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sob</a:t>
            </a:r>
            <a:r>
              <a:rPr sz="1150" spc="12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161616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30303"/>
                </a:solidFill>
                <a:latin typeface="Arial"/>
                <a:cs typeface="Arial"/>
              </a:rPr>
              <a:t>n°</a:t>
            </a:r>
            <a:r>
              <a:rPr sz="1150" spc="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150" spc="200" dirty="0">
                <a:solidFill>
                  <a:srgbClr val="030303"/>
                </a:solidFill>
                <a:latin typeface="Arial"/>
                <a:cs typeface="Arial"/>
              </a:rPr>
              <a:t>7</a:t>
            </a:r>
            <a:r>
              <a:rPr sz="1150" spc="-20" dirty="0">
                <a:solidFill>
                  <a:srgbClr val="030303"/>
                </a:solidFill>
                <a:latin typeface="Arial"/>
                <a:cs typeface="Arial"/>
              </a:rPr>
              <a:t>.</a:t>
            </a:r>
            <a:r>
              <a:rPr sz="1150" spc="130" dirty="0">
                <a:solidFill>
                  <a:srgbClr val="030303"/>
                </a:solidFill>
                <a:latin typeface="Arial"/>
                <a:cs typeface="Arial"/>
              </a:rPr>
              <a:t>55</a:t>
            </a:r>
            <a:r>
              <a:rPr sz="1150" spc="-165" dirty="0">
                <a:solidFill>
                  <a:srgbClr val="030303"/>
                </a:solidFill>
                <a:latin typeface="Arial"/>
                <a:cs typeface="Arial"/>
              </a:rPr>
              <a:t>8</a:t>
            </a:r>
            <a:r>
              <a:rPr sz="1150" spc="-240" dirty="0">
                <a:solidFill>
                  <a:srgbClr val="030303"/>
                </a:solidFill>
                <a:latin typeface="Arial"/>
                <a:cs typeface="Arial"/>
              </a:rPr>
              <a:t>.</a:t>
            </a:r>
            <a:r>
              <a:rPr sz="1150" spc="155" dirty="0">
                <a:solidFill>
                  <a:srgbClr val="030303"/>
                </a:solidFill>
                <a:latin typeface="Arial"/>
                <a:cs typeface="Arial"/>
              </a:rPr>
              <a:t>578/00</a:t>
            </a:r>
            <a:r>
              <a:rPr sz="1150" spc="175" dirty="0">
                <a:solidFill>
                  <a:srgbClr val="030303"/>
                </a:solidFill>
                <a:latin typeface="Arial"/>
                <a:cs typeface="Arial"/>
              </a:rPr>
              <a:t>0</a:t>
            </a:r>
            <a:r>
              <a:rPr sz="1150" spc="75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150" spc="105" dirty="0">
                <a:solidFill>
                  <a:srgbClr val="030303"/>
                </a:solidFill>
                <a:latin typeface="Arial"/>
                <a:cs typeface="Arial"/>
              </a:rPr>
              <a:t>-60,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150" spc="-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neste  </a:t>
            </a:r>
            <a:r>
              <a:rPr sz="1150" spc="-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representado  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30303"/>
                </a:solidFill>
                <a:latin typeface="Arial"/>
                <a:cs typeface="Arial"/>
              </a:rPr>
              <a:t>Jacques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150" spc="-11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30303"/>
                </a:solidFill>
                <a:latin typeface="Arial"/>
                <a:cs typeface="Arial"/>
              </a:rPr>
              <a:t>Costa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150" spc="-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150" spc="-1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50" spc="114" dirty="0">
                <a:solidFill>
                  <a:srgbClr val="030303"/>
                </a:solidFill>
                <a:latin typeface="Arial"/>
                <a:cs typeface="Arial"/>
              </a:rPr>
              <a:t>m</a:t>
            </a:r>
            <a:r>
              <a:rPr sz="1150" spc="17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95" dirty="0">
                <a:solidFill>
                  <a:srgbClr val="030303"/>
                </a:solidFill>
                <a:latin typeface="Arial"/>
                <a:cs typeface="Arial"/>
              </a:rPr>
              <a:t>da,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ora denominada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150" spc="-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30303"/>
                </a:solidFill>
                <a:latin typeface="Arial"/>
                <a:cs typeface="Arial"/>
              </a:rPr>
              <a:t>CONTR</a:t>
            </a:r>
            <a:r>
              <a:rPr sz="1150" spc="-15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1150" spc="-65" dirty="0">
                <a:solidFill>
                  <a:srgbClr val="030303"/>
                </a:solidFill>
                <a:latin typeface="Arial"/>
                <a:cs typeface="Arial"/>
              </a:rPr>
              <a:t>T</a:t>
            </a:r>
            <a:r>
              <a:rPr sz="1150" spc="-30" dirty="0">
                <a:solidFill>
                  <a:srgbClr val="030303"/>
                </a:solidFill>
                <a:latin typeface="Arial"/>
                <a:cs typeface="Arial"/>
              </a:rPr>
              <a:t>ADA,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30303"/>
                </a:solidFill>
                <a:latin typeface="Arial"/>
                <a:cs typeface="Arial"/>
              </a:rPr>
              <a:t>firmam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150" spc="-8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presente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30303"/>
                </a:solidFill>
                <a:latin typeface="Arial"/>
                <a:cs typeface="Arial"/>
              </a:rPr>
              <a:t>CONTRATO,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 </a:t>
            </a:r>
            <a:r>
              <a:rPr sz="1150" spc="-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30303"/>
                </a:solidFill>
                <a:latin typeface="Arial"/>
                <a:cs typeface="Arial"/>
              </a:rPr>
              <a:t>mediante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as  </a:t>
            </a:r>
            <a:r>
              <a:rPr sz="1150" spc="-16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cláusu</a:t>
            </a:r>
            <a:r>
              <a:rPr sz="1150" spc="2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030303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endParaRPr sz="115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60"/>
              </a:spcBef>
            </a:pP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cond</a:t>
            </a:r>
            <a:r>
              <a:rPr sz="1150" spc="-5" dirty="0">
                <a:solidFill>
                  <a:srgbClr val="030303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30303"/>
                </a:solidFill>
                <a:latin typeface="Arial"/>
                <a:cs typeface="Arial"/>
              </a:rPr>
              <a:t>ções: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95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150" spc="5" dirty="0">
                <a:solidFill>
                  <a:srgbClr val="030303"/>
                </a:solidFill>
                <a:latin typeface="Arial"/>
                <a:cs typeface="Arial"/>
              </a:rPr>
              <a:t>CLÁUSULA </a:t>
            </a:r>
            <a:r>
              <a:rPr sz="1150" spc="-10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1</a:t>
            </a:r>
            <a:r>
              <a:rPr sz="1150" spc="170" dirty="0">
                <a:solidFill>
                  <a:srgbClr val="030303"/>
                </a:solidFill>
                <a:latin typeface="Arial"/>
                <a:cs typeface="Arial"/>
              </a:rPr>
              <a:t>ª</a:t>
            </a:r>
            <a:r>
              <a:rPr sz="1150" spc="8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030303"/>
                </a:solidFill>
                <a:latin typeface="Arial"/>
                <a:cs typeface="Arial"/>
              </a:rPr>
              <a:t>-</a:t>
            </a:r>
            <a:r>
              <a:rPr sz="1150" spc="2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150" spc="-55" dirty="0">
                <a:solidFill>
                  <a:srgbClr val="030303"/>
                </a:solidFill>
                <a:latin typeface="Arial"/>
                <a:cs typeface="Arial"/>
              </a:rPr>
              <a:t>B</a:t>
            </a:r>
            <a:r>
              <a:rPr sz="1150" spc="10" dirty="0">
                <a:solidFill>
                  <a:srgbClr val="030303"/>
                </a:solidFill>
                <a:latin typeface="Arial"/>
                <a:cs typeface="Arial"/>
              </a:rPr>
              <a:t>JETO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95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150" spc="-15" dirty="0">
                <a:solidFill>
                  <a:srgbClr val="161616"/>
                </a:solidFill>
                <a:latin typeface="Arial"/>
                <a:cs typeface="Arial"/>
              </a:rPr>
              <a:t>Const</a:t>
            </a:r>
            <a:r>
              <a:rPr sz="1150" spc="-3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50" dirty="0">
                <a:solidFill>
                  <a:srgbClr val="161616"/>
                </a:solidFill>
                <a:latin typeface="Arial"/>
                <a:cs typeface="Arial"/>
              </a:rPr>
              <a:t>tui</a:t>
            </a:r>
            <a:r>
              <a:rPr sz="1150" spc="6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61616"/>
                </a:solidFill>
                <a:latin typeface="Arial"/>
                <a:cs typeface="Arial"/>
              </a:rPr>
              <a:t>objeto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30303"/>
                </a:solidFill>
                <a:latin typeface="Arial"/>
                <a:cs typeface="Arial"/>
              </a:rPr>
              <a:t>desse</a:t>
            </a:r>
            <a:r>
              <a:rPr sz="1150" spc="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61616"/>
                </a:solidFill>
                <a:latin typeface="Arial"/>
                <a:cs typeface="Arial"/>
              </a:rPr>
              <a:t>contrato</a:t>
            </a:r>
            <a:r>
              <a:rPr sz="1150" spc="11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30303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30303"/>
                </a:solidFill>
                <a:latin typeface="Arial"/>
                <a:cs typeface="Arial"/>
              </a:rPr>
              <a:t>fornecimento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30303"/>
                </a:solidFill>
                <a:latin typeface="Arial"/>
                <a:cs typeface="Arial"/>
              </a:rPr>
              <a:t>dos</a:t>
            </a:r>
            <a:r>
              <a:rPr sz="1150" spc="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61616"/>
                </a:solidFill>
                <a:latin typeface="Arial"/>
                <a:cs typeface="Arial"/>
              </a:rPr>
              <a:t>seguintes</a:t>
            </a:r>
            <a:r>
              <a:rPr sz="1150" spc="10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161616"/>
                </a:solidFill>
                <a:latin typeface="Arial"/>
                <a:cs typeface="Arial"/>
              </a:rPr>
              <a:t>tens:</a:t>
            </a:r>
            <a:endParaRPr sz="11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27076" y="9987402"/>
            <a:ext cx="2115820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68044" algn="l"/>
                <a:tab pos="2102485" algn="l"/>
              </a:tabLst>
            </a:pPr>
            <a:r>
              <a:rPr sz="2250" i="1" u="sng" spc="-10" dirty="0">
                <a:solidFill>
                  <a:srgbClr val="3B3B67"/>
                </a:solidFill>
                <a:latin typeface="Arial"/>
                <a:cs typeface="Arial"/>
              </a:rPr>
              <a:t> 	</a:t>
            </a:r>
            <a:r>
              <a:rPr sz="2250" i="1" u="sng" spc="1115" dirty="0">
                <a:solidFill>
                  <a:srgbClr val="3B3B67"/>
                </a:solidFill>
                <a:latin typeface="Arial"/>
                <a:cs typeface="Arial"/>
              </a:rPr>
              <a:t>{</a:t>
            </a:r>
            <a:r>
              <a:rPr sz="2250" i="1" u="sng" spc="-135" dirty="0">
                <a:solidFill>
                  <a:srgbClr val="3B3B67"/>
                </a:solidFill>
                <a:latin typeface="Arial"/>
                <a:cs typeface="Arial"/>
              </a:rPr>
              <a:t> </a:t>
            </a:r>
            <a:r>
              <a:rPr sz="2250" u="sng" spc="170" dirty="0">
                <a:solidFill>
                  <a:srgbClr val="777777"/>
                </a:solidFill>
                <a:latin typeface="Arial"/>
                <a:cs typeface="Arial"/>
              </a:rPr>
              <a:t>.</a:t>
            </a:r>
            <a:r>
              <a:rPr sz="2250" u="sng" spc="-840" dirty="0">
                <a:solidFill>
                  <a:srgbClr val="777777"/>
                </a:solidFill>
                <a:latin typeface="Arial"/>
                <a:cs typeface="Arial"/>
              </a:rPr>
              <a:t>-</a:t>
            </a:r>
            <a:r>
              <a:rPr sz="2250" u="sng" spc="-10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2250" u="sng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2250" u="sng" spc="-254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2250" u="sng" spc="445" dirty="0">
                <a:solidFill>
                  <a:srgbClr val="777777"/>
                </a:solidFill>
                <a:latin typeface="Arial"/>
                <a:cs typeface="Arial"/>
              </a:rPr>
              <a:t>;S</a:t>
            </a:r>
            <a:r>
              <a:rPr sz="2250" u="sng" spc="-10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2250" u="sng" dirty="0">
                <a:solidFill>
                  <a:srgbClr val="777777"/>
                </a:solidFill>
                <a:latin typeface="Arial"/>
                <a:cs typeface="Arial"/>
              </a:rPr>
              <a:t>	</a:t>
            </a:r>
            <a:endParaRPr sz="225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09641" y="4395768"/>
          <a:ext cx="6845300" cy="57518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0255"/>
                <a:gridCol w="281102"/>
                <a:gridCol w="1348378"/>
                <a:gridCol w="1892300"/>
                <a:gridCol w="717611"/>
                <a:gridCol w="895871"/>
                <a:gridCol w="735893"/>
                <a:gridCol w="756462"/>
              </a:tblGrid>
              <a:tr h="498325">
                <a:tc gridSpan="2">
                  <a:txBody>
                    <a:bodyPr/>
                    <a:lstStyle/>
                    <a:p>
                      <a:pPr marL="11176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3B3B3B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4570">
                      <a:solidFill>
                        <a:srgbClr val="1F1F1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34950" marR="234315" indent="27305">
                        <a:lnSpc>
                          <a:spcPts val="101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900" spc="-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9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OU EQU</a:t>
                      </a:r>
                      <a:r>
                        <a:rPr sz="900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B3B3B"/>
                      </a:solidFill>
                      <a:prstDash val="solid"/>
                    </a:lnL>
                    <a:lnR w="9141">
                      <a:solidFill>
                        <a:srgbClr val="3B3B3B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799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900" spc="-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EC</a:t>
                      </a:r>
                      <a:r>
                        <a:rPr sz="900" spc="-1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90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B3B3B"/>
                      </a:solidFill>
                      <a:prstDash val="solid"/>
                    </a:lnL>
                    <a:lnR w="9141">
                      <a:solidFill>
                        <a:srgbClr val="3F3F3F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00" spc="-1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F3F3F"/>
                      </a:solidFill>
                      <a:prstDash val="solid"/>
                    </a:lnL>
                    <a:lnR w="4570">
                      <a:solidFill>
                        <a:srgbClr val="343434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43434"/>
                      </a:solidFill>
                      <a:prstDash val="solid"/>
                    </a:lnL>
                    <a:lnR w="4570">
                      <a:solidFill>
                        <a:srgbClr val="3B3B3B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 marR="52705" indent="100330">
                        <a:lnSpc>
                          <a:spcPts val="101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VALOR U</a:t>
                      </a:r>
                      <a:r>
                        <a:rPr sz="900" spc="-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ITÁR</a:t>
                      </a:r>
                      <a:r>
                        <a:rPr sz="900" spc="-1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R w="18282">
                      <a:solidFill>
                        <a:srgbClr val="4B4B4B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3510" marR="215265" indent="-9525">
                        <a:lnSpc>
                          <a:spcPts val="101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282">
                      <a:solidFill>
                        <a:srgbClr val="4B4B4B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4570">
                      <a:solidFill>
                        <a:srgbClr val="3B3B3B"/>
                      </a:solidFill>
                      <a:prstDash val="solid"/>
                    </a:lnB>
                  </a:tcPr>
                </a:tc>
              </a:tr>
              <a:tr h="416031">
                <a:tc gridSpan="2">
                  <a:txBody>
                    <a:bodyPr/>
                    <a:lstStyle/>
                    <a:p>
                      <a:pPr marL="3937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3B3B3B"/>
                      </a:solidFill>
                      <a:prstDash val="solid"/>
                    </a:lnR>
                    <a:lnT w="4570">
                      <a:solidFill>
                        <a:srgbClr val="1F1F1F"/>
                      </a:solidFill>
                      <a:prstDash val="solid"/>
                    </a:lnT>
                    <a:lnB w="9141">
                      <a:solidFill>
                        <a:srgbClr val="67676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7830" marR="64769" indent="-34798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CONE</a:t>
                      </a:r>
                      <a:r>
                        <a:rPr sz="900" spc="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00" spc="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BORRACHA GRANDE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B3B3B"/>
                      </a:solidFill>
                      <a:prstDash val="solid"/>
                    </a:lnL>
                    <a:lnR w="9141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marR="45720" algn="just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Cone </a:t>
                      </a:r>
                      <a:r>
                        <a:rPr sz="900" spc="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900" spc="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borracha </a:t>
                      </a:r>
                      <a:r>
                        <a:rPr sz="900" spc="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900" spc="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75cm </a:t>
                      </a:r>
                      <a:r>
                        <a:rPr sz="900" spc="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a</a:t>
                      </a:r>
                      <a:r>
                        <a:rPr sz="900" spc="-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tura </a:t>
                      </a:r>
                      <a:r>
                        <a:rPr sz="90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base </a:t>
                      </a:r>
                      <a:r>
                        <a:rPr sz="900" spc="-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00" spc="-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40 </a:t>
                      </a:r>
                      <a:r>
                        <a:rPr sz="90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900" spc="-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40 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cm  cores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preto</a:t>
                      </a:r>
                      <a:r>
                        <a:rPr sz="90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900" spc="-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faixas</a:t>
                      </a:r>
                      <a:r>
                        <a:rPr sz="900" spc="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amar</a:t>
                      </a:r>
                      <a:r>
                        <a:rPr sz="900" spc="1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spc="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B3B3B"/>
                      </a:solidFill>
                      <a:prstDash val="solid"/>
                    </a:lnL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03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00" spc="-7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900" spc="-3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652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-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44</a:t>
                      </a:r>
                      <a:r>
                        <a:rPr sz="90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90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R w="4570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4570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898</a:t>
                      </a:r>
                      <a:r>
                        <a:rPr sz="900" spc="-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3B3B3B"/>
                      </a:solidFill>
                      <a:prstDash val="solid"/>
                    </a:lnT>
                    <a:lnB w="4570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708626">
                <a:tc gridSpan="2">
                  <a:txBody>
                    <a:bodyPr/>
                    <a:lstStyle/>
                    <a:p>
                      <a:pPr marL="4318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0303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676767"/>
                      </a:solidFill>
                      <a:prstDash val="solid"/>
                    </a:lnT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0815" marR="153670" indent="-15240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TABUA PROPR</a:t>
                      </a:r>
                      <a:r>
                        <a:rPr sz="900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OCEPÇÃO RETA</a:t>
                      </a:r>
                      <a:r>
                        <a:rPr sz="900" spc="-5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GULAR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B3B3B"/>
                      </a:solidFill>
                      <a:prstDash val="solid"/>
                    </a:lnL>
                    <a:lnR w="9141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676767"/>
                      </a:solidFill>
                      <a:prstDash val="solid"/>
                    </a:lnT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marR="40005" algn="just">
                        <a:lnSpc>
                          <a:spcPct val="101699"/>
                        </a:lnSpc>
                        <a:tabLst>
                          <a:tab pos="870585" algn="l"/>
                          <a:tab pos="1382395" algn="l"/>
                        </a:tabLst>
                      </a:pP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Característica         </a:t>
                      </a:r>
                      <a:r>
                        <a:rPr sz="900" spc="-9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8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00" spc="1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spc="-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spc="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5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ra        </a:t>
                      </a:r>
                      <a:r>
                        <a:rPr sz="900" spc="4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00" spc="-3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spc="-6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ip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to,      </a:t>
                      </a:r>
                      <a:r>
                        <a:rPr sz="900" spc="1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3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spc="-5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900" spc="-3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rn</a:t>
                      </a:r>
                      <a:r>
                        <a:rPr sz="900" spc="-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spc="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spc="-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spc="1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      </a:t>
                      </a:r>
                      <a:r>
                        <a:rPr sz="900" spc="-6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spc="-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spc="-5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revest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do	de	</a:t>
                      </a:r>
                      <a:r>
                        <a:rPr sz="135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borracha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ant</a:t>
                      </a:r>
                      <a:r>
                        <a:rPr sz="900" spc="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derrapante; </a:t>
                      </a:r>
                      <a:r>
                        <a:rPr sz="900" spc="-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Dimensões: </a:t>
                      </a:r>
                      <a:r>
                        <a:rPr sz="90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00" spc="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cm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90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40</a:t>
                      </a:r>
                      <a:r>
                        <a:rPr sz="900" spc="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cm x</a:t>
                      </a:r>
                      <a:r>
                        <a:rPr sz="900" spc="10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900" spc="-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m.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B3B3B"/>
                      </a:solidFill>
                      <a:prstDash val="solid"/>
                    </a:lnL>
                    <a:lnT w="9141">
                      <a:solidFill>
                        <a:srgbClr val="676767"/>
                      </a:solidFill>
                      <a:prstDash val="solid"/>
                    </a:lnT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03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0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41">
                      <a:solidFill>
                        <a:srgbClr val="676767"/>
                      </a:solidFill>
                      <a:prstDash val="solid"/>
                    </a:lnT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35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6161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4570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676767"/>
                      </a:solidFill>
                      <a:prstDash val="solid"/>
                    </a:lnT>
                    <a:lnB w="4570">
                      <a:solidFill>
                        <a:srgbClr val="2B2B2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160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97</a:t>
                      </a:r>
                      <a:r>
                        <a:rPr sz="90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R w="13712">
                      <a:solidFill>
                        <a:srgbClr val="3B3B3B"/>
                      </a:solidFill>
                      <a:prstDash val="solid"/>
                    </a:lnR>
                    <a:lnT w="4570">
                      <a:solidFill>
                        <a:srgbClr val="3B3B3B"/>
                      </a:solidFill>
                      <a:prstDash val="solid"/>
                    </a:lnT>
                    <a:lnB w="9141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3189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-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97</a:t>
                      </a:r>
                      <a:r>
                        <a:rPr sz="900" spc="-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3B3B3B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5B5B5B"/>
                      </a:solidFill>
                      <a:prstDash val="solid"/>
                    </a:lnT>
                    <a:lnB w="9141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603475">
                <a:tc gridSpan="2">
                  <a:txBody>
                    <a:bodyPr/>
                    <a:lstStyle/>
                    <a:p>
                      <a:pPr marL="198755">
                        <a:lnSpc>
                          <a:spcPct val="100000"/>
                        </a:lnSpc>
                      </a:pPr>
                      <a:r>
                        <a:rPr sz="900" spc="-4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15997">
                      <a:solidFill>
                        <a:srgbClr val="444444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900" spc="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spc="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LATES</a:t>
                      </a:r>
                      <a:r>
                        <a:rPr sz="900" spc="-1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95</a:t>
                      </a:r>
                      <a:r>
                        <a:rPr sz="900" spc="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997">
                      <a:solidFill>
                        <a:srgbClr val="444444"/>
                      </a:solidFill>
                      <a:prstDash val="solid"/>
                    </a:lnL>
                    <a:lnR w="15997">
                      <a:solidFill>
                        <a:srgbClr val="444444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  <a:lnB w="4570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0" marR="34925" algn="just">
                        <a:lnSpc>
                          <a:spcPct val="989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Composição:  </a:t>
                      </a:r>
                      <a:r>
                        <a:rPr sz="900" spc="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9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icloreto  </a:t>
                      </a:r>
                      <a:r>
                        <a:rPr sz="900" spc="-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00" spc="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90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nila (Pol</a:t>
                      </a:r>
                      <a:r>
                        <a:rPr sz="90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mero</a:t>
                      </a:r>
                      <a:r>
                        <a:rPr sz="900" spc="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PVC); </a:t>
                      </a:r>
                      <a:r>
                        <a:rPr sz="900" spc="-11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spc="-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âmetro: </a:t>
                      </a:r>
                      <a:r>
                        <a:rPr sz="900" spc="-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95</a:t>
                      </a:r>
                      <a:r>
                        <a:rPr sz="900" spc="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900" spc="7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90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Suíça</a:t>
                      </a:r>
                      <a:r>
                        <a:rPr sz="900" spc="5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900" spc="-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Alça</a:t>
                      </a:r>
                      <a:r>
                        <a:rPr sz="900" spc="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spc="-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stema</a:t>
                      </a:r>
                      <a:r>
                        <a:rPr sz="900" spc="8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anti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burst</a:t>
                      </a:r>
                      <a:r>
                        <a:rPr sz="90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9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Suporte</a:t>
                      </a:r>
                      <a:r>
                        <a:rPr sz="900" spc="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até</a:t>
                      </a:r>
                      <a:r>
                        <a:rPr sz="900" spc="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900" spc="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997">
                      <a:solidFill>
                        <a:srgbClr val="444444"/>
                      </a:solidFill>
                      <a:prstDash val="solid"/>
                    </a:lnL>
                    <a:lnR w="4570">
                      <a:solidFill>
                        <a:srgbClr val="3F3F3F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F3F3F"/>
                      </a:solidFill>
                      <a:prstDash val="solid"/>
                    </a:lnL>
                    <a:lnR w="9141">
                      <a:solidFill>
                        <a:srgbClr val="484848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0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84848"/>
                      </a:solidFill>
                      <a:prstDash val="solid"/>
                    </a:lnL>
                    <a:lnR w="4570">
                      <a:solidFill>
                        <a:srgbClr val="3B3B3B"/>
                      </a:solidFill>
                      <a:prstDash val="solid"/>
                    </a:lnR>
                    <a:lnT w="4570">
                      <a:solidFill>
                        <a:srgbClr val="2B2B2B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133</a:t>
                      </a:r>
                      <a:r>
                        <a:rPr sz="900" spc="-8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R w="13712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133</a:t>
                      </a:r>
                      <a:r>
                        <a:rPr sz="900" spc="-8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3B3B3B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9141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470894">
                <a:tc gridSpan="2">
                  <a:txBody>
                    <a:bodyPr/>
                    <a:lstStyle/>
                    <a:p>
                      <a:pPr marL="20764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11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20568">
                      <a:solidFill>
                        <a:srgbClr val="444444"/>
                      </a:solidFill>
                      <a:prstDash val="solid"/>
                    </a:lnR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900" spc="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FEI</a:t>
                      </a:r>
                      <a:r>
                        <a:rPr sz="900" spc="-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ÃO</a:t>
                      </a:r>
                      <a:r>
                        <a:rPr sz="900" spc="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900" spc="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568">
                      <a:solidFill>
                        <a:srgbClr val="444444"/>
                      </a:solidFill>
                      <a:prstDash val="solid"/>
                    </a:lnL>
                    <a:lnR w="9141">
                      <a:solidFill>
                        <a:srgbClr val="3B3B3B"/>
                      </a:solidFill>
                      <a:prstDash val="solid"/>
                    </a:lnR>
                    <a:lnT w="4570">
                      <a:solidFill>
                        <a:srgbClr val="343434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069" marR="31115" indent="-5080" algn="just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Compos</a:t>
                      </a:r>
                      <a:r>
                        <a:rPr sz="90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çã</a:t>
                      </a:r>
                      <a:r>
                        <a:rPr sz="900" spc="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:     </a:t>
                      </a:r>
                      <a:r>
                        <a:rPr sz="900" spc="-1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Vinílico      </a:t>
                      </a:r>
                      <a:r>
                        <a:rPr sz="900" spc="-1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ató</a:t>
                      </a:r>
                      <a:r>
                        <a:rPr sz="900" spc="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900" spc="-9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co;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spc="-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âmetro: </a:t>
                      </a:r>
                      <a:r>
                        <a:rPr sz="900" spc="-1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900" spc="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900" spc="10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80</a:t>
                      </a:r>
                      <a:r>
                        <a:rPr sz="900" spc="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cm;</a:t>
                      </a:r>
                      <a:r>
                        <a:rPr sz="900" spc="5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uporta</a:t>
                      </a:r>
                      <a:r>
                        <a:rPr sz="900" spc="1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até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900" spc="7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kg.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B3B3B"/>
                      </a:solidFill>
                      <a:prstDash val="solid"/>
                    </a:lnL>
                    <a:lnR w="4570">
                      <a:solidFill>
                        <a:srgbClr val="3F3F3F"/>
                      </a:solidFill>
                      <a:prstDash val="solid"/>
                    </a:lnR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Unida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F3F3F"/>
                      </a:solidFill>
                      <a:prstDash val="solid"/>
                    </a:lnL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2B2B2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79</a:t>
                      </a:r>
                      <a:r>
                        <a:rPr sz="900" spc="-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70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R w="13712">
                      <a:solidFill>
                        <a:srgbClr val="3B3B3B"/>
                      </a:solidFill>
                      <a:prstDash val="solid"/>
                    </a:lnR>
                    <a:lnT w="4570">
                      <a:solidFill>
                        <a:srgbClr val="444444"/>
                      </a:solidFill>
                      <a:prstDash val="solid"/>
                    </a:lnT>
                    <a:lnB w="9141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3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10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2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59</a:t>
                      </a:r>
                      <a:r>
                        <a:rPr sz="90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3B3B3B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4F4F4F"/>
                      </a:solidFill>
                      <a:prstDash val="solid"/>
                    </a:lnB>
                  </a:tcPr>
                </a:tc>
              </a:tr>
              <a:tr h="818348">
                <a:tc gridSpan="2">
                  <a:txBody>
                    <a:bodyPr/>
                    <a:lstStyle/>
                    <a:p>
                      <a:pPr marL="207645">
                        <a:lnSpc>
                          <a:spcPct val="100000"/>
                        </a:lnSpc>
                      </a:pPr>
                      <a:r>
                        <a:rPr sz="900" spc="-4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T w="9141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464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PARAQUEDAS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marR="20955" algn="just">
                        <a:lnSpc>
                          <a:spcPct val="99300"/>
                        </a:lnSpc>
                      </a:pP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Cinto </a:t>
                      </a:r>
                      <a:r>
                        <a:rPr sz="900" spc="-114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abdom</a:t>
                      </a:r>
                      <a:r>
                        <a:rPr sz="900" spc="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nal</a:t>
                      </a:r>
                      <a:r>
                        <a:rPr sz="900" spc="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900" spc="-1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fecho </a:t>
                      </a:r>
                      <a:r>
                        <a:rPr sz="90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ráp</a:t>
                      </a:r>
                      <a:r>
                        <a:rPr sz="900" spc="-9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do forrado</a:t>
                      </a:r>
                      <a:r>
                        <a:rPr sz="900" spc="1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900" spc="11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00" spc="-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900" spc="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00" spc="-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eoprene </a:t>
                      </a:r>
                      <a:r>
                        <a:rPr sz="900" spc="-10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para não </a:t>
                      </a:r>
                      <a:r>
                        <a:rPr sz="900" spc="-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machucar </a:t>
                      </a:r>
                      <a:r>
                        <a:rPr sz="90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900" spc="-5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nadador; </a:t>
                      </a:r>
                      <a:r>
                        <a:rPr sz="9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fita </a:t>
                      </a:r>
                      <a:r>
                        <a:rPr sz="90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tec</a:t>
                      </a:r>
                      <a:r>
                        <a:rPr sz="900" spc="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900" spc="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900" spc="-9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mosquetão  </a:t>
                      </a:r>
                      <a:r>
                        <a:rPr sz="900" spc="-10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900" spc="-9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nylon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para    </a:t>
                      </a:r>
                      <a:r>
                        <a:rPr sz="900" spc="6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prender    </a:t>
                      </a:r>
                      <a:r>
                        <a:rPr sz="1350" spc="89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    </a:t>
                      </a:r>
                      <a:r>
                        <a:rPr sz="900" spc="5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paraquedas;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oaraauedas </a:t>
                      </a:r>
                      <a:r>
                        <a:rPr sz="900" spc="-1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 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0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900" spc="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B3B3B"/>
                      </a:solidFill>
                      <a:prstDash val="solid"/>
                    </a:lnL>
                    <a:lnR w="15997">
                      <a:solidFill>
                        <a:srgbClr val="3F3F3F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4570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67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0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997">
                      <a:solidFill>
                        <a:srgbClr val="3F3F3F"/>
                      </a:solidFill>
                      <a:prstDash val="solid"/>
                    </a:lnL>
                    <a:lnR w="9141">
                      <a:solidFill>
                        <a:srgbClr val="444444"/>
                      </a:solidFill>
                      <a:prstDash val="solid"/>
                    </a:lnR>
                    <a:lnT w="4570">
                      <a:solidFill>
                        <a:srgbClr val="2B2B2B"/>
                      </a:solidFill>
                      <a:prstDash val="solid"/>
                    </a:lnT>
                    <a:lnB w="9141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44444"/>
                      </a:solidFill>
                      <a:prstDash val="solid"/>
                    </a:lnL>
                    <a:lnR w="4570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4F4F4F"/>
                      </a:solidFill>
                      <a:prstDash val="solid"/>
                    </a:lnT>
                    <a:lnB w="9141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-1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94</a:t>
                      </a:r>
                      <a:r>
                        <a:rPr sz="900" spc="-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R w="13712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4F4F4F"/>
                      </a:solidFill>
                      <a:prstDash val="solid"/>
                    </a:lnT>
                    <a:lnB w="4570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1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.880</a:t>
                      </a:r>
                      <a:r>
                        <a:rPr sz="90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3B3B3B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9141">
                      <a:solidFill>
                        <a:srgbClr val="4F4F4F"/>
                      </a:solidFill>
                      <a:prstDash val="solid"/>
                    </a:lnT>
                    <a:lnB w="9141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  <a:tr h="843493">
                <a:tc gridSpan="2">
                  <a:txBody>
                    <a:bodyPr/>
                    <a:lstStyle/>
                    <a:p>
                      <a:pPr marL="216535">
                        <a:lnSpc>
                          <a:spcPct val="100000"/>
                        </a:lnSpc>
                      </a:pPr>
                      <a:r>
                        <a:rPr sz="900" spc="-4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484848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9141">
                      <a:solidFill>
                        <a:srgbClr val="67676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8900" marR="50165" algn="ctr">
                        <a:lnSpc>
                          <a:spcPct val="101699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900" spc="-17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XA</a:t>
                      </a:r>
                      <a:r>
                        <a:rPr sz="900" spc="9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LATERAL</a:t>
                      </a:r>
                      <a:r>
                        <a:rPr sz="900" spc="-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COM SUPORTE</a:t>
                      </a:r>
                      <a:r>
                        <a:rPr sz="900" spc="6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PARA ANTENA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84848"/>
                      </a:solidFill>
                      <a:prstDash val="solid"/>
                    </a:lnL>
                    <a:lnT w="9141">
                      <a:solidFill>
                        <a:srgbClr val="545454"/>
                      </a:solidFill>
                      <a:prstDash val="solid"/>
                    </a:lnT>
                    <a:lnB w="4570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marR="17145" algn="just">
                        <a:lnSpc>
                          <a:spcPct val="102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900" spc="-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xa </a:t>
                      </a:r>
                      <a:r>
                        <a:rPr sz="900" spc="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ater</a:t>
                      </a:r>
                      <a:r>
                        <a:rPr sz="900" spc="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spc="1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00" spc="1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spc="-6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900" spc="4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9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spc="1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spc="-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900" spc="9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e/ v</a:t>
                      </a:r>
                      <a:r>
                        <a:rPr sz="900" spc="4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18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spc="3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-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900" spc="9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1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900" spc="4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2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upor</a:t>
                      </a:r>
                      <a:r>
                        <a:rPr sz="900" spc="-2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0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00" spc="8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2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spc="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spc="-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900" spc="55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1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spc="-6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spc="-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00" spc="-3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na.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Produzida </a:t>
                      </a:r>
                      <a:r>
                        <a:rPr sz="900" spc="11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900" spc="1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18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ona </a:t>
                      </a:r>
                      <a:r>
                        <a:rPr sz="900" spc="10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900" spc="-9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Sem  </a:t>
                      </a:r>
                      <a:r>
                        <a:rPr sz="900" spc="-1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largura </a:t>
                      </a:r>
                      <a:r>
                        <a:rPr sz="900" spc="1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00" spc="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spc="-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stema </a:t>
                      </a:r>
                      <a:r>
                        <a:rPr sz="900" spc="1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00" spc="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fixação </a:t>
                      </a:r>
                      <a:r>
                        <a:rPr sz="900" spc="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velcro.</a:t>
                      </a:r>
                      <a:r>
                        <a:rPr sz="900" spc="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Suporte</a:t>
                      </a:r>
                      <a:r>
                        <a:rPr sz="900" spc="7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900" spc="-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er</a:t>
                      </a:r>
                      <a:r>
                        <a:rPr sz="900" spc="-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900" spc="6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900" spc="1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antena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deve</a:t>
                      </a:r>
                      <a:r>
                        <a:rPr sz="900" spc="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ser</a:t>
                      </a:r>
                      <a:r>
                        <a:rPr sz="900" spc="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fechado.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5997">
                      <a:solidFill>
                        <a:srgbClr val="3F3F3F"/>
                      </a:solidFill>
                      <a:prstDash val="solid"/>
                    </a:lnR>
                    <a:lnT w="4570">
                      <a:solidFill>
                        <a:srgbClr val="2F2F2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997">
                      <a:solidFill>
                        <a:srgbClr val="3F3F3F"/>
                      </a:solidFill>
                      <a:prstDash val="solid"/>
                    </a:lnL>
                    <a:lnT w="9141">
                      <a:solidFill>
                        <a:srgbClr val="4F4F4F"/>
                      </a:solidFill>
                      <a:prstDash val="solid"/>
                    </a:lnT>
                    <a:lnB w="914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0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41">
                      <a:solidFill>
                        <a:srgbClr val="4F4F4F"/>
                      </a:solidFill>
                      <a:prstDash val="solid"/>
                    </a:lnT>
                    <a:lnB w="4570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748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-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32</a:t>
                      </a:r>
                      <a:r>
                        <a:rPr sz="900" spc="-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90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3B3B3B"/>
                      </a:solidFill>
                      <a:prstDash val="solid"/>
                    </a:lnR>
                    <a:lnT w="4570">
                      <a:solidFill>
                        <a:srgbClr val="3B3B3B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31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00" spc="-5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spc="-16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9141">
                      <a:solidFill>
                        <a:srgbClr val="838383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317740">
                <a:tc gridSpan="2">
                  <a:txBody>
                    <a:bodyPr/>
                    <a:lstStyle/>
                    <a:p>
                      <a:pPr marL="216535">
                        <a:lnSpc>
                          <a:spcPct val="100000"/>
                        </a:lnSpc>
                      </a:pPr>
                      <a:r>
                        <a:rPr sz="1100" spc="-250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2</a:t>
                      </a:r>
                      <a:r>
                        <a:rPr sz="1100" dirty="0">
                          <a:solidFill>
                            <a:srgbClr val="030303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endParaRPr sz="11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3F3F3F"/>
                      </a:solidFill>
                      <a:prstDash val="solid"/>
                    </a:lnR>
                    <a:lnT w="9141">
                      <a:solidFill>
                        <a:srgbClr val="676767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2037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ANTENAS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F3F3F"/>
                      </a:solidFill>
                      <a:prstDash val="solid"/>
                    </a:lnL>
                    <a:lnR w="4570">
                      <a:solidFill>
                        <a:srgbClr val="4B4B4B"/>
                      </a:solidFill>
                      <a:prstDash val="solid"/>
                    </a:lnR>
                    <a:lnT w="4570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 marR="22225">
                        <a:lnSpc>
                          <a:spcPct val="103299"/>
                        </a:lnSpc>
                        <a:tabLst>
                          <a:tab pos="534670" algn="l"/>
                          <a:tab pos="872490" algn="l"/>
                          <a:tab pos="1402715" algn="l"/>
                        </a:tabLst>
                      </a:pPr>
                      <a:r>
                        <a:rPr sz="135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Fibra	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	</a:t>
                      </a:r>
                      <a:r>
                        <a:rPr sz="135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350" spc="3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35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dro.	Diâmetro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aproximado9,</a:t>
                      </a:r>
                      <a:r>
                        <a:rPr sz="900" spc="-1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5mmA</a:t>
                      </a:r>
                      <a:r>
                        <a:rPr sz="900" spc="-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tur</a:t>
                      </a:r>
                      <a:r>
                        <a:rPr sz="900" spc="-3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spc="-11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spc="-25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80m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B4B4B"/>
                      </a:solidFill>
                      <a:prstDash val="solid"/>
                    </a:lnL>
                    <a:lnR w="15997">
                      <a:solidFill>
                        <a:srgbClr val="3F3F3F"/>
                      </a:solidFill>
                      <a:prstDash val="solid"/>
                    </a:lnR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997">
                      <a:solidFill>
                        <a:srgbClr val="3F3F3F"/>
                      </a:solidFill>
                      <a:prstDash val="solid"/>
                    </a:lnL>
                    <a:lnR w="4570">
                      <a:solidFill>
                        <a:srgbClr val="282828"/>
                      </a:solidFill>
                      <a:prstDash val="solid"/>
                    </a:lnR>
                    <a:lnT w="9141">
                      <a:solidFill>
                        <a:srgbClr val="5B5B5B"/>
                      </a:solidFill>
                      <a:prstDash val="solid"/>
                    </a:lnT>
                    <a:lnB w="4570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82828"/>
                      </a:solidFill>
                      <a:prstDash val="solid"/>
                    </a:lnL>
                    <a:lnR w="9141">
                      <a:solidFill>
                        <a:srgbClr val="545454"/>
                      </a:solidFill>
                      <a:prstDash val="solid"/>
                    </a:lnR>
                    <a:lnT w="4570">
                      <a:solidFill>
                        <a:srgbClr val="383838"/>
                      </a:solidFill>
                      <a:prstDash val="solid"/>
                    </a:lnT>
                    <a:lnB w="4570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192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39</a:t>
                      </a:r>
                      <a:r>
                        <a:rPr sz="900" spc="-6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90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45454"/>
                      </a:solidFill>
                      <a:prstDash val="solid"/>
                    </a:lnL>
                    <a:lnR w="11426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4570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0489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2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59</a:t>
                      </a:r>
                      <a:r>
                        <a:rPr sz="90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4B4B4B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4570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132581">
                <a:tc rowSpan="2" gridSpan="2">
                  <a:txBody>
                    <a:bodyPr/>
                    <a:lstStyle/>
                    <a:p>
                      <a:pPr marL="221615">
                        <a:lnSpc>
                          <a:spcPts val="1070"/>
                        </a:lnSpc>
                      </a:pPr>
                      <a:r>
                        <a:rPr sz="1000" dirty="0">
                          <a:solidFill>
                            <a:srgbClr val="161616"/>
                          </a:solidFill>
                          <a:latin typeface="Courier New"/>
                          <a:cs typeface="Courier New"/>
                        </a:rPr>
                        <a:t>21</a:t>
                      </a:r>
                      <a:endParaRPr sz="10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545454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0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570">
                      <a:solidFill>
                        <a:srgbClr val="545454"/>
                      </a:solidFill>
                      <a:prstDash val="solid"/>
                    </a:lnL>
                    <a:lnR w="4570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720"/>
                        </a:lnSpc>
                        <a:tabLst>
                          <a:tab pos="1019175" algn="l"/>
                          <a:tab pos="1402715" algn="l"/>
                        </a:tabLst>
                      </a:pP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Confec</a:t>
                      </a:r>
                      <a:r>
                        <a:rPr sz="900" spc="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-14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onado	</a:t>
                      </a:r>
                      <a:r>
                        <a:rPr sz="135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em	</a:t>
                      </a:r>
                      <a:r>
                        <a:rPr sz="1350" spc="-217" baseline="3086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350" baseline="3086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amina</a:t>
                      </a:r>
                      <a:r>
                        <a:rPr sz="1350" spc="-30" baseline="3086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350" baseline="3086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1350" baseline="3086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B4B4B"/>
                      </a:solidFill>
                      <a:prstDash val="solid"/>
                    </a:lnL>
                    <a:lnR w="15997">
                      <a:solidFill>
                        <a:srgbClr val="3F3F3F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 marL="33655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Pa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r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997">
                      <a:solidFill>
                        <a:srgbClr val="3F3F3F"/>
                      </a:solidFill>
                      <a:prstDash val="solid"/>
                    </a:lnL>
                    <a:lnT w="4570">
                      <a:solidFill>
                        <a:srgbClr val="4F4F4F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99060" algn="ctr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4570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304</a:t>
                      </a:r>
                      <a:r>
                        <a:rPr sz="900" spc="-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3B3B3B"/>
                      </a:solidFill>
                      <a:prstDash val="solid"/>
                    </a:lnR>
                    <a:lnT w="4570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18745">
                        <a:lnSpc>
                          <a:spcPct val="100000"/>
                        </a:lnSpc>
                      </a:pPr>
                      <a:r>
                        <a:rPr sz="900" spc="-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900" spc="4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00" spc="-8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00" spc="-32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T w="4570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260591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545454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262255" marR="19685" indent="-169545">
                        <a:lnSpc>
                          <a:spcPts val="1040"/>
                        </a:lnSpc>
                      </a:pP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PROTETOR</a:t>
                      </a:r>
                      <a:r>
                        <a:rPr sz="900" spc="8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00" spc="-25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POSTE PROF</a:t>
                      </a:r>
                      <a:r>
                        <a:rPr sz="900" spc="12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SS</a:t>
                      </a:r>
                      <a:r>
                        <a:rPr sz="900" spc="11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ONAL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000000"/>
                      </a:solidFill>
                      <a:prstDash val="solid"/>
                    </a:lnR>
                    <a:lnB w="9141">
                      <a:solidFill>
                        <a:srgbClr val="939393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7945" marR="13970" algn="just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spc="-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ást</a:t>
                      </a:r>
                      <a:r>
                        <a:rPr sz="90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co.   </a:t>
                      </a:r>
                      <a:r>
                        <a:rPr sz="900" spc="-1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2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spc="-2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ma </a:t>
                      </a:r>
                      <a:r>
                        <a:rPr sz="900" spc="-1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900" spc="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al </a:t>
                      </a:r>
                      <a:r>
                        <a:rPr sz="900" spc="-7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00" spc="-8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alta </a:t>
                      </a:r>
                      <a:r>
                        <a:rPr sz="9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spc="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spc="-1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90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00" spc="-6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spc="3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spc="-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0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00" spc="-4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spc="1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00" spc="-1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3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spc="-3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80m. </a:t>
                      </a:r>
                      <a:r>
                        <a:rPr sz="900" spc="-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10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ácil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spc="-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spc="-5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tala</a:t>
                      </a:r>
                      <a:r>
                        <a:rPr sz="90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900" spc="-2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spc="-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spc="-3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00" spc="-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900" spc="-15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900" spc="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4B4B4B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15997">
                      <a:solidFill>
                        <a:srgbClr val="3F3F3F"/>
                      </a:solidFill>
                      <a:prstDash val="solid"/>
                    </a:lnR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5997">
                      <a:solidFill>
                        <a:srgbClr val="3F3F3F"/>
                      </a:solidFill>
                      <a:prstDash val="solid"/>
                    </a:lnL>
                    <a:lnT w="4570">
                      <a:solidFill>
                        <a:srgbClr val="4F4F4F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4570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4570">
                      <a:solidFill>
                        <a:srgbClr val="3B3B3B"/>
                      </a:solidFill>
                      <a:prstDash val="solid"/>
                    </a:lnR>
                    <a:lnT w="4570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T w="4570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212587">
                <a:tc>
                  <a:txBody>
                    <a:bodyPr/>
                    <a:lstStyle/>
                    <a:p>
                      <a:pPr marL="107314">
                        <a:lnSpc>
                          <a:spcPts val="890"/>
                        </a:lnSpc>
                      </a:pPr>
                      <a:r>
                        <a:rPr sz="550" dirty="0">
                          <a:solidFill>
                            <a:srgbClr val="A7ACCA"/>
                          </a:solidFill>
                          <a:latin typeface="Times New Roman"/>
                          <a:cs typeface="Times New Roman"/>
                        </a:rPr>
                        <a:t>1   </a:t>
                      </a:r>
                      <a:r>
                        <a:rPr sz="800" dirty="0">
                          <a:solidFill>
                            <a:srgbClr val="C8C8CC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9CA3C3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9CA3C3"/>
                      </a:solidFill>
                      <a:prstDash val="solid"/>
                    </a:lnL>
                    <a:lnB w="9141">
                      <a:solidFill>
                        <a:srgbClr val="939393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4570">
                      <a:solidFill>
                        <a:srgbClr val="000000"/>
                      </a:solidFill>
                      <a:prstDash val="solid"/>
                    </a:lnR>
                    <a:lnB w="9141">
                      <a:solidFill>
                        <a:srgbClr val="939393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15997">
                      <a:solidFill>
                        <a:srgbClr val="3F3F3F"/>
                      </a:solidFill>
                      <a:prstDash val="solid"/>
                    </a:lnR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5997">
                      <a:solidFill>
                        <a:srgbClr val="3F3F3F"/>
                      </a:solidFill>
                      <a:prstDash val="solid"/>
                    </a:lnL>
                    <a:lnT w="4570">
                      <a:solidFill>
                        <a:srgbClr val="4F4F4F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4570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4570">
                      <a:solidFill>
                        <a:srgbClr val="3B3B3B"/>
                      </a:solidFill>
                      <a:prstDash val="solid"/>
                    </a:lnR>
                    <a:lnT w="4570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T w="4570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464036"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9CA3C3"/>
                      </a:solidFill>
                      <a:prstDash val="solid"/>
                    </a:lnR>
                  </a:tcPr>
                </a:tc>
                <a:tc gridSpan="7"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9CA3C3"/>
                      </a:solidFill>
                      <a:prstDash val="solid"/>
                    </a:lnL>
                    <a:lnT w="9141" cap="flat" cmpd="sng" algn="ctr">
                      <a:solidFill>
                        <a:srgbClr val="93939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77824" y="571500"/>
            <a:ext cx="708660" cy="6629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25195" y="9363456"/>
            <a:ext cx="429767" cy="731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313932" y="9496043"/>
            <a:ext cx="1028700" cy="10012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671" y="9131"/>
            <a:ext cx="0" cy="1169035"/>
          </a:xfrm>
          <a:custGeom>
            <a:avLst/>
            <a:gdLst/>
            <a:ahLst/>
            <a:cxnLst/>
            <a:rect l="l" t="t" r="r" b="b"/>
            <a:pathLst>
              <a:path h="1169035">
                <a:moveTo>
                  <a:pt x="0" y="1168877"/>
                </a:moveTo>
                <a:lnTo>
                  <a:pt x="0" y="0"/>
                </a:lnTo>
              </a:path>
            </a:pathLst>
          </a:custGeom>
          <a:ln w="9114">
            <a:solidFill>
              <a:srgbClr val="DBDB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114" y="4661810"/>
            <a:ext cx="0" cy="3630295"/>
          </a:xfrm>
          <a:custGeom>
            <a:avLst/>
            <a:gdLst/>
            <a:ahLst/>
            <a:cxnLst/>
            <a:rect l="l" t="t" r="r" b="b"/>
            <a:pathLst>
              <a:path h="3630295">
                <a:moveTo>
                  <a:pt x="0" y="3629911"/>
                </a:moveTo>
                <a:lnTo>
                  <a:pt x="0" y="0"/>
                </a:lnTo>
              </a:path>
            </a:pathLst>
          </a:custGeom>
          <a:ln w="4557">
            <a:solidFill>
              <a:srgbClr val="D4D4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896689" y="718653"/>
            <a:ext cx="5061585" cy="831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ct val="100000"/>
              </a:lnSpc>
            </a:pPr>
            <a:r>
              <a:rPr sz="1900" b="1" spc="40" dirty="0">
                <a:solidFill>
                  <a:srgbClr val="010101"/>
                </a:solidFill>
                <a:latin typeface="Arial"/>
                <a:cs typeface="Arial"/>
              </a:rPr>
              <a:t>MACKE</a:t>
            </a:r>
            <a:r>
              <a:rPr sz="1900" b="1" spc="-20" dirty="0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sz="1900" b="1" spc="45" dirty="0">
                <a:solidFill>
                  <a:srgbClr val="1F1F1F"/>
                </a:solidFill>
                <a:latin typeface="Arial"/>
                <a:cs typeface="Arial"/>
              </a:rPr>
              <a:t>Z</a:t>
            </a:r>
            <a:r>
              <a:rPr sz="1900" b="1" spc="11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900" b="1" spc="10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endParaRPr sz="1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300" b="1" spc="45" dirty="0">
                <a:solidFill>
                  <a:srgbClr val="010101"/>
                </a:solidFill>
                <a:latin typeface="Arial"/>
                <a:cs typeface="Arial"/>
              </a:rPr>
              <a:t>ESPOR</a:t>
            </a:r>
            <a:r>
              <a:rPr sz="1300" b="1" spc="114" dirty="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sz="1300" b="1" spc="7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300" b="1" spc="-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b="1" spc="100" dirty="0">
                <a:solidFill>
                  <a:srgbClr val="010101"/>
                </a:solidFill>
                <a:latin typeface="Arial"/>
                <a:cs typeface="Arial"/>
              </a:rPr>
              <a:t>C</a:t>
            </a:r>
            <a:r>
              <a:rPr sz="1300" b="1" spc="-1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300" b="1" spc="5" dirty="0">
                <a:solidFill>
                  <a:srgbClr val="010101"/>
                </a:solidFill>
                <a:latin typeface="Arial"/>
                <a:cs typeface="Arial"/>
              </a:rPr>
              <a:t>UBE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11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250" b="1" spc="-130" dirty="0">
                <a:solidFill>
                  <a:srgbClr val="1F1F1F"/>
                </a:solidFill>
                <a:latin typeface="Arial"/>
                <a:cs typeface="Arial"/>
              </a:rPr>
              <a:t>Pá</a:t>
            </a:r>
            <a:r>
              <a:rPr sz="1250" b="1" spc="-155" dirty="0">
                <a:solidFill>
                  <a:srgbClr val="1F1F1F"/>
                </a:solidFill>
                <a:latin typeface="Arial"/>
                <a:cs typeface="Arial"/>
              </a:rPr>
              <a:t>g</a:t>
            </a:r>
            <a:r>
              <a:rPr sz="1250" b="1" spc="-40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250" b="1" spc="-150" dirty="0">
                <a:solidFill>
                  <a:srgbClr val="010101"/>
                </a:solidFill>
                <a:latin typeface="Arial"/>
                <a:cs typeface="Arial"/>
              </a:rPr>
              <a:t>n</a:t>
            </a:r>
            <a:r>
              <a:rPr sz="1250" b="1" spc="-5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250" b="1" spc="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b="1" spc="75" dirty="0">
                <a:solidFill>
                  <a:srgbClr val="010101"/>
                </a:solidFill>
                <a:latin typeface="Arial"/>
                <a:cs typeface="Arial"/>
              </a:rPr>
              <a:t>2</a:t>
            </a:r>
            <a:r>
              <a:rPr sz="1250" b="1" spc="-1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250" b="1" spc="-9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250" b="1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b="1" spc="95" dirty="0">
                <a:solidFill>
                  <a:srgbClr val="010101"/>
                </a:solidFill>
                <a:latin typeface="Arial"/>
                <a:cs typeface="Arial"/>
              </a:rPr>
              <a:t>7</a:t>
            </a:r>
            <a:endParaRPr sz="1250">
              <a:latin typeface="Arial"/>
              <a:cs typeface="Arial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453422" y="1604928"/>
          <a:ext cx="6870065" cy="76346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2157"/>
                <a:gridCol w="1380774"/>
                <a:gridCol w="1875210"/>
                <a:gridCol w="724565"/>
                <a:gridCol w="394181"/>
                <a:gridCol w="501271"/>
                <a:gridCol w="717730"/>
                <a:gridCol w="776970"/>
              </a:tblGrid>
              <a:tr h="876656">
                <a:tc>
                  <a:txBody>
                    <a:bodyPr/>
                    <a:lstStyle/>
                    <a:p>
                      <a:pPr marL="23431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000000"/>
                      </a:solidFill>
                      <a:prstDash val="solid"/>
                    </a:lnL>
                    <a:lnR w="9114">
                      <a:solidFill>
                        <a:srgbClr val="000000"/>
                      </a:solidFill>
                      <a:prstDash val="solid"/>
                    </a:lnR>
                    <a:lnT w="4557">
                      <a:solidFill>
                        <a:srgbClr val="000000"/>
                      </a:solidFill>
                      <a:prstDash val="solid"/>
                    </a:lnT>
                    <a:lnB w="9114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88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CANELE</a:t>
                      </a:r>
                      <a:r>
                        <a:rPr sz="900" b="1" spc="4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900" b="1" spc="3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spc="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000000"/>
                      </a:solidFill>
                      <a:prstDash val="solid"/>
                    </a:lnL>
                    <a:lnR w="9114">
                      <a:solidFill>
                        <a:srgbClr val="545454"/>
                      </a:solidFill>
                      <a:prstDash val="solid"/>
                    </a:lnR>
                    <a:lnT w="4557">
                      <a:solidFill>
                        <a:srgbClr val="000000"/>
                      </a:solidFill>
                      <a:prstDash val="solid"/>
                    </a:lnT>
                    <a:lnB w="911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marR="27940">
                        <a:lnSpc>
                          <a:spcPct val="107000"/>
                        </a:lnSpc>
                        <a:tabLst>
                          <a:tab pos="865505" algn="l"/>
                          <a:tab pos="1284605" algn="l"/>
                          <a:tab pos="1786255" algn="l"/>
                        </a:tabLst>
                      </a:pP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Cane</a:t>
                      </a:r>
                      <a:r>
                        <a:rPr sz="1275" spc="-104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75" spc="-52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75" spc="-217" baseline="3267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ra	</a:t>
                      </a: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1	</a:t>
                      </a:r>
                      <a:r>
                        <a:rPr sz="1100" dirty="0">
                          <a:solidFill>
                            <a:srgbClr val="313131"/>
                          </a:solidFill>
                          <a:latin typeface="Courier New"/>
                          <a:cs typeface="Courier New"/>
                        </a:rPr>
                        <a:t>KG	</a:t>
                      </a:r>
                      <a:r>
                        <a:rPr sz="1125" baseline="3703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850" spc="-2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mborrac</a:t>
                      </a:r>
                      <a:r>
                        <a:rPr sz="850" spc="-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ad</a:t>
                      </a:r>
                      <a:r>
                        <a:rPr sz="850" spc="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18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Cane</a:t>
                      </a:r>
                      <a:r>
                        <a:rPr sz="850" spc="-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eira confecc</a:t>
                      </a:r>
                      <a:r>
                        <a:rPr sz="850" spc="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onada </a:t>
                      </a:r>
                      <a:r>
                        <a:rPr sz="850" spc="5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50" spc="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lá</a:t>
                      </a:r>
                      <a:r>
                        <a:rPr sz="850" spc="-5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ex </a:t>
                      </a:r>
                      <a:r>
                        <a:rPr sz="850" spc="8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2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itrovinil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50" spc="1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ench</a:t>
                      </a:r>
                      <a:r>
                        <a:rPr sz="850" spc="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mento</a:t>
                      </a:r>
                      <a:r>
                        <a:rPr sz="850" spc="8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esfera </a:t>
                      </a:r>
                      <a:r>
                        <a:rPr sz="850" spc="-1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6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3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ro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45085" marR="33020" indent="-9525">
                        <a:lnSpc>
                          <a:spcPts val="930"/>
                        </a:lnSpc>
                        <a:spcBef>
                          <a:spcPts val="270"/>
                        </a:spcBef>
                      </a:pP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   </a:t>
                      </a:r>
                      <a:r>
                        <a:rPr sz="1275" spc="60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viés   </a:t>
                      </a:r>
                      <a:r>
                        <a:rPr sz="1275" spc="67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1275" spc="67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pol</a:t>
                      </a:r>
                      <a:r>
                        <a:rPr sz="8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6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rop</a:t>
                      </a:r>
                      <a:r>
                        <a:rPr sz="850" spc="-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1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eno</a:t>
                      </a:r>
                      <a:r>
                        <a:rPr sz="850" spc="-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Cor: </a:t>
                      </a:r>
                      <a:r>
                        <a:rPr sz="850" u="sng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ret</a:t>
                      </a:r>
                      <a:r>
                        <a:rPr sz="850" spc="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545454"/>
                      </a:solidFill>
                      <a:prstDash val="solid"/>
                    </a:lnL>
                    <a:lnR w="9114">
                      <a:solidFill>
                        <a:srgbClr val="646464"/>
                      </a:solidFill>
                      <a:prstDash val="solid"/>
                    </a:lnR>
                    <a:lnT w="4557">
                      <a:solidFill>
                        <a:srgbClr val="000000"/>
                      </a:solidFill>
                      <a:prstDash val="solid"/>
                    </a:lnT>
                    <a:lnB w="9114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646464"/>
                      </a:solidFill>
                      <a:prstDash val="solid"/>
                    </a:lnL>
                    <a:lnR w="9114">
                      <a:solidFill>
                        <a:srgbClr val="5B5B5B"/>
                      </a:solidFill>
                      <a:prstDash val="solid"/>
                    </a:lnR>
                    <a:lnT w="4557">
                      <a:solidFill>
                        <a:srgbClr val="000000"/>
                      </a:solidFill>
                      <a:prstDash val="solid"/>
                    </a:lnT>
                    <a:lnB w="9114">
                      <a:solidFill>
                        <a:srgbClr val="484848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048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4557">
                      <a:solidFill>
                        <a:srgbClr val="383838"/>
                      </a:solidFill>
                      <a:prstDash val="solid"/>
                    </a:lnR>
                    <a:lnT w="4557">
                      <a:solidFill>
                        <a:srgbClr val="000000"/>
                      </a:solidFill>
                      <a:prstDash val="solid"/>
                    </a:lnT>
                    <a:lnB w="9114">
                      <a:solidFill>
                        <a:srgbClr val="23232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</a:pPr>
                      <a:r>
                        <a:rPr sz="950" spc="8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950" spc="6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spc="-245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950" spc="-4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50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57">
                      <a:solidFill>
                        <a:srgbClr val="383838"/>
                      </a:solidFill>
                      <a:prstDash val="solid"/>
                    </a:lnL>
                    <a:lnR w="4557">
                      <a:solidFill>
                        <a:srgbClr val="1F1F1F"/>
                      </a:solidFill>
                      <a:prstDash val="solid"/>
                    </a:lnR>
                    <a:lnT w="4557">
                      <a:solidFill>
                        <a:srgbClr val="000000"/>
                      </a:solidFill>
                      <a:prstDash val="solid"/>
                    </a:lnT>
                    <a:lnB w="4557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6525">
                        <a:lnSpc>
                          <a:spcPct val="100000"/>
                        </a:lnSpc>
                      </a:pPr>
                      <a:r>
                        <a:rPr sz="950" spc="8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950" spc="6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spc="-245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50" spc="-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9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,50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57">
                      <a:solidFill>
                        <a:srgbClr val="1F1F1F"/>
                      </a:solidFill>
                      <a:prstDash val="solid"/>
                    </a:lnL>
                    <a:lnR w="4557">
                      <a:solidFill>
                        <a:srgbClr val="000000"/>
                      </a:solidFill>
                      <a:prstDash val="solid"/>
                    </a:lnR>
                    <a:lnT w="4557">
                      <a:solidFill>
                        <a:srgbClr val="000000"/>
                      </a:solidFill>
                      <a:prstDash val="solid"/>
                    </a:lnT>
                    <a:lnB w="4557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843557"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</a:pPr>
                      <a:r>
                        <a:rPr sz="900" b="1" spc="-7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900" b="1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000000"/>
                      </a:solidFill>
                      <a:prstDash val="solid"/>
                    </a:lnL>
                    <a:lnR w="9114">
                      <a:solidFill>
                        <a:srgbClr val="000000"/>
                      </a:solidFill>
                      <a:prstDash val="solid"/>
                    </a:lnR>
                    <a:lnT w="9114">
                      <a:solidFill>
                        <a:srgbClr val="545454"/>
                      </a:solidFill>
                      <a:prstDash val="solid"/>
                    </a:lnT>
                    <a:lnB w="9114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88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CANELEIRA</a:t>
                      </a:r>
                      <a:r>
                        <a:rPr sz="900" b="1" spc="-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2 KG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000000"/>
                      </a:solidFill>
                      <a:prstDash val="solid"/>
                    </a:lnL>
                    <a:lnR w="9114">
                      <a:solidFill>
                        <a:srgbClr val="545454"/>
                      </a:solidFill>
                      <a:prstDash val="solid"/>
                    </a:lnR>
                    <a:lnT w="9114">
                      <a:solidFill>
                        <a:srgbClr val="5B5B5B"/>
                      </a:solidFill>
                      <a:prstDash val="solid"/>
                    </a:lnT>
                    <a:lnB w="9114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marR="12700">
                        <a:lnSpc>
                          <a:spcPct val="103299"/>
                        </a:lnSpc>
                        <a:tabLst>
                          <a:tab pos="856615" algn="l"/>
                          <a:tab pos="1284605" algn="l"/>
                          <a:tab pos="1786255" algn="l"/>
                        </a:tabLst>
                      </a:pP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Cane</a:t>
                      </a:r>
                      <a:r>
                        <a:rPr sz="1275" spc="-104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75" spc="-30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ra	</a:t>
                      </a: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2	</a:t>
                      </a:r>
                      <a:r>
                        <a:rPr sz="1100" dirty="0">
                          <a:solidFill>
                            <a:srgbClr val="313131"/>
                          </a:solidFill>
                          <a:latin typeface="Courier New"/>
                          <a:cs typeface="Courier New"/>
                        </a:rPr>
                        <a:t>KG	</a:t>
                      </a:r>
                      <a:r>
                        <a:rPr sz="12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Emborrachada</a:t>
                      </a:r>
                      <a:r>
                        <a:rPr sz="850" spc="-1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8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Cane</a:t>
                      </a:r>
                      <a:r>
                        <a:rPr sz="850" spc="-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eira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confeccionada  </a:t>
                      </a:r>
                      <a:r>
                        <a:rPr sz="850" spc="-1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50" spc="8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lá</a:t>
                      </a:r>
                      <a:r>
                        <a:rPr sz="850" spc="-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ex </a:t>
                      </a:r>
                      <a:r>
                        <a:rPr sz="850" spc="8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vitrov</a:t>
                      </a:r>
                      <a:r>
                        <a:rPr sz="85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nil com</a:t>
                      </a:r>
                      <a:r>
                        <a:rPr sz="850" spc="1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enchimento </a:t>
                      </a:r>
                      <a:r>
                        <a:rPr sz="850" spc="-7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esf</a:t>
                      </a:r>
                      <a:r>
                        <a:rPr sz="850" spc="2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850" spc="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ferro </a:t>
                      </a: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   </a:t>
                      </a:r>
                      <a:r>
                        <a:rPr sz="1275" spc="60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viés   </a:t>
                      </a:r>
                      <a:r>
                        <a:rPr sz="1275" spc="67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spc="-157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1275" spc="37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50" spc="-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iprop</a:t>
                      </a:r>
                      <a:r>
                        <a:rPr sz="850" spc="-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1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eno</a:t>
                      </a:r>
                      <a:r>
                        <a:rPr sz="850" spc="-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50" spc="6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oreto.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545454"/>
                      </a:solidFill>
                      <a:prstDash val="solid"/>
                    </a:lnL>
                    <a:lnR w="9114">
                      <a:solidFill>
                        <a:srgbClr val="646464"/>
                      </a:solidFill>
                      <a:prstDash val="solid"/>
                    </a:lnR>
                    <a:lnT w="9114">
                      <a:solidFill>
                        <a:srgbClr val="000000"/>
                      </a:solidFill>
                      <a:prstDash val="solid"/>
                    </a:lnT>
                    <a:lnB w="4557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646464"/>
                      </a:solidFill>
                      <a:prstDash val="solid"/>
                    </a:lnL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484848"/>
                      </a:solidFill>
                      <a:prstDash val="solid"/>
                    </a:lnT>
                    <a:lnB w="9114">
                      <a:solidFill>
                        <a:srgbClr val="74747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302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232323"/>
                      </a:solidFill>
                      <a:prstDash val="solid"/>
                    </a:lnT>
                    <a:lnB w="9114">
                      <a:solidFill>
                        <a:srgbClr val="57575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2080">
                        <a:lnSpc>
                          <a:spcPct val="100000"/>
                        </a:lnSpc>
                      </a:pPr>
                      <a:r>
                        <a:rPr sz="950" spc="8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950" spc="-2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25,80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9114">
                      <a:solidFill>
                        <a:srgbClr val="5B5B5B"/>
                      </a:solidFill>
                      <a:prstDash val="solid"/>
                    </a:lnR>
                    <a:lnT w="4557">
                      <a:solidFill>
                        <a:srgbClr val="484848"/>
                      </a:solidFill>
                      <a:prstDash val="solid"/>
                    </a:lnT>
                    <a:lnB w="4557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</a:pPr>
                      <a:r>
                        <a:rPr sz="950" spc="4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950" spc="-2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25,</a:t>
                      </a:r>
                      <a:r>
                        <a:rPr sz="950" spc="-4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4557">
                      <a:solidFill>
                        <a:srgbClr val="000000"/>
                      </a:solidFill>
                      <a:prstDash val="solid"/>
                    </a:lnR>
                    <a:lnT w="4557">
                      <a:solidFill>
                        <a:srgbClr val="484848"/>
                      </a:solidFill>
                      <a:prstDash val="solid"/>
                    </a:lnT>
                    <a:lnB w="4557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849260">
                <a:tc>
                  <a:txBody>
                    <a:bodyPr/>
                    <a:lstStyle/>
                    <a:p>
                      <a:pPr marL="229870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24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000000"/>
                      </a:solidFill>
                      <a:prstDash val="solid"/>
                    </a:lnL>
                    <a:lnR w="9114">
                      <a:solidFill>
                        <a:srgbClr val="000000"/>
                      </a:solidFill>
                      <a:prstDash val="solid"/>
                    </a:lnR>
                    <a:lnT w="9114">
                      <a:solidFill>
                        <a:srgbClr val="676767"/>
                      </a:solidFill>
                      <a:prstDash val="solid"/>
                    </a:lnT>
                    <a:lnB w="9114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88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CANELE</a:t>
                      </a:r>
                      <a:r>
                        <a:rPr sz="900" b="1" spc="4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900" b="1" spc="-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00" b="1" spc="-1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000000"/>
                      </a:solidFill>
                      <a:prstDash val="solid"/>
                    </a:lnL>
                    <a:lnT w="9114">
                      <a:solidFill>
                        <a:srgbClr val="676767"/>
                      </a:solidFill>
                      <a:prstDash val="solid"/>
                    </a:lnT>
                    <a:lnB w="9114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marR="24765">
                        <a:lnSpc>
                          <a:spcPct val="104500"/>
                        </a:lnSpc>
                        <a:tabLst>
                          <a:tab pos="861060" algn="l"/>
                          <a:tab pos="1289050" algn="l"/>
                          <a:tab pos="1790700" algn="l"/>
                        </a:tabLst>
                      </a:pP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Cane</a:t>
                      </a:r>
                      <a:r>
                        <a:rPr sz="1275" spc="-52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75" spc="-22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75" spc="-202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	</a:t>
                      </a:r>
                      <a:r>
                        <a:rPr sz="10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3	</a:t>
                      </a:r>
                      <a:r>
                        <a:rPr sz="9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KG	</a:t>
                      </a:r>
                      <a:r>
                        <a:rPr sz="1875" baseline="2222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850" spc="-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mb</a:t>
                      </a:r>
                      <a:r>
                        <a:rPr sz="850" spc="-3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5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-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-2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3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-4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5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ada.Cane</a:t>
                      </a:r>
                      <a:r>
                        <a:rPr sz="850" spc="-7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eira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con</a:t>
                      </a:r>
                      <a:r>
                        <a:rPr sz="850" spc="-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eccion</a:t>
                      </a:r>
                      <a:r>
                        <a:rPr sz="850" spc="4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850" spc="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50" spc="8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látex </a:t>
                      </a:r>
                      <a:r>
                        <a:rPr sz="850" spc="6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vitrov</a:t>
                      </a:r>
                      <a:r>
                        <a:rPr sz="85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nil com</a:t>
                      </a:r>
                      <a:r>
                        <a:rPr sz="850" spc="6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ench</a:t>
                      </a:r>
                      <a:r>
                        <a:rPr sz="850" spc="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spc="-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9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850" spc="8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esfera</a:t>
                      </a:r>
                      <a:r>
                        <a:rPr sz="850" spc="10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ferro </a:t>
                      </a: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   </a:t>
                      </a:r>
                      <a:r>
                        <a:rPr sz="1275" spc="60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viés   </a:t>
                      </a:r>
                      <a:r>
                        <a:rPr sz="1275" spc="67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spc="-157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1275" spc="37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9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iprop</a:t>
                      </a:r>
                      <a:r>
                        <a:rPr sz="850" spc="-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leno</a:t>
                      </a:r>
                      <a:r>
                        <a:rPr sz="850" spc="-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Cor: </a:t>
                      </a:r>
                      <a:r>
                        <a:rPr sz="850" spc="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ret</a:t>
                      </a:r>
                      <a:r>
                        <a:rPr sz="850" spc="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4">
                      <a:solidFill>
                        <a:srgbClr val="646464"/>
                      </a:solidFill>
                      <a:prstDash val="solid"/>
                    </a:lnR>
                    <a:lnT w="4557">
                      <a:solidFill>
                        <a:srgbClr val="6B6B6B"/>
                      </a:solidFill>
                      <a:prstDash val="solid"/>
                    </a:lnT>
                    <a:lnB w="9114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646464"/>
                      </a:solidFill>
                      <a:prstDash val="solid"/>
                    </a:lnL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747474"/>
                      </a:solidFill>
                      <a:prstDash val="solid"/>
                    </a:lnT>
                    <a:lnB w="9114">
                      <a:solidFill>
                        <a:srgbClr val="67676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857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T w="9114">
                      <a:solidFill>
                        <a:srgbClr val="575757"/>
                      </a:solidFill>
                      <a:prstDash val="solid"/>
                    </a:lnT>
                    <a:lnB w="9114">
                      <a:solidFill>
                        <a:srgbClr val="67676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6525">
                        <a:lnSpc>
                          <a:spcPct val="100000"/>
                        </a:lnSpc>
                      </a:pPr>
                      <a:r>
                        <a:rPr sz="950" spc="8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950" spc="-55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spc="-11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3,00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114">
                      <a:solidFill>
                        <a:srgbClr val="5B5B5B"/>
                      </a:solidFill>
                      <a:prstDash val="solid"/>
                    </a:lnR>
                    <a:lnT w="4557">
                      <a:solidFill>
                        <a:srgbClr val="707070"/>
                      </a:solidFill>
                      <a:prstDash val="solid"/>
                    </a:lnT>
                    <a:lnB w="9114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45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33,00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4557">
                      <a:solidFill>
                        <a:srgbClr val="000000"/>
                      </a:solidFill>
                      <a:prstDash val="solid"/>
                    </a:lnR>
                    <a:lnT w="4557">
                      <a:solidFill>
                        <a:srgbClr val="707070"/>
                      </a:solidFill>
                      <a:prstDash val="solid"/>
                    </a:lnT>
                    <a:lnB w="9114">
                      <a:solidFill>
                        <a:srgbClr val="676767"/>
                      </a:solidFill>
                      <a:prstDash val="solid"/>
                    </a:lnB>
                  </a:tcPr>
                </a:tc>
              </a:tr>
              <a:tr h="825291">
                <a:tc>
                  <a:txBody>
                    <a:bodyPr/>
                    <a:lstStyle/>
                    <a:p>
                      <a:pPr marL="23431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25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000000"/>
                      </a:solidFill>
                      <a:prstDash val="solid"/>
                    </a:lnL>
                    <a:lnR w="9114">
                      <a:solidFill>
                        <a:srgbClr val="000000"/>
                      </a:solidFill>
                      <a:prstDash val="solid"/>
                    </a:lnR>
                    <a:lnT w="9114">
                      <a:solidFill>
                        <a:srgbClr val="8C8C8C"/>
                      </a:solidFill>
                      <a:prstDash val="solid"/>
                    </a:lnT>
                    <a:lnB w="9114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88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CANELEIRA</a:t>
                      </a:r>
                      <a:r>
                        <a:rPr sz="900" b="1" spc="-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4 KG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000000"/>
                      </a:solidFill>
                      <a:prstDash val="solid"/>
                    </a:lnL>
                    <a:lnT w="9114">
                      <a:solidFill>
                        <a:srgbClr val="777777"/>
                      </a:solidFill>
                      <a:prstDash val="solid"/>
                    </a:lnT>
                    <a:lnB w="9114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marR="24130">
                        <a:lnSpc>
                          <a:spcPct val="103299"/>
                        </a:lnSpc>
                        <a:tabLst>
                          <a:tab pos="696595" algn="l"/>
                          <a:tab pos="861060" algn="l"/>
                          <a:tab pos="1289050" algn="l"/>
                          <a:tab pos="1790700" algn="l"/>
                        </a:tabLst>
                      </a:pP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Can</a:t>
                      </a:r>
                      <a:r>
                        <a:rPr sz="1275" spc="-7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75" spc="-270" baseline="3267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eira		</a:t>
                      </a:r>
                      <a:r>
                        <a:rPr sz="1425" baseline="2923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4	</a:t>
                      </a:r>
                      <a:r>
                        <a:rPr sz="1100" dirty="0">
                          <a:solidFill>
                            <a:srgbClr val="1F1F1F"/>
                          </a:solidFill>
                          <a:latin typeface="Courier New"/>
                          <a:cs typeface="Courier New"/>
                        </a:rPr>
                        <a:t>KG	</a:t>
                      </a:r>
                      <a:r>
                        <a:rPr sz="12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850" spc="-2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mbor</a:t>
                      </a:r>
                      <a:r>
                        <a:rPr sz="850" spc="-8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achada</a:t>
                      </a:r>
                      <a:r>
                        <a:rPr sz="850" spc="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Can</a:t>
                      </a:r>
                      <a:r>
                        <a:rPr sz="850" spc="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18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ra confecc</a:t>
                      </a:r>
                      <a:r>
                        <a:rPr sz="850" spc="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onada </a:t>
                      </a:r>
                      <a:r>
                        <a:rPr sz="850" spc="9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50" spc="8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8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átex </a:t>
                      </a:r>
                      <a:r>
                        <a:rPr sz="850" spc="9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vitrov</a:t>
                      </a:r>
                      <a:r>
                        <a:rPr sz="850" spc="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spc="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8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chimento </a:t>
                      </a:r>
                      <a:r>
                        <a:rPr sz="850" spc="-114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6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esf</a:t>
                      </a:r>
                      <a:r>
                        <a:rPr sz="850" spc="-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850" spc="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6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ferro </a:t>
                      </a: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   </a:t>
                      </a:r>
                      <a:r>
                        <a:rPr sz="1275" spc="60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viés	</a:t>
                      </a:r>
                      <a:r>
                        <a:rPr sz="850" spc="-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850" spc="3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polip</a:t>
                      </a:r>
                      <a:r>
                        <a:rPr sz="850" spc="-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1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pi</a:t>
                      </a:r>
                      <a:r>
                        <a:rPr sz="8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1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no</a:t>
                      </a:r>
                      <a:r>
                        <a:rPr sz="850" spc="-4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Cor: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preto.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14">
                      <a:solidFill>
                        <a:srgbClr val="6B6B6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676767"/>
                      </a:solidFill>
                      <a:prstDash val="solid"/>
                    </a:lnT>
                    <a:lnB w="4557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T w="9114">
                      <a:solidFill>
                        <a:srgbClr val="676767"/>
                      </a:solidFill>
                      <a:prstDash val="solid"/>
                    </a:lnT>
                    <a:lnB w="4557">
                      <a:solidFill>
                        <a:srgbClr val="6B6B6B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730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9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730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676767"/>
                      </a:solidFill>
                      <a:prstDash val="solid"/>
                    </a:lnT>
                    <a:lnB w="4557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208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1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950" spc="-6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950" spc="-75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676767"/>
                      </a:solidFill>
                      <a:prstDash val="solid"/>
                    </a:lnT>
                    <a:lnB w="911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45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950" spc="-25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,30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4557">
                      <a:solidFill>
                        <a:srgbClr val="000000"/>
                      </a:solidFill>
                      <a:prstDash val="solid"/>
                    </a:lnR>
                    <a:lnT w="9114">
                      <a:solidFill>
                        <a:srgbClr val="676767"/>
                      </a:solidFill>
                      <a:prstDash val="solid"/>
                    </a:lnT>
                    <a:lnB w="9114">
                      <a:solidFill>
                        <a:srgbClr val="606060"/>
                      </a:solidFill>
                      <a:prstDash val="solid"/>
                    </a:lnB>
                  </a:tcPr>
                </a:tc>
              </a:tr>
              <a:tr h="857253">
                <a:tc>
                  <a:txBody>
                    <a:bodyPr/>
                    <a:lstStyle/>
                    <a:p>
                      <a:pPr marL="23431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26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000000"/>
                      </a:solidFill>
                      <a:prstDash val="solid"/>
                    </a:lnL>
                    <a:lnR w="9114">
                      <a:solidFill>
                        <a:srgbClr val="000000"/>
                      </a:solidFill>
                      <a:prstDash val="solid"/>
                    </a:lnR>
                    <a:lnT w="9114">
                      <a:solidFill>
                        <a:srgbClr val="6B6B6B"/>
                      </a:solidFill>
                      <a:prstDash val="solid"/>
                    </a:lnT>
                    <a:lnB w="9114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88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CANELE</a:t>
                      </a:r>
                      <a:r>
                        <a:rPr sz="900" b="1" spc="3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900" b="1" spc="-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00" b="1" spc="3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000000"/>
                      </a:solidFill>
                      <a:prstDash val="solid"/>
                    </a:lnL>
                    <a:lnT w="9114">
                      <a:solidFill>
                        <a:srgbClr val="6B6B6B"/>
                      </a:solidFill>
                      <a:prstDash val="solid"/>
                    </a:lnT>
                    <a:lnB w="911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marR="24765" indent="4445">
                        <a:lnSpc>
                          <a:spcPct val="105700"/>
                        </a:lnSpc>
                        <a:tabLst>
                          <a:tab pos="865505" algn="l"/>
                          <a:tab pos="1289050" algn="l"/>
                          <a:tab pos="1790700" algn="l"/>
                        </a:tabLst>
                      </a:pP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Cane</a:t>
                      </a:r>
                      <a:r>
                        <a:rPr sz="1275" spc="-37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eira	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5	</a:t>
                      </a:r>
                      <a:r>
                        <a:rPr sz="1100" dirty="0">
                          <a:solidFill>
                            <a:srgbClr val="313131"/>
                          </a:solidFill>
                          <a:latin typeface="Courier New"/>
                          <a:cs typeface="Courier New"/>
                        </a:rPr>
                        <a:t>KG	</a:t>
                      </a:r>
                      <a:r>
                        <a:rPr sz="12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850" spc="-2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mb</a:t>
                      </a:r>
                      <a:r>
                        <a:rPr sz="850" spc="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rachada.Cane</a:t>
                      </a:r>
                      <a:r>
                        <a:rPr sz="8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ra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confecc</a:t>
                      </a:r>
                      <a:r>
                        <a:rPr sz="850" spc="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onada  </a:t>
                      </a:r>
                      <a:r>
                        <a:rPr sz="850" spc="-1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50" spc="7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8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átex </a:t>
                      </a:r>
                      <a:r>
                        <a:rPr sz="850" spc="9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50" spc="-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trov</a:t>
                      </a:r>
                      <a:r>
                        <a:rPr sz="850" spc="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nil com</a:t>
                      </a:r>
                      <a:r>
                        <a:rPr sz="850" spc="6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8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chimento</a:t>
                      </a:r>
                      <a:r>
                        <a:rPr sz="850" spc="9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esfera</a:t>
                      </a:r>
                      <a:r>
                        <a:rPr sz="850" spc="10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50" spc="3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rro </a:t>
                      </a: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    viés   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850" spc="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50" spc="-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5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iprop</a:t>
                      </a:r>
                      <a:r>
                        <a:rPr sz="850" spc="-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3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18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2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r: oret</a:t>
                      </a:r>
                      <a:r>
                        <a:rPr sz="850" spc="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4">
                      <a:solidFill>
                        <a:srgbClr val="676767"/>
                      </a:solidFill>
                      <a:prstDash val="solid"/>
                    </a:lnR>
                    <a:lnB w="911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676767"/>
                      </a:solidFill>
                      <a:prstDash val="solid"/>
                    </a:lnL>
                    <a:lnR w="9114">
                      <a:solidFill>
                        <a:srgbClr val="5B5B5B"/>
                      </a:solidFill>
                      <a:prstDash val="solid"/>
                    </a:lnR>
                    <a:lnT w="4557">
                      <a:solidFill>
                        <a:srgbClr val="545454"/>
                      </a:solidFill>
                      <a:prstDash val="solid"/>
                    </a:lnT>
                    <a:lnB w="9114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T w="4557">
                      <a:solidFill>
                        <a:srgbClr val="6B6B6B"/>
                      </a:solidFill>
                      <a:prstDash val="solid"/>
                    </a:lnT>
                    <a:lnB w="4557">
                      <a:solidFill>
                        <a:srgbClr val="60606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676767"/>
                      </a:solidFill>
                      <a:prstDash val="solid"/>
                    </a:lnT>
                    <a:lnB w="4557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208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1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49,00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484848"/>
                      </a:solidFill>
                      <a:prstDash val="solid"/>
                    </a:lnT>
                    <a:lnB w="9114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1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49,00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4557">
                      <a:solidFill>
                        <a:srgbClr val="000000"/>
                      </a:solidFill>
                      <a:prstDash val="solid"/>
                    </a:lnR>
                    <a:lnT w="9114">
                      <a:solidFill>
                        <a:srgbClr val="606060"/>
                      </a:solidFill>
                      <a:prstDash val="solid"/>
                    </a:lnT>
                    <a:lnB w="9114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826432">
                <a:tc>
                  <a:txBody>
                    <a:bodyPr/>
                    <a:lstStyle/>
                    <a:p>
                      <a:pPr marL="23431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27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000000"/>
                      </a:solidFill>
                      <a:prstDash val="solid"/>
                    </a:lnL>
                    <a:lnR w="4557">
                      <a:solidFill>
                        <a:srgbClr val="000000"/>
                      </a:solidFill>
                      <a:prstDash val="solid"/>
                    </a:lnR>
                    <a:lnT w="9114">
                      <a:solidFill>
                        <a:srgbClr val="878787"/>
                      </a:solidFill>
                      <a:prstDash val="solid"/>
                    </a:lnT>
                    <a:lnB w="911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CANELE</a:t>
                      </a:r>
                      <a:r>
                        <a:rPr sz="900" b="1" spc="3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900" b="1" spc="-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900" b="1" spc="-1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000000"/>
                      </a:solidFill>
                      <a:prstDash val="solid"/>
                    </a:lnL>
                    <a:lnT w="9114">
                      <a:solidFill>
                        <a:srgbClr val="5B5B5B"/>
                      </a:solidFill>
                      <a:prstDash val="solid"/>
                    </a:lnT>
                    <a:lnB w="911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 marR="12700" indent="-5080">
                        <a:lnSpc>
                          <a:spcPct val="101800"/>
                        </a:lnSpc>
                        <a:tabLst>
                          <a:tab pos="861060" algn="l"/>
                          <a:tab pos="1289050" algn="l"/>
                          <a:tab pos="1790700" algn="l"/>
                        </a:tabLst>
                      </a:pP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Cane</a:t>
                      </a:r>
                      <a:r>
                        <a:rPr sz="1275" spc="-52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75" baseline="3267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eira	</a:t>
                      </a:r>
                      <a:r>
                        <a:rPr sz="1350" baseline="3086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6	</a:t>
                      </a:r>
                      <a:r>
                        <a:rPr sz="1650" baseline="2525" dirty="0">
                          <a:solidFill>
                            <a:srgbClr val="313131"/>
                          </a:solidFill>
                          <a:latin typeface="Courier New"/>
                          <a:cs typeface="Courier New"/>
                        </a:rPr>
                        <a:t>KG	</a:t>
                      </a:r>
                      <a:r>
                        <a:rPr sz="12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Emborr</a:t>
                      </a:r>
                      <a:r>
                        <a:rPr sz="850" spc="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chada</a:t>
                      </a:r>
                      <a:r>
                        <a:rPr sz="850" spc="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Can</a:t>
                      </a:r>
                      <a:r>
                        <a:rPr sz="850" spc="-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18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a con</a:t>
                      </a:r>
                      <a:r>
                        <a:rPr sz="8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fec</a:t>
                      </a:r>
                      <a:r>
                        <a:rPr sz="850" spc="2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-14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2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9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ada </a:t>
                      </a:r>
                      <a:r>
                        <a:rPr sz="850" spc="9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50" spc="110" dirty="0">
                          <a:solidFill>
                            <a:srgbClr val="7777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lá</a:t>
                      </a:r>
                      <a:r>
                        <a:rPr sz="850" spc="-5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ex </a:t>
                      </a:r>
                      <a:r>
                        <a:rPr sz="850" spc="80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vitro</a:t>
                      </a:r>
                      <a:r>
                        <a:rPr sz="850" spc="50" dirty="0">
                          <a:solidFill>
                            <a:srgbClr val="898989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50" spc="-14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50" spc="6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enchimento </a:t>
                      </a:r>
                      <a:r>
                        <a:rPr sz="850" spc="-1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esfera</a:t>
                      </a:r>
                      <a:r>
                        <a:rPr sz="850" spc="10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ferro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49530" marR="37465" indent="-5080">
                        <a:lnSpc>
                          <a:spcPts val="1010"/>
                        </a:lnSpc>
                        <a:spcBef>
                          <a:spcPts val="170"/>
                        </a:spcBef>
                      </a:pPr>
                      <a:r>
                        <a:rPr sz="1275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    viés   </a:t>
                      </a:r>
                      <a:r>
                        <a:rPr sz="1275" spc="60" baseline="3267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75" spc="-89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275" baseline="3267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1275" spc="-15" baseline="3267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50" spc="-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ipropileno</a:t>
                      </a:r>
                      <a:r>
                        <a:rPr sz="8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Cor: oret</a:t>
                      </a:r>
                      <a:r>
                        <a:rPr sz="850" spc="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14">
                      <a:solidFill>
                        <a:srgbClr val="484848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484848"/>
                      </a:solidFill>
                      <a:prstDash val="solid"/>
                    </a:lnT>
                    <a:lnB w="9114">
                      <a:solidFill>
                        <a:srgbClr val="64646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302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9114">
                      <a:solidFill>
                        <a:srgbClr val="5B5B5B"/>
                      </a:solidFill>
                      <a:prstDash val="solid"/>
                    </a:lnR>
                    <a:lnT w="4557">
                      <a:solidFill>
                        <a:srgbClr val="606060"/>
                      </a:solidFill>
                      <a:prstDash val="solid"/>
                    </a:lnT>
                    <a:lnB w="9114">
                      <a:solidFill>
                        <a:srgbClr val="83838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208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8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950" spc="-6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950" spc="-55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30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7C7C7C"/>
                      </a:solidFill>
                      <a:prstDash val="solid"/>
                    </a:lnT>
                    <a:lnB w="9114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8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950" spc="-55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9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,30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4557">
                      <a:solidFill>
                        <a:srgbClr val="000000"/>
                      </a:solidFill>
                      <a:prstDash val="solid"/>
                    </a:lnR>
                    <a:lnT w="9114">
                      <a:solidFill>
                        <a:srgbClr val="7C7C7C"/>
                      </a:solidFill>
                      <a:prstDash val="solid"/>
                    </a:lnT>
                    <a:lnB w="4557">
                      <a:solidFill>
                        <a:srgbClr val="606060"/>
                      </a:solidFill>
                      <a:prstDash val="solid"/>
                    </a:lnB>
                  </a:tcPr>
                </a:tc>
              </a:tr>
              <a:tr h="841272">
                <a:tc>
                  <a:txBody>
                    <a:bodyPr/>
                    <a:lstStyle/>
                    <a:p>
                      <a:pPr marL="23431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Times New Roman"/>
                          <a:cs typeface="Times New Roman"/>
                        </a:rPr>
                        <a:t>28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57">
                      <a:solidFill>
                        <a:srgbClr val="000000"/>
                      </a:solidFill>
                      <a:prstDash val="solid"/>
                    </a:lnL>
                    <a:lnR w="4557">
                      <a:solidFill>
                        <a:srgbClr val="000000"/>
                      </a:solidFill>
                      <a:prstDash val="solid"/>
                    </a:lnR>
                    <a:lnT w="9114">
                      <a:solidFill>
                        <a:srgbClr val="606060"/>
                      </a:solidFill>
                      <a:prstDash val="solid"/>
                    </a:lnT>
                    <a:lnB w="15963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CANELE</a:t>
                      </a:r>
                      <a:r>
                        <a:rPr sz="900" b="1" spc="3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900" b="1" spc="-4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900" b="1" spc="-2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000000"/>
                      </a:solidFill>
                      <a:prstDash val="solid"/>
                    </a:lnL>
                    <a:lnR w="4557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606060"/>
                      </a:solidFill>
                      <a:prstDash val="solid"/>
                    </a:lnT>
                    <a:lnB w="9114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marR="8255" indent="-5080">
                        <a:lnSpc>
                          <a:spcPct val="105000"/>
                        </a:lnSpc>
                        <a:tabLst>
                          <a:tab pos="868044" algn="l"/>
                          <a:tab pos="1287145" algn="l"/>
                          <a:tab pos="1788160" algn="l"/>
                        </a:tabLst>
                      </a:pP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Cane</a:t>
                      </a:r>
                      <a:r>
                        <a:rPr sz="850" spc="-18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eira	</a:t>
                      </a: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7	</a:t>
                      </a:r>
                      <a:r>
                        <a:rPr sz="1100" dirty="0">
                          <a:solidFill>
                            <a:srgbClr val="1F1F1F"/>
                          </a:solidFill>
                          <a:latin typeface="Courier New"/>
                          <a:cs typeface="Courier New"/>
                        </a:rPr>
                        <a:t>KG	</a:t>
                      </a:r>
                      <a:r>
                        <a:rPr sz="12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Embo</a:t>
                      </a:r>
                      <a:r>
                        <a:rPr sz="850" spc="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spc="-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-6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ad</a:t>
                      </a:r>
                      <a:r>
                        <a:rPr sz="850" spc="6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21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Caneleira confecc</a:t>
                      </a:r>
                      <a:r>
                        <a:rPr sz="850" spc="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onada </a:t>
                      </a:r>
                      <a:r>
                        <a:rPr sz="850" spc="8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50" spc="6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2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átex </a:t>
                      </a:r>
                      <a:r>
                        <a:rPr sz="850" spc="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vitrov</a:t>
                      </a:r>
                      <a:r>
                        <a:rPr sz="850" spc="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50" spc="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enchimento </a:t>
                      </a:r>
                      <a:r>
                        <a:rPr sz="850" spc="-1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esfera</a:t>
                      </a:r>
                      <a:r>
                        <a:rPr sz="850" spc="10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ferro </a:t>
                      </a: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    vi</a:t>
                      </a:r>
                      <a:r>
                        <a:rPr sz="1275" spc="-44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1275" baseline="3267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s    </a:t>
                      </a: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1275" spc="7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poliprop</a:t>
                      </a:r>
                      <a:r>
                        <a:rPr sz="850" spc="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leno</a:t>
                      </a:r>
                      <a:r>
                        <a:rPr sz="8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Cor: oreto.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5B5B5B"/>
                      </a:solidFill>
                      <a:prstDash val="solid"/>
                    </a:lnL>
                    <a:lnR w="9114">
                      <a:solidFill>
                        <a:srgbClr val="60606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606060"/>
                      </a:solidFill>
                      <a:prstDash val="solid"/>
                    </a:lnL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646464"/>
                      </a:solidFill>
                      <a:prstDash val="solid"/>
                    </a:lnT>
                    <a:lnB w="13680">
                      <a:solidFill>
                        <a:srgbClr val="87878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746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1010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T w="9114">
                      <a:solidFill>
                        <a:srgbClr val="838383"/>
                      </a:solidFill>
                      <a:prstDash val="solid"/>
                    </a:lnT>
                    <a:lnB w="9114">
                      <a:solidFill>
                        <a:srgbClr val="87878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8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67,80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114">
                      <a:solidFill>
                        <a:srgbClr val="838383"/>
                      </a:solidFill>
                      <a:prstDash val="solid"/>
                    </a:lnT>
                    <a:lnB w="1139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35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45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67,80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4557">
                      <a:solidFill>
                        <a:srgbClr val="000000"/>
                      </a:solidFill>
                      <a:prstDash val="solid"/>
                    </a:lnR>
                    <a:lnT w="4557">
                      <a:solidFill>
                        <a:srgbClr val="606060"/>
                      </a:solidFill>
                      <a:prstDash val="solid"/>
                    </a:lnT>
                    <a:lnB w="4557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824149">
                <a:tc>
                  <a:txBody>
                    <a:bodyPr/>
                    <a:lstStyle/>
                    <a:p>
                      <a:pPr marL="23431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29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000000"/>
                      </a:solidFill>
                      <a:prstDash val="solid"/>
                    </a:lnL>
                    <a:lnR w="4557">
                      <a:solidFill>
                        <a:srgbClr val="000000"/>
                      </a:solidFill>
                      <a:prstDash val="solid"/>
                    </a:lnR>
                    <a:lnT w="15963">
                      <a:solidFill>
                        <a:srgbClr val="8C8C8C"/>
                      </a:solidFill>
                      <a:prstDash val="solid"/>
                    </a:lnT>
                    <a:lnB w="9114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CANELE</a:t>
                      </a:r>
                      <a:r>
                        <a:rPr sz="900" b="1" spc="3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900" b="1" spc="-4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900" b="1" spc="1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000000"/>
                      </a:solidFill>
                      <a:prstDash val="solid"/>
                    </a:lnL>
                    <a:lnR w="4557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8C8C8C"/>
                      </a:solidFill>
                      <a:prstDash val="solid"/>
                    </a:lnT>
                    <a:lnB w="9114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marR="8255">
                        <a:lnSpc>
                          <a:spcPct val="97400"/>
                        </a:lnSpc>
                        <a:tabLst>
                          <a:tab pos="862965" algn="l"/>
                          <a:tab pos="1291590" algn="l"/>
                          <a:tab pos="1788160" algn="l"/>
                        </a:tabLst>
                      </a:pP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Caneleira	</a:t>
                      </a:r>
                      <a:r>
                        <a:rPr sz="1425" baseline="2923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8	</a:t>
                      </a:r>
                      <a:r>
                        <a:rPr sz="1650" baseline="2525" dirty="0">
                          <a:solidFill>
                            <a:srgbClr val="313131"/>
                          </a:solidFill>
                          <a:latin typeface="Courier New"/>
                          <a:cs typeface="Courier New"/>
                        </a:rPr>
                        <a:t>KG	</a:t>
                      </a:r>
                      <a:r>
                        <a:rPr sz="12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Emborrachada</a:t>
                      </a:r>
                      <a:r>
                        <a:rPr sz="850" spc="-10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8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1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-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1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-14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ra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confeccionada  </a:t>
                      </a:r>
                      <a:r>
                        <a:rPr sz="850" spc="-9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spc="2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50" spc="6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8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átex </a:t>
                      </a:r>
                      <a:r>
                        <a:rPr sz="850" spc="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50" spc="-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trov</a:t>
                      </a:r>
                      <a:r>
                        <a:rPr sz="850" spc="6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47625" marR="32384" algn="just">
                        <a:lnSpc>
                          <a:spcPct val="105700"/>
                        </a:lnSpc>
                        <a:spcBef>
                          <a:spcPts val="70"/>
                        </a:spcBef>
                      </a:pP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50" spc="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enchimento</a:t>
                      </a:r>
                      <a:r>
                        <a:rPr sz="850" spc="1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esfera</a:t>
                      </a:r>
                      <a:r>
                        <a:rPr sz="850" spc="10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ferro com    viés   </a:t>
                      </a:r>
                      <a:r>
                        <a:rPr sz="85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85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50" spc="-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14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prop</a:t>
                      </a:r>
                      <a:r>
                        <a:rPr sz="850" spc="-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9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eno</a:t>
                      </a:r>
                      <a:r>
                        <a:rPr sz="850" spc="-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Cor: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oret</a:t>
                      </a:r>
                      <a:r>
                        <a:rPr sz="850" spc="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5B5B5B"/>
                      </a:solidFill>
                      <a:prstDash val="solid"/>
                    </a:lnL>
                    <a:lnR w="9114">
                      <a:solidFill>
                        <a:srgbClr val="60606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4">
                      <a:solidFill>
                        <a:srgbClr val="606060"/>
                      </a:solidFill>
                      <a:prstDash val="solid"/>
                    </a:lnL>
                    <a:lnR w="9114">
                      <a:solidFill>
                        <a:srgbClr val="707070"/>
                      </a:solidFill>
                      <a:prstDash val="solid"/>
                    </a:lnR>
                    <a:lnT w="13680">
                      <a:solidFill>
                        <a:srgbClr val="878787"/>
                      </a:solidFill>
                      <a:prstDash val="solid"/>
                    </a:lnT>
                    <a:lnB w="9114">
                      <a:solidFill>
                        <a:srgbClr val="64646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191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707070"/>
                      </a:solidFill>
                      <a:prstDash val="solid"/>
                    </a:lnL>
                    <a:lnR w="9114">
                      <a:solidFill>
                        <a:srgbClr val="646464"/>
                      </a:solidFill>
                      <a:prstDash val="solid"/>
                    </a:lnR>
                    <a:lnT w="9114">
                      <a:solidFill>
                        <a:srgbClr val="878787"/>
                      </a:solidFill>
                      <a:prstDash val="solid"/>
                    </a:lnT>
                    <a:lnB w="9114">
                      <a:solidFill>
                        <a:srgbClr val="64646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652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8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77,00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646464"/>
                      </a:solidFill>
                      <a:prstDash val="solid"/>
                    </a:lnL>
                    <a:lnR w="9114">
                      <a:solidFill>
                        <a:srgbClr val="777777"/>
                      </a:solidFill>
                      <a:prstDash val="solid"/>
                    </a:lnR>
                    <a:lnT w="11396">
                      <a:solidFill>
                        <a:srgbClr val="676767"/>
                      </a:solidFill>
                      <a:prstDash val="solid"/>
                    </a:lnT>
                    <a:lnB w="9114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843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8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77,00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777777"/>
                      </a:solidFill>
                      <a:prstDash val="solid"/>
                    </a:lnL>
                    <a:lnR w="4557">
                      <a:solidFill>
                        <a:srgbClr val="000000"/>
                      </a:solidFill>
                      <a:prstDash val="solid"/>
                    </a:lnR>
                    <a:lnT w="4557">
                      <a:solidFill>
                        <a:srgbClr val="4B4B4B"/>
                      </a:solidFill>
                      <a:prstDash val="solid"/>
                    </a:lnT>
                    <a:lnB w="4557">
                      <a:solidFill>
                        <a:srgbClr val="3B3B3B"/>
                      </a:solidFill>
                      <a:prstDash val="solid"/>
                    </a:lnB>
                  </a:tcPr>
                </a:tc>
              </a:tr>
              <a:tr h="888073">
                <a:tc>
                  <a:txBody>
                    <a:bodyPr/>
                    <a:lstStyle/>
                    <a:p>
                      <a:pPr marL="234315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7">
                      <a:solidFill>
                        <a:srgbClr val="000000"/>
                      </a:solidFill>
                      <a:prstDash val="solid"/>
                    </a:lnL>
                    <a:lnT w="9114">
                      <a:solidFill>
                        <a:srgbClr val="909090"/>
                      </a:solidFill>
                      <a:prstDash val="solid"/>
                    </a:lnT>
                    <a:lnB w="4557">
                      <a:solidFill>
                        <a:srgbClr val="C3C8D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7329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CANELE</a:t>
                      </a:r>
                      <a:r>
                        <a:rPr sz="900" b="1" spc="3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900" b="1" spc="-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900" b="1" spc="3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14">
                      <a:solidFill>
                        <a:srgbClr val="707070"/>
                      </a:solidFill>
                      <a:prstDash val="solid"/>
                    </a:lnT>
                    <a:lnB w="4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 algn="just">
                        <a:lnSpc>
                          <a:spcPts val="1470"/>
                        </a:lnSpc>
                        <a:tabLst>
                          <a:tab pos="865505" algn="l"/>
                          <a:tab pos="1294130" algn="l"/>
                        </a:tabLst>
                      </a:pP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Caneleira	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9	</a:t>
                      </a:r>
                      <a:r>
                        <a:rPr sz="1100" dirty="0">
                          <a:solidFill>
                            <a:srgbClr val="313131"/>
                          </a:solidFill>
                          <a:latin typeface="Courier New"/>
                          <a:cs typeface="Courier New"/>
                        </a:rPr>
                        <a:t>KG   </a:t>
                      </a:r>
                      <a:r>
                        <a:rPr sz="1100" spc="185" dirty="0">
                          <a:solidFill>
                            <a:srgbClr val="313131"/>
                          </a:solidFill>
                          <a:latin typeface="Courier New"/>
                          <a:cs typeface="Courier New"/>
                        </a:rPr>
                        <a:t> </a:t>
                      </a:r>
                      <a:r>
                        <a:rPr sz="12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49530" algn="just">
                        <a:lnSpc>
                          <a:spcPts val="990"/>
                        </a:lnSpc>
                      </a:pPr>
                      <a:r>
                        <a:rPr sz="850" spc="-7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mborrachada</a:t>
                      </a:r>
                      <a:r>
                        <a:rPr sz="850" spc="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Canele</a:t>
                      </a:r>
                      <a:r>
                        <a:rPr sz="8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ra</a:t>
                      </a:r>
                      <a:endParaRPr sz="850">
                        <a:latin typeface="Arial"/>
                        <a:cs typeface="Arial"/>
                      </a:endParaRPr>
                    </a:p>
                    <a:p>
                      <a:pPr marL="49530" marR="25400" algn="just">
                        <a:lnSpc>
                          <a:spcPct val="103400"/>
                        </a:lnSpc>
                        <a:spcBef>
                          <a:spcPts val="130"/>
                        </a:spcBef>
                      </a:pP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confeccionada  </a:t>
                      </a:r>
                      <a:r>
                        <a:rPr sz="850" spc="-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50" spc="8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8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átex </a:t>
                      </a:r>
                      <a:r>
                        <a:rPr sz="850" spc="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3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50" spc="-26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tro</a:t>
                      </a:r>
                      <a:r>
                        <a:rPr sz="850" spc="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inil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50" spc="9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en</a:t>
                      </a:r>
                      <a:r>
                        <a:rPr sz="850" spc="2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50" spc="-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50" spc="1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nto</a:t>
                      </a:r>
                      <a:r>
                        <a:rPr sz="85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7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esfera </a:t>
                      </a:r>
                      <a:r>
                        <a:rPr sz="850" spc="-11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10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spc="9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50" spc="3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rro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    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50" spc="-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és   </a:t>
                      </a:r>
                      <a:r>
                        <a:rPr sz="850" spc="-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850" spc="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polipropi</a:t>
                      </a:r>
                      <a:r>
                        <a:rPr sz="850" spc="-18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eno</a:t>
                      </a:r>
                      <a:r>
                        <a:rPr sz="850" spc="-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Cor: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oreto.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4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646464"/>
                      </a:solidFill>
                      <a:prstDash val="solid"/>
                    </a:lnT>
                    <a:lnB w="4557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746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T w="9114">
                      <a:solidFill>
                        <a:srgbClr val="646464"/>
                      </a:solidFill>
                      <a:prstDash val="solid"/>
                    </a:lnT>
                    <a:lnB w="45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6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86,40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114">
                      <a:solidFill>
                        <a:srgbClr val="5B5B5B"/>
                      </a:solidFill>
                      <a:prstDash val="solid"/>
                    </a:lnR>
                    <a:lnT w="9114">
                      <a:solidFill>
                        <a:srgbClr val="646464"/>
                      </a:solidFill>
                      <a:prstDash val="solid"/>
                    </a:lnT>
                    <a:lnB w="4557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8430">
                        <a:lnSpc>
                          <a:spcPct val="100000"/>
                        </a:lnSpc>
                      </a:pPr>
                      <a:r>
                        <a:rPr sz="1050" spc="4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05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1050" spc="-5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1050" spc="-15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1050" spc="-3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40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14">
                      <a:solidFill>
                        <a:srgbClr val="5B5B5B"/>
                      </a:solidFill>
                      <a:prstDash val="solid"/>
                    </a:lnL>
                    <a:lnR w="4557">
                      <a:solidFill>
                        <a:srgbClr val="000000"/>
                      </a:solidFill>
                      <a:prstDash val="solid"/>
                    </a:lnR>
                    <a:lnT w="4557">
                      <a:solidFill>
                        <a:srgbClr val="3B3B3B"/>
                      </a:solidFill>
                      <a:prstDash val="solid"/>
                    </a:lnT>
                    <a:lnB w="4557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0391" y="585216"/>
            <a:ext cx="722376" cy="6492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437376" y="9518904"/>
            <a:ext cx="928116" cy="1042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888741" y="710699"/>
            <a:ext cx="5081270" cy="843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900" b="1" spc="3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19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0"/>
              </a:spcBef>
            </a:pPr>
            <a:r>
              <a:rPr sz="1350" spc="15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3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50" spc="5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050">
              <a:latin typeface="Times New Roman"/>
              <a:cs typeface="Times New Roman"/>
            </a:endParaRPr>
          </a:p>
          <a:p>
            <a:pPr marR="5080" algn="r">
              <a:lnSpc>
                <a:spcPct val="100000"/>
              </a:lnSpc>
            </a:pPr>
            <a:r>
              <a:rPr sz="1150" spc="-25" dirty="0">
                <a:solidFill>
                  <a:srgbClr val="080808"/>
                </a:solidFill>
                <a:latin typeface="Arial"/>
                <a:cs typeface="Arial"/>
              </a:rPr>
              <a:t>Pág</a:t>
            </a:r>
            <a:r>
              <a:rPr sz="115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50" b="1" spc="35" dirty="0">
                <a:solidFill>
                  <a:srgbClr val="080808"/>
                </a:solidFill>
                <a:latin typeface="Arial"/>
                <a:cs typeface="Arial"/>
              </a:rPr>
              <a:t>3</a:t>
            </a:r>
            <a:r>
              <a:rPr sz="1350" b="1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50" b="1" spc="-16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350" b="1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50" b="1" spc="45" dirty="0">
                <a:solidFill>
                  <a:srgbClr val="080808"/>
                </a:solidFill>
                <a:latin typeface="Arial"/>
                <a:cs typeface="Arial"/>
              </a:rPr>
              <a:t>7</a:t>
            </a:r>
            <a:endParaRPr sz="13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37463" y="3027265"/>
            <a:ext cx="4330700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45" dirty="0">
                <a:solidFill>
                  <a:srgbClr val="080808"/>
                </a:solidFill>
                <a:latin typeface="Arial"/>
                <a:cs typeface="Arial"/>
              </a:rPr>
              <a:t>Para  </a:t>
            </a:r>
            <a:r>
              <a:rPr sz="1150" spc="-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treinamento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envolv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dos  </a:t>
            </a:r>
            <a:r>
              <a:rPr sz="115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Projeto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5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MACKENZIE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20835" y="3027265"/>
            <a:ext cx="1747520" cy="3829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2865">
              <a:lnSpc>
                <a:spcPts val="1535"/>
              </a:lnSpc>
            </a:pPr>
            <a:r>
              <a:rPr sz="130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FORMANDO  </a:t>
            </a:r>
            <a:r>
              <a:rPr sz="1300" b="1" spc="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ATLETAS</a:t>
            </a:r>
            <a:endParaRPr sz="1300">
              <a:latin typeface="Times New Roman"/>
              <a:cs typeface="Times New Roman"/>
            </a:endParaRPr>
          </a:p>
          <a:p>
            <a:pPr marL="12700">
              <a:lnSpc>
                <a:spcPts val="1535"/>
              </a:lnSpc>
            </a:pP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descr</a:t>
            </a:r>
            <a:r>
              <a:rPr sz="1150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tas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5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b="1" spc="-114" dirty="0">
                <a:solidFill>
                  <a:srgbClr val="080808"/>
                </a:solidFill>
                <a:latin typeface="Times New Roman"/>
                <a:cs typeface="Times New Roman"/>
              </a:rPr>
              <a:t>AN</a:t>
            </a:r>
            <a:r>
              <a:rPr sz="1300" b="1" spc="-1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55" dirty="0">
                <a:solidFill>
                  <a:srgbClr val="080808"/>
                </a:solidFill>
                <a:latin typeface="Times New Roman"/>
                <a:cs typeface="Times New Roman"/>
              </a:rPr>
              <a:t>EXO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6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25" dirty="0">
                <a:solidFill>
                  <a:srgbClr val="080808"/>
                </a:solidFill>
                <a:latin typeface="Times New Roman"/>
                <a:cs typeface="Times New Roman"/>
              </a:rPr>
              <a:t>I,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8322" y="3219280"/>
            <a:ext cx="935990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b="1" spc="-75" dirty="0">
                <a:solidFill>
                  <a:srgbClr val="080808"/>
                </a:solidFill>
                <a:latin typeface="Times New Roman"/>
                <a:cs typeface="Times New Roman"/>
              </a:rPr>
              <a:t>OLÍMPI</a:t>
            </a:r>
            <a:r>
              <a:rPr sz="1300" b="1" spc="-65" dirty="0">
                <a:solidFill>
                  <a:srgbClr val="080808"/>
                </a:solidFill>
                <a:latin typeface="Times New Roman"/>
                <a:cs typeface="Times New Roman"/>
              </a:rPr>
              <a:t>C</a:t>
            </a:r>
            <a:r>
              <a:rPr sz="1300" b="1" spc="5" dirty="0">
                <a:solidFill>
                  <a:srgbClr val="080808"/>
                </a:solidFill>
                <a:latin typeface="Times New Roman"/>
                <a:cs typeface="Times New Roman"/>
              </a:rPr>
              <a:t>OS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07024" y="3233785"/>
            <a:ext cx="322199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3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235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conform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dade  </a:t>
            </a:r>
            <a:r>
              <a:rPr sz="115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com  </a:t>
            </a:r>
            <a:r>
              <a:rPr sz="115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80808"/>
                </a:solidFill>
                <a:latin typeface="Arial"/>
                <a:cs typeface="Arial"/>
              </a:rPr>
              <a:t>especificações</a:t>
            </a:r>
            <a:endParaRPr sz="11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8322" y="3402151"/>
            <a:ext cx="6178550" cy="6102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apresentado </a:t>
            </a:r>
            <a:r>
              <a:rPr sz="115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15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EDITAL</a:t>
            </a:r>
            <a:r>
              <a:rPr sz="1300" b="1" spc="9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00" dirty="0">
                <a:solidFill>
                  <a:srgbClr val="080808"/>
                </a:solidFill>
                <a:latin typeface="Times New Roman"/>
                <a:cs typeface="Times New Roman"/>
              </a:rPr>
              <a:t>CONCORRÊNCIA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00" dirty="0">
                <a:solidFill>
                  <a:srgbClr val="080808"/>
                </a:solidFill>
                <a:latin typeface="Times New Roman"/>
                <a:cs typeface="Times New Roman"/>
              </a:rPr>
              <a:t>DE</a:t>
            </a:r>
            <a:r>
              <a:rPr sz="1300" b="1" spc="6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85" dirty="0">
                <a:solidFill>
                  <a:srgbClr val="080808"/>
                </a:solidFill>
                <a:latin typeface="Times New Roman"/>
                <a:cs typeface="Times New Roman"/>
              </a:rPr>
              <a:t>Nº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40" dirty="0">
                <a:solidFill>
                  <a:srgbClr val="080808"/>
                </a:solidFill>
                <a:latin typeface="Times New Roman"/>
                <a:cs typeface="Times New Roman"/>
              </a:rPr>
              <a:t>03/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75" dirty="0">
                <a:solidFill>
                  <a:srgbClr val="080808"/>
                </a:solidFill>
                <a:latin typeface="Times New Roman"/>
                <a:cs typeface="Times New Roman"/>
              </a:rPr>
              <a:t>2016.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marR="30480" algn="just">
              <a:lnSpc>
                <a:spcPct val="94900"/>
              </a:lnSpc>
            </a:pPr>
            <a:r>
              <a:rPr sz="1200" b="1" spc="20" dirty="0">
                <a:solidFill>
                  <a:srgbClr val="080808"/>
                </a:solidFill>
                <a:latin typeface="Arial"/>
                <a:cs typeface="Arial"/>
              </a:rPr>
              <a:t>Parágrafo</a:t>
            </a:r>
            <a:r>
              <a:rPr sz="1200" b="1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b="1" spc="40" dirty="0">
                <a:solidFill>
                  <a:srgbClr val="080808"/>
                </a:solidFill>
                <a:latin typeface="Arial"/>
                <a:cs typeface="Arial"/>
              </a:rPr>
              <a:t>Ú</a:t>
            </a:r>
            <a:r>
              <a:rPr sz="1200" b="1" spc="-4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200" b="1" spc="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b="1" spc="15" dirty="0">
                <a:solidFill>
                  <a:srgbClr val="080808"/>
                </a:solidFill>
                <a:latin typeface="Arial"/>
                <a:cs typeface="Arial"/>
              </a:rPr>
              <a:t>co:</a:t>
            </a:r>
            <a:r>
              <a:rPr sz="1200" b="1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urante</a:t>
            </a:r>
            <a:r>
              <a:rPr sz="115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vigência</a:t>
            </a:r>
            <a:r>
              <a:rPr sz="1150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F1F1F"/>
                </a:solidFill>
                <a:latin typeface="Arial"/>
                <a:cs typeface="Arial"/>
              </a:rPr>
              <a:t>contrato</a:t>
            </a:r>
            <a:r>
              <a:rPr sz="115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080808"/>
                </a:solidFill>
                <a:latin typeface="Arial"/>
                <a:cs typeface="Arial"/>
              </a:rPr>
              <a:t>nº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F1F1F"/>
                </a:solidFill>
                <a:latin typeface="Arial"/>
                <a:cs typeface="Arial"/>
              </a:rPr>
              <a:t>estabe</a:t>
            </a:r>
            <a:r>
              <a:rPr sz="1150" spc="2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1F1F1F"/>
                </a:solidFill>
                <a:latin typeface="Arial"/>
                <a:cs typeface="Arial"/>
              </a:rPr>
              <a:t>ec</a:t>
            </a:r>
            <a:r>
              <a:rPr sz="1150" spc="-2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150" spc="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no caput</a:t>
            </a:r>
            <a:r>
              <a:rPr sz="115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deste</a:t>
            </a:r>
            <a:r>
              <a:rPr sz="11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artigo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poderá</a:t>
            </a:r>
            <a:r>
              <a:rPr sz="115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sofrer</a:t>
            </a:r>
            <a:r>
              <a:rPr sz="1150" spc="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spc="-2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080808"/>
                </a:solidFill>
                <a:latin typeface="Arial"/>
                <a:cs typeface="Arial"/>
              </a:rPr>
              <a:t>terações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acrésc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mos</a:t>
            </a:r>
            <a:r>
              <a:rPr sz="115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1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80808"/>
                </a:solidFill>
                <a:latin typeface="Arial"/>
                <a:cs typeface="Arial"/>
              </a:rPr>
              <a:t>supressões,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até</a:t>
            </a:r>
            <a:r>
              <a:rPr sz="115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9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150" spc="-9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45" dirty="0">
                <a:solidFill>
                  <a:srgbClr val="080808"/>
                </a:solidFill>
                <a:latin typeface="Arial"/>
                <a:cs typeface="Arial"/>
              </a:rPr>
              <a:t>te</a:t>
            </a:r>
            <a:r>
              <a:rPr sz="115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50" spc="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80808"/>
                </a:solidFill>
                <a:latin typeface="Times New Roman"/>
                <a:cs typeface="Times New Roman"/>
              </a:rPr>
              <a:t>25%</a:t>
            </a:r>
            <a:r>
              <a:rPr sz="120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8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spc="60" dirty="0">
                <a:solidFill>
                  <a:srgbClr val="080808"/>
                </a:solidFill>
                <a:latin typeface="Arial"/>
                <a:cs typeface="Arial"/>
              </a:rPr>
              <a:t>(v</a:t>
            </a:r>
            <a:r>
              <a:rPr sz="1150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45" dirty="0">
                <a:solidFill>
                  <a:srgbClr val="080808"/>
                </a:solidFill>
                <a:latin typeface="Arial"/>
                <a:cs typeface="Arial"/>
              </a:rPr>
              <a:t>nte </a:t>
            </a:r>
            <a:r>
              <a:rPr sz="1300" spc="125" dirty="0">
                <a:solidFill>
                  <a:srgbClr val="1F1F1F"/>
                </a:solidFill>
                <a:latin typeface="Times New Roman"/>
                <a:cs typeface="Times New Roman"/>
              </a:rPr>
              <a:t>e</a:t>
            </a:r>
            <a:r>
              <a:rPr sz="1300" spc="1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cinco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1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cento)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critério</a:t>
            </a:r>
            <a:r>
              <a:rPr sz="11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80808"/>
                </a:solidFill>
                <a:latin typeface="Arial"/>
                <a:cs typeface="Arial"/>
              </a:rPr>
              <a:t>CONTRATANTE,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ndependentemente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80808"/>
                </a:solidFill>
                <a:latin typeface="Arial"/>
                <a:cs typeface="Arial"/>
              </a:rPr>
              <a:t>mot</a:t>
            </a:r>
            <a:r>
              <a:rPr sz="1150" spc="-8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vação,</a:t>
            </a:r>
            <a:r>
              <a:rPr sz="1150" spc="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nos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termos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endParaRPr sz="1150">
              <a:latin typeface="Arial"/>
              <a:cs typeface="Arial"/>
            </a:endParaRPr>
          </a:p>
          <a:p>
            <a:pPr marL="21590" algn="just">
              <a:lnSpc>
                <a:spcPts val="1490"/>
              </a:lnSpc>
            </a:pPr>
            <a:r>
              <a:rPr sz="1150" spc="30" dirty="0">
                <a:solidFill>
                  <a:srgbClr val="080808"/>
                </a:solidFill>
                <a:latin typeface="Arial"/>
                <a:cs typeface="Arial"/>
              </a:rPr>
              <a:t>art. </a:t>
            </a:r>
            <a:r>
              <a:rPr sz="1300" spc="15" dirty="0">
                <a:solidFill>
                  <a:srgbClr val="080808"/>
                </a:solidFill>
                <a:latin typeface="Times New Roman"/>
                <a:cs typeface="Times New Roman"/>
              </a:rPr>
              <a:t>65,</a:t>
            </a:r>
            <a:r>
              <a:rPr sz="1300" spc="8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spc="65" dirty="0">
                <a:solidFill>
                  <a:srgbClr val="080808"/>
                </a:solidFill>
                <a:latin typeface="Times New Roman"/>
                <a:cs typeface="Times New Roman"/>
              </a:rPr>
              <a:t>§</a:t>
            </a:r>
            <a:r>
              <a:rPr sz="1300" spc="-8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400" spc="65" dirty="0">
                <a:solidFill>
                  <a:srgbClr val="080808"/>
                </a:solidFill>
                <a:latin typeface="Times New Roman"/>
                <a:cs typeface="Times New Roman"/>
              </a:rPr>
              <a:t>º,</a:t>
            </a:r>
            <a:r>
              <a:rPr sz="1400" spc="2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1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Lei</a:t>
            </a:r>
            <a:r>
              <a:rPr sz="11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080808"/>
                </a:solidFill>
                <a:latin typeface="Times New Roman"/>
                <a:cs typeface="Times New Roman"/>
              </a:rPr>
              <a:t>8.666/93.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CLÁUSULA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05" dirty="0">
                <a:solidFill>
                  <a:srgbClr val="080808"/>
                </a:solidFill>
                <a:latin typeface="Times New Roman"/>
                <a:cs typeface="Times New Roman"/>
              </a:rPr>
              <a:t>2ª</a:t>
            </a:r>
            <a:r>
              <a:rPr sz="1300" b="1" spc="9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65" dirty="0">
                <a:solidFill>
                  <a:srgbClr val="080808"/>
                </a:solidFill>
                <a:latin typeface="Times New Roman"/>
                <a:cs typeface="Times New Roman"/>
              </a:rPr>
              <a:t>-</a:t>
            </a:r>
            <a:r>
              <a:rPr sz="1300" b="1" spc="4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ATRELADO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AO</a:t>
            </a:r>
            <a:r>
              <a:rPr sz="1300" b="1" spc="6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00" dirty="0">
                <a:solidFill>
                  <a:srgbClr val="080808"/>
                </a:solidFill>
                <a:latin typeface="Times New Roman"/>
                <a:cs typeface="Times New Roman"/>
              </a:rPr>
              <a:t>EDITAL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300">
              <a:latin typeface="Times New Roman"/>
              <a:cs typeface="Times New Roman"/>
            </a:endParaRPr>
          </a:p>
          <a:p>
            <a:pPr marL="21590" marR="22225" algn="just">
              <a:lnSpc>
                <a:spcPct val="91500"/>
              </a:lnSpc>
            </a:pPr>
            <a:r>
              <a:rPr sz="1150" spc="-20" dirty="0">
                <a:solidFill>
                  <a:srgbClr val="080808"/>
                </a:solidFill>
                <a:latin typeface="Arial"/>
                <a:cs typeface="Arial"/>
              </a:rPr>
              <a:t>O 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presente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contrato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F1F1F"/>
                </a:solidFill>
                <a:latin typeface="Arial"/>
                <a:cs typeface="Arial"/>
              </a:rPr>
              <a:t>está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150" spc="5" dirty="0">
                <a:solidFill>
                  <a:srgbClr val="1F1F1F"/>
                </a:solidFill>
                <a:latin typeface="Arial"/>
                <a:cs typeface="Arial"/>
              </a:rPr>
              <a:t>vinculado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83838"/>
                </a:solidFill>
                <a:latin typeface="Arial"/>
                <a:cs typeface="Arial"/>
              </a:rPr>
              <a:t>aos</a:t>
            </a:r>
            <a:r>
              <a:rPr sz="11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4F4F4F"/>
                </a:solidFill>
                <a:latin typeface="Arial"/>
                <a:cs typeface="Arial"/>
              </a:rPr>
              <a:t>t</a:t>
            </a:r>
            <a:r>
              <a:rPr sz="1150" spc="40" dirty="0">
                <a:solidFill>
                  <a:srgbClr val="707070"/>
                </a:solidFill>
                <a:latin typeface="Arial"/>
                <a:cs typeface="Arial"/>
              </a:rPr>
              <a:t>e</a:t>
            </a:r>
            <a:r>
              <a:rPr sz="1150" spc="15" dirty="0">
                <a:solidFill>
                  <a:srgbClr val="4F4F4F"/>
                </a:solidFill>
                <a:latin typeface="Arial"/>
                <a:cs typeface="Arial"/>
              </a:rPr>
              <a:t>rmos</a:t>
            </a:r>
            <a:r>
              <a:rPr sz="1150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383838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300" b="1" spc="-85" dirty="0">
                <a:solidFill>
                  <a:srgbClr val="080808"/>
                </a:solidFill>
                <a:latin typeface="Times New Roman"/>
                <a:cs typeface="Times New Roman"/>
              </a:rPr>
              <a:t>ED</a:t>
            </a:r>
            <a:r>
              <a:rPr sz="1300" b="1" spc="-20" dirty="0">
                <a:solidFill>
                  <a:srgbClr val="080808"/>
                </a:solidFill>
                <a:latin typeface="Times New Roman"/>
                <a:cs typeface="Times New Roman"/>
              </a:rPr>
              <a:t>I</a:t>
            </a:r>
            <a:r>
              <a:rPr sz="1300" b="1" spc="-85" dirty="0">
                <a:solidFill>
                  <a:srgbClr val="383838"/>
                </a:solidFill>
                <a:latin typeface="Times New Roman"/>
                <a:cs typeface="Times New Roman"/>
              </a:rPr>
              <a:t>T</a:t>
            </a:r>
            <a:r>
              <a:rPr sz="1300" b="1" spc="-175" dirty="0">
                <a:solidFill>
                  <a:srgbClr val="080808"/>
                </a:solidFill>
                <a:latin typeface="Times New Roman"/>
                <a:cs typeface="Times New Roman"/>
              </a:rPr>
              <a:t>AL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00" dirty="0">
                <a:solidFill>
                  <a:srgbClr val="080808"/>
                </a:solidFill>
                <a:latin typeface="Times New Roman"/>
                <a:cs typeface="Times New Roman"/>
              </a:rPr>
              <a:t>CONCORRÊNCIA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-1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DE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65" dirty="0">
                <a:solidFill>
                  <a:srgbClr val="080808"/>
                </a:solidFill>
                <a:latin typeface="Times New Roman"/>
                <a:cs typeface="Times New Roman"/>
              </a:rPr>
              <a:t>Nº</a:t>
            </a:r>
            <a:r>
              <a:rPr sz="1300" b="1" spc="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40" dirty="0">
                <a:solidFill>
                  <a:srgbClr val="080808"/>
                </a:solidFill>
                <a:latin typeface="Times New Roman"/>
                <a:cs typeface="Times New Roman"/>
              </a:rPr>
              <a:t>03/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10" dirty="0">
                <a:solidFill>
                  <a:srgbClr val="080808"/>
                </a:solidFill>
                <a:latin typeface="Times New Roman"/>
                <a:cs typeface="Times New Roman"/>
              </a:rPr>
              <a:t>20</a:t>
            </a:r>
            <a:r>
              <a:rPr sz="1300" b="1" spc="6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300" b="1" spc="165" dirty="0">
                <a:solidFill>
                  <a:srgbClr val="080808"/>
                </a:solidFill>
                <a:latin typeface="Times New Roman"/>
                <a:cs typeface="Times New Roman"/>
              </a:rPr>
              <a:t>6</a:t>
            </a:r>
            <a:r>
              <a:rPr sz="1300" b="1" spc="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spc="6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15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anexos</a:t>
            </a:r>
            <a:r>
              <a:rPr sz="115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150" spc="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ao </a:t>
            </a:r>
            <a:r>
              <a:rPr sz="1150" spc="-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projeto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MACKENZIE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FORMANDO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0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25" dirty="0">
                <a:solidFill>
                  <a:srgbClr val="080808"/>
                </a:solidFill>
                <a:latin typeface="Times New Roman"/>
                <a:cs typeface="Times New Roman"/>
              </a:rPr>
              <a:t>ATLETAS</a:t>
            </a:r>
            <a:r>
              <a:rPr sz="1300" b="1" spc="1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70" dirty="0">
                <a:solidFill>
                  <a:srgbClr val="080808"/>
                </a:solidFill>
                <a:latin typeface="Times New Roman"/>
                <a:cs typeface="Times New Roman"/>
              </a:rPr>
              <a:t>OLÍMPICOS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0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55" dirty="0">
                <a:solidFill>
                  <a:srgbClr val="080808"/>
                </a:solidFill>
                <a:latin typeface="Times New Roman"/>
                <a:cs typeface="Times New Roman"/>
              </a:rPr>
              <a:t>III</a:t>
            </a:r>
            <a:r>
              <a:rPr sz="1300" b="1" spc="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1F1F1F"/>
                </a:solidFill>
                <a:latin typeface="Arial"/>
                <a:cs typeface="Arial"/>
              </a:rPr>
              <a:t>convênio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15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80808"/>
                </a:solidFill>
                <a:latin typeface="Arial"/>
                <a:cs typeface="Arial"/>
              </a:rPr>
              <a:t>n°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45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F1F1F"/>
                </a:solidFill>
                <a:latin typeface="Arial"/>
                <a:cs typeface="Arial"/>
              </a:rPr>
              <a:t>entre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150" spc="-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150" spc="-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CBC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-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65" dirty="0">
                <a:solidFill>
                  <a:srgbClr val="080808"/>
                </a:solidFill>
                <a:latin typeface="Times New Roman"/>
                <a:cs typeface="Times New Roman"/>
              </a:rPr>
              <a:t>-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-11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25" dirty="0">
                <a:solidFill>
                  <a:srgbClr val="080808"/>
                </a:solidFill>
                <a:latin typeface="Times New Roman"/>
                <a:cs typeface="Times New Roman"/>
              </a:rPr>
              <a:t>CONFEDERAÇÃO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 </a:t>
            </a:r>
            <a:r>
              <a:rPr sz="1300" b="1" spc="-1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85" dirty="0">
                <a:solidFill>
                  <a:srgbClr val="080808"/>
                </a:solidFill>
                <a:latin typeface="Times New Roman"/>
                <a:cs typeface="Times New Roman"/>
              </a:rPr>
              <a:t>BRASILEIRA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12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DE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-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00" dirty="0">
                <a:solidFill>
                  <a:srgbClr val="080808"/>
                </a:solidFill>
                <a:latin typeface="Times New Roman"/>
                <a:cs typeface="Times New Roman"/>
              </a:rPr>
              <a:t>CLUBES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-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spc="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MACKENZIE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14" dirty="0">
                <a:solidFill>
                  <a:srgbClr val="080808"/>
                </a:solidFill>
                <a:latin typeface="Times New Roman"/>
                <a:cs typeface="Times New Roman"/>
              </a:rPr>
              <a:t>ESPORTE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14" dirty="0">
                <a:solidFill>
                  <a:srgbClr val="080808"/>
                </a:solidFill>
                <a:latin typeface="Times New Roman"/>
                <a:cs typeface="Times New Roman"/>
              </a:rPr>
              <a:t>CLUBE.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15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CLÁUSULA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95" dirty="0">
                <a:solidFill>
                  <a:srgbClr val="080808"/>
                </a:solidFill>
                <a:latin typeface="Times New Roman"/>
                <a:cs typeface="Times New Roman"/>
              </a:rPr>
              <a:t>3ª</a:t>
            </a:r>
            <a:r>
              <a:rPr sz="1300" b="1" spc="1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65" dirty="0">
                <a:solidFill>
                  <a:srgbClr val="080808"/>
                </a:solidFill>
                <a:latin typeface="Times New Roman"/>
                <a:cs typeface="Times New Roman"/>
              </a:rPr>
              <a:t>-</a:t>
            </a:r>
            <a:r>
              <a:rPr sz="1300" b="1" spc="-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90" dirty="0">
                <a:solidFill>
                  <a:srgbClr val="080808"/>
                </a:solidFill>
                <a:latin typeface="Times New Roman"/>
                <a:cs typeface="Times New Roman"/>
              </a:rPr>
              <a:t>VIG</a:t>
            </a:r>
            <a:r>
              <a:rPr sz="1300" b="1" spc="-16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05" dirty="0">
                <a:solidFill>
                  <a:srgbClr val="080808"/>
                </a:solidFill>
                <a:latin typeface="Times New Roman"/>
                <a:cs typeface="Times New Roman"/>
              </a:rPr>
              <a:t>ÊNCIA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 marR="14604" algn="just">
              <a:lnSpc>
                <a:spcPct val="103899"/>
              </a:lnSpc>
            </a:pPr>
            <a:r>
              <a:rPr sz="1150" spc="-2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5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presente</a:t>
            </a:r>
            <a:r>
              <a:rPr sz="11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contrato</a:t>
            </a:r>
            <a:r>
              <a:rPr sz="11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é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firmado</a:t>
            </a:r>
            <a:r>
              <a:rPr sz="1150" spc="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prazo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determinado,</a:t>
            </a:r>
            <a:r>
              <a:rPr sz="1150" spc="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vigendo</a:t>
            </a:r>
            <a:r>
              <a:rPr sz="1150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até</a:t>
            </a:r>
            <a:r>
              <a:rPr sz="11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dia</a:t>
            </a:r>
            <a:r>
              <a:rPr sz="115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b="1" spc="90" dirty="0">
                <a:solidFill>
                  <a:srgbClr val="080808"/>
                </a:solidFill>
                <a:latin typeface="Arial"/>
                <a:cs typeface="Arial"/>
              </a:rPr>
              <a:t>30</a:t>
            </a:r>
            <a:r>
              <a:rPr sz="1250" b="1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b="1" spc="130" dirty="0">
                <a:solidFill>
                  <a:srgbClr val="080808"/>
                </a:solidFill>
                <a:latin typeface="Arial"/>
                <a:cs typeface="Arial"/>
              </a:rPr>
              <a:t>(</a:t>
            </a:r>
            <a:r>
              <a:rPr sz="1250" b="1" spc="3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250" b="1" spc="55" dirty="0">
                <a:solidFill>
                  <a:srgbClr val="080808"/>
                </a:solidFill>
                <a:latin typeface="Arial"/>
                <a:cs typeface="Arial"/>
              </a:rPr>
              <a:t>rinta</a:t>
            </a:r>
            <a:r>
              <a:rPr sz="1250" b="1" spc="50" dirty="0">
                <a:solidFill>
                  <a:srgbClr val="080808"/>
                </a:solidFill>
                <a:latin typeface="Arial"/>
                <a:cs typeface="Arial"/>
              </a:rPr>
              <a:t>)</a:t>
            </a:r>
            <a:r>
              <a:rPr sz="1250" b="1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b="1" spc="-25" dirty="0">
                <a:solidFill>
                  <a:srgbClr val="080808"/>
                </a:solidFill>
                <a:latin typeface="Arial"/>
                <a:cs typeface="Arial"/>
              </a:rPr>
              <a:t>dias</a:t>
            </a:r>
            <a:r>
              <a:rPr sz="1250" b="1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80808"/>
                </a:solidFill>
                <a:latin typeface="Arial"/>
                <a:cs typeface="Arial"/>
              </a:rPr>
              <a:t>contados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50" spc="-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80808"/>
                </a:solidFill>
                <a:latin typeface="Arial"/>
                <a:cs typeface="Arial"/>
              </a:rPr>
              <a:t>part</a:t>
            </a:r>
            <a:r>
              <a:rPr sz="1150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7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50" spc="-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recebimento  </a:t>
            </a:r>
            <a:r>
              <a:rPr sz="115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fornecedor  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80808"/>
                </a:solidFill>
                <a:latin typeface="Arial"/>
                <a:cs typeface="Arial"/>
              </a:rPr>
              <a:t>v</a:t>
            </a:r>
            <a:r>
              <a:rPr sz="1150" spc="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-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e-mail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50" spc="-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80808"/>
                </a:solidFill>
                <a:latin typeface="Arial"/>
                <a:cs typeface="Arial"/>
              </a:rPr>
              <a:t>autor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080808"/>
                </a:solidFill>
                <a:latin typeface="Arial"/>
                <a:cs typeface="Arial"/>
              </a:rPr>
              <a:t>zação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15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compra,</a:t>
            </a:r>
            <a:r>
              <a:rPr sz="1150" spc="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nstrumento</a:t>
            </a:r>
            <a:r>
              <a:rPr sz="1150" spc="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hábil</a:t>
            </a:r>
            <a:r>
              <a:rPr sz="115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 todos</a:t>
            </a:r>
            <a:r>
              <a:rPr sz="11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15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fins</a:t>
            </a:r>
            <a:r>
              <a:rPr sz="115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direito.</a:t>
            </a:r>
            <a:r>
              <a:rPr sz="115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80808"/>
                </a:solidFill>
                <a:latin typeface="Arial"/>
                <a:cs typeface="Arial"/>
              </a:rPr>
              <a:t>caso</a:t>
            </a:r>
            <a:r>
              <a:rPr sz="115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fornec</a:t>
            </a:r>
            <a:r>
              <a:rPr sz="1150" spc="9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080808"/>
                </a:solidFill>
                <a:latin typeface="Arial"/>
                <a:cs typeface="Arial"/>
              </a:rPr>
              <a:t>mento</a:t>
            </a:r>
            <a:r>
              <a:rPr sz="115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ma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s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 um</a:t>
            </a:r>
            <a:r>
              <a:rPr sz="115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ite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150" spc="395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cronograma</a:t>
            </a:r>
            <a:r>
              <a:rPr sz="11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50" spc="6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F1F1F"/>
                </a:solidFill>
                <a:latin typeface="Arial"/>
                <a:cs typeface="Arial"/>
              </a:rPr>
              <a:t>entrega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115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tens</a:t>
            </a:r>
            <a:r>
              <a:rPr sz="11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F1F1F"/>
                </a:solidFill>
                <a:latin typeface="Arial"/>
                <a:cs typeface="Arial"/>
              </a:rPr>
              <a:t>será</a:t>
            </a:r>
            <a:r>
              <a:rPr sz="115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F1F1F"/>
                </a:solidFill>
                <a:latin typeface="Arial"/>
                <a:cs typeface="Arial"/>
              </a:rPr>
              <a:t>especificado</a:t>
            </a:r>
            <a:r>
              <a:rPr sz="1150" spc="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separadamente.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CLÁUSULA</a:t>
            </a:r>
            <a:r>
              <a:rPr sz="1300" b="1" spc="1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20" dirty="0">
                <a:solidFill>
                  <a:srgbClr val="080808"/>
                </a:solidFill>
                <a:latin typeface="Times New Roman"/>
                <a:cs typeface="Times New Roman"/>
              </a:rPr>
              <a:t>4ª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20" dirty="0">
                <a:solidFill>
                  <a:srgbClr val="080808"/>
                </a:solidFill>
                <a:latin typeface="Times New Roman"/>
                <a:cs typeface="Times New Roman"/>
              </a:rPr>
              <a:t>-</a:t>
            </a:r>
            <a:r>
              <a:rPr sz="1300" b="1" spc="1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90" dirty="0">
                <a:solidFill>
                  <a:srgbClr val="080808"/>
                </a:solidFill>
                <a:latin typeface="Times New Roman"/>
                <a:cs typeface="Times New Roman"/>
              </a:rPr>
              <a:t>OBRIGAÇÕES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14" dirty="0">
                <a:solidFill>
                  <a:srgbClr val="080808"/>
                </a:solidFill>
                <a:latin typeface="Times New Roman"/>
                <a:cs typeface="Times New Roman"/>
              </a:rPr>
              <a:t>DA</a:t>
            </a:r>
            <a:r>
              <a:rPr sz="1300" b="1" spc="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25" dirty="0">
                <a:solidFill>
                  <a:srgbClr val="080808"/>
                </a:solidFill>
                <a:latin typeface="Times New Roman"/>
                <a:cs typeface="Times New Roman"/>
              </a:rPr>
              <a:t>CONTRATADA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200">
              <a:latin typeface="Times New Roman"/>
              <a:cs typeface="Times New Roman"/>
            </a:endParaRPr>
          </a:p>
          <a:p>
            <a:pPr marL="34925" marR="17780" indent="4445" algn="just">
              <a:lnSpc>
                <a:spcPct val="93600"/>
              </a:lnSpc>
            </a:pP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Entregar  </a:t>
            </a:r>
            <a:r>
              <a:rPr sz="1150" spc="-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5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mater</a:t>
            </a:r>
            <a:r>
              <a:rPr sz="115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al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F1F1F"/>
                </a:solidFill>
                <a:latin typeface="Arial"/>
                <a:cs typeface="Arial"/>
              </a:rPr>
              <a:t>conforme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4F4F4F"/>
                </a:solidFill>
                <a:latin typeface="Arial"/>
                <a:cs typeface="Arial"/>
              </a:rPr>
              <a:t>especifi</a:t>
            </a:r>
            <a:r>
              <a:rPr sz="1150" spc="50" dirty="0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sz="1150" spc="-20" dirty="0">
                <a:solidFill>
                  <a:srgbClr val="707070"/>
                </a:solidFill>
                <a:latin typeface="Arial"/>
                <a:cs typeface="Arial"/>
              </a:rPr>
              <a:t>ações</a:t>
            </a:r>
            <a:r>
              <a:rPr sz="1150" dirty="0">
                <a:solidFill>
                  <a:srgbClr val="707070"/>
                </a:solidFill>
                <a:latin typeface="Arial"/>
                <a:cs typeface="Arial"/>
              </a:rPr>
              <a:t>  </a:t>
            </a:r>
            <a:r>
              <a:rPr sz="1150" spc="-160" dirty="0">
                <a:solidFill>
                  <a:srgbClr val="707070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4F4F4F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300" b="1" spc="-135" dirty="0">
                <a:solidFill>
                  <a:srgbClr val="1F1F1F"/>
                </a:solidFill>
                <a:latin typeface="Times New Roman"/>
                <a:cs typeface="Times New Roman"/>
              </a:rPr>
              <a:t>ANEXO</a:t>
            </a:r>
            <a:r>
              <a:rPr sz="1300" b="1" dirty="0">
                <a:solidFill>
                  <a:srgbClr val="1F1F1F"/>
                </a:solidFill>
                <a:latin typeface="Times New Roman"/>
                <a:cs typeface="Times New Roman"/>
              </a:rPr>
              <a:t>  </a:t>
            </a:r>
            <a:r>
              <a:rPr sz="1300" b="1" spc="-55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200" b="1" spc="4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b="1" spc="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spc="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1150" spc="45" dirty="0">
                <a:solidFill>
                  <a:srgbClr val="383838"/>
                </a:solidFill>
                <a:latin typeface="Arial"/>
                <a:cs typeface="Arial"/>
              </a:rPr>
              <a:t>p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150" dirty="0">
                <a:solidFill>
                  <a:srgbClr val="383838"/>
                </a:solidFill>
                <a:latin typeface="Arial"/>
                <a:cs typeface="Arial"/>
              </a:rPr>
              <a:t>es</a:t>
            </a:r>
            <a:r>
              <a:rPr sz="1150" spc="1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ntado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b="1" spc="-110" dirty="0">
                <a:solidFill>
                  <a:srgbClr val="080808"/>
                </a:solidFill>
                <a:latin typeface="Times New Roman"/>
                <a:cs typeface="Times New Roman"/>
              </a:rPr>
              <a:t>EDITAL </a:t>
            </a:r>
            <a:r>
              <a:rPr sz="130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CON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C</a:t>
            </a:r>
            <a:r>
              <a:rPr sz="1300" b="1" spc="-90" dirty="0">
                <a:solidFill>
                  <a:srgbClr val="080808"/>
                </a:solidFill>
                <a:latin typeface="Times New Roman"/>
                <a:cs typeface="Times New Roman"/>
              </a:rPr>
              <a:t>ORRÊNCIA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DE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2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45" dirty="0">
                <a:solidFill>
                  <a:srgbClr val="080808"/>
                </a:solidFill>
                <a:latin typeface="Times New Roman"/>
                <a:cs typeface="Times New Roman"/>
              </a:rPr>
              <a:t>Nº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6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40" dirty="0">
                <a:solidFill>
                  <a:srgbClr val="080808"/>
                </a:solidFill>
                <a:latin typeface="Times New Roman"/>
                <a:cs typeface="Times New Roman"/>
              </a:rPr>
              <a:t>03/</a:t>
            </a:r>
            <a:r>
              <a:rPr sz="1300" b="1" spc="-204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80" dirty="0">
                <a:solidFill>
                  <a:srgbClr val="080808"/>
                </a:solidFill>
                <a:latin typeface="Times New Roman"/>
                <a:cs typeface="Times New Roman"/>
              </a:rPr>
              <a:t>2016,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080808"/>
                </a:solidFill>
                <a:latin typeface="Arial"/>
                <a:cs typeface="Arial"/>
              </a:rPr>
              <a:t>responsabilizando-se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integralmente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80808"/>
                </a:solidFill>
                <a:latin typeface="Arial"/>
                <a:cs typeface="Arial"/>
              </a:rPr>
              <a:t>qua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li</a:t>
            </a:r>
            <a:r>
              <a:rPr sz="1150" spc="-6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ade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téc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-40" dirty="0">
                <a:solidFill>
                  <a:srgbClr val="080808"/>
                </a:solidFill>
                <a:latin typeface="Arial"/>
                <a:cs typeface="Arial"/>
              </a:rPr>
              <a:t>ca</a:t>
            </a:r>
            <a:r>
              <a:rPr sz="115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5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mater</a:t>
            </a:r>
            <a:r>
              <a:rPr sz="1150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al</a:t>
            </a:r>
            <a:r>
              <a:rPr sz="115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80808"/>
                </a:solidFill>
                <a:latin typeface="Arial"/>
                <a:cs typeface="Arial"/>
              </a:rPr>
              <a:t>por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50" spc="-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oferecido</a:t>
            </a:r>
            <a:r>
              <a:rPr sz="115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cumpr</a:t>
            </a:r>
            <a:r>
              <a:rPr sz="1150" spc="9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ndo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prazo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F1F1F"/>
                </a:solidFill>
                <a:latin typeface="Arial"/>
                <a:cs typeface="Arial"/>
              </a:rPr>
              <a:t>entrega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informad</a:t>
            </a:r>
            <a:r>
              <a:rPr sz="1150" spc="9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50" spc="165" dirty="0">
                <a:solidFill>
                  <a:srgbClr val="383838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150">
              <a:latin typeface="Times New Roman"/>
              <a:cs typeface="Times New Roman"/>
            </a:endParaRPr>
          </a:p>
          <a:p>
            <a:pPr marL="40005" marR="12065" algn="just">
              <a:lnSpc>
                <a:spcPct val="110900"/>
              </a:lnSpc>
            </a:pPr>
            <a:r>
              <a:rPr sz="1150" spc="-80" dirty="0">
                <a:solidFill>
                  <a:srgbClr val="080808"/>
                </a:solidFill>
                <a:latin typeface="Arial"/>
                <a:cs typeface="Arial"/>
              </a:rPr>
              <a:t>A </a:t>
            </a:r>
            <a:r>
              <a:rPr sz="115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80808"/>
                </a:solidFill>
                <a:latin typeface="Arial"/>
                <a:cs typeface="Arial"/>
              </a:rPr>
              <a:t>v</a:t>
            </a:r>
            <a:r>
              <a:rPr sz="1150" spc="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gênc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garant</a:t>
            </a:r>
            <a:r>
              <a:rPr sz="1150" spc="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-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80808"/>
                </a:solidFill>
                <a:latin typeface="Arial"/>
                <a:cs typeface="Arial"/>
              </a:rPr>
              <a:t>oferecida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deverá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mant</a:t>
            </a:r>
            <a:r>
              <a:rPr sz="1150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da,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partir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data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recebi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mento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definit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vo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80808"/>
                </a:solidFill>
                <a:latin typeface="Arial"/>
                <a:cs typeface="Arial"/>
              </a:rPr>
              <a:t>be</a:t>
            </a:r>
            <a:r>
              <a:rPr sz="1150" spc="-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150" spc="425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15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observando-se, </a:t>
            </a:r>
            <a:r>
              <a:rPr sz="115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as </a:t>
            </a:r>
            <a:r>
              <a:rPr sz="115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regras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80808"/>
                </a:solidFill>
                <a:latin typeface="Arial"/>
                <a:cs typeface="Arial"/>
              </a:rPr>
              <a:t>estabe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ecidas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80808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80808"/>
                </a:solidFill>
                <a:latin typeface="Arial"/>
                <a:cs typeface="Arial"/>
              </a:rPr>
              <a:t>Código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50" spc="-10" dirty="0">
                <a:solidFill>
                  <a:srgbClr val="080808"/>
                </a:solidFill>
                <a:latin typeface="Arial"/>
                <a:cs typeface="Arial"/>
              </a:rPr>
              <a:t>efesa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Consumidor.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900">
              <a:latin typeface="Times New Roman"/>
              <a:cs typeface="Times New Roman"/>
            </a:endParaRPr>
          </a:p>
          <a:p>
            <a:pPr marL="48895" marR="5080" algn="just">
              <a:lnSpc>
                <a:spcPct val="127800"/>
              </a:lnSpc>
            </a:pPr>
            <a:r>
              <a:rPr sz="1150" spc="-55" dirty="0">
                <a:solidFill>
                  <a:srgbClr val="080808"/>
                </a:solidFill>
                <a:latin typeface="Arial"/>
                <a:cs typeface="Arial"/>
              </a:rPr>
              <a:t>Providenciar</a:t>
            </a:r>
            <a:r>
              <a:rPr sz="115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80808"/>
                </a:solidFill>
                <a:latin typeface="Arial"/>
                <a:cs typeface="Arial"/>
              </a:rPr>
              <a:t>imedi</a:t>
            </a:r>
            <a:r>
              <a:rPr sz="1150" spc="-30" dirty="0">
                <a:solidFill>
                  <a:srgbClr val="080808"/>
                </a:solidFill>
                <a:latin typeface="Arial"/>
                <a:cs typeface="Arial"/>
              </a:rPr>
              <a:t>ata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80808"/>
                </a:solidFill>
                <a:latin typeface="Arial"/>
                <a:cs typeface="Arial"/>
              </a:rPr>
              <a:t>substituição</a:t>
            </a:r>
            <a:r>
              <a:rPr sz="1150" spc="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80808"/>
                </a:solidFill>
                <a:latin typeface="Arial"/>
                <a:cs typeface="Arial"/>
              </a:rPr>
              <a:t>bem</a:t>
            </a:r>
            <a:r>
              <a:rPr sz="115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115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80808"/>
                </a:solidFill>
                <a:latin typeface="Arial"/>
                <a:cs typeface="Arial"/>
              </a:rPr>
              <a:t>defeito,</a:t>
            </a:r>
            <a:r>
              <a:rPr sz="115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80808"/>
                </a:solidFill>
                <a:latin typeface="Arial"/>
                <a:cs typeface="Arial"/>
              </a:rPr>
              <a:t>quando</a:t>
            </a:r>
            <a:r>
              <a:rPr sz="115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80808"/>
                </a:solidFill>
                <a:latin typeface="Arial"/>
                <a:cs typeface="Arial"/>
              </a:rPr>
              <a:t>apontado,</a:t>
            </a:r>
            <a:r>
              <a:rPr sz="115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80808"/>
                </a:solidFill>
                <a:latin typeface="Arial"/>
                <a:cs typeface="Arial"/>
              </a:rPr>
              <a:t>dentro</a:t>
            </a:r>
            <a:r>
              <a:rPr sz="115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1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80808"/>
                </a:solidFill>
                <a:latin typeface="Arial"/>
                <a:cs typeface="Arial"/>
              </a:rPr>
              <a:t>prazo</a:t>
            </a:r>
            <a:r>
              <a:rPr sz="11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50" spc="-40" dirty="0">
                <a:solidFill>
                  <a:srgbClr val="080808"/>
                </a:solidFill>
                <a:latin typeface="Arial"/>
                <a:cs typeface="Arial"/>
              </a:rPr>
              <a:t>egal</a:t>
            </a:r>
            <a:r>
              <a:rPr sz="11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80808"/>
                </a:solidFill>
                <a:latin typeface="Arial"/>
                <a:cs typeface="Arial"/>
              </a:rPr>
              <a:t>após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spc="-35" dirty="0">
                <a:solidFill>
                  <a:srgbClr val="080808"/>
                </a:solidFill>
                <a:latin typeface="Arial"/>
                <a:cs typeface="Arial"/>
              </a:rPr>
              <a:t> data</a:t>
            </a:r>
            <a:r>
              <a:rPr sz="115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15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F1F1F"/>
                </a:solidFill>
                <a:latin typeface="Arial"/>
                <a:cs typeface="Arial"/>
              </a:rPr>
              <a:t>emissão</a:t>
            </a:r>
            <a:r>
              <a:rPr sz="115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50" spc="-3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80808"/>
                </a:solidFill>
                <a:latin typeface="Arial"/>
                <a:cs typeface="Arial"/>
              </a:rPr>
              <a:t>nota</a:t>
            </a:r>
            <a:r>
              <a:rPr sz="115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80808"/>
                </a:solidFill>
                <a:latin typeface="Arial"/>
                <a:cs typeface="Arial"/>
              </a:rPr>
              <a:t>fiscal.</a:t>
            </a:r>
            <a:endParaRPr sz="115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05070" y="1643555"/>
          <a:ext cx="6799580" cy="12014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9362"/>
                <a:gridCol w="1348378"/>
                <a:gridCol w="1878587"/>
                <a:gridCol w="726752"/>
                <a:gridCol w="902728"/>
                <a:gridCol w="719896"/>
                <a:gridCol w="745036"/>
              </a:tblGrid>
              <a:tr h="868639">
                <a:tc>
                  <a:txBody>
                    <a:bodyPr/>
                    <a:lstStyle/>
                    <a:p>
                      <a:pPr marL="153035">
                        <a:lnSpc>
                          <a:spcPct val="100000"/>
                        </a:lnSpc>
                      </a:pPr>
                      <a:r>
                        <a:rPr sz="1000" spc="-140" dirty="0">
                          <a:solidFill>
                            <a:srgbClr val="080808"/>
                          </a:solidFill>
                          <a:latin typeface="Courier New"/>
                          <a:cs typeface="Courier New"/>
                        </a:rPr>
                        <a:t>3</a:t>
                      </a:r>
                      <a:r>
                        <a:rPr sz="1000" dirty="0">
                          <a:solidFill>
                            <a:srgbClr val="080808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endParaRPr sz="10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9141">
                      <a:solidFill>
                        <a:srgbClr val="444444"/>
                      </a:solidFill>
                      <a:prstDash val="solid"/>
                    </a:lnL>
                    <a:lnT w="4570">
                      <a:solidFill>
                        <a:srgbClr val="000000"/>
                      </a:solidFill>
                      <a:prstDash val="solid"/>
                    </a:lnT>
                    <a:lnB w="4570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CANELE</a:t>
                      </a:r>
                      <a:r>
                        <a:rPr sz="900" b="1" spc="4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900" b="1" spc="7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spc="-254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00" b="1" spc="-2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4570">
                      <a:solidFill>
                        <a:srgbClr val="000000"/>
                      </a:solidFill>
                      <a:prstDash val="solid"/>
                    </a:lnT>
                    <a:lnB w="2057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marR="10795">
                        <a:lnSpc>
                          <a:spcPct val="102800"/>
                        </a:lnSpc>
                        <a:tabLst>
                          <a:tab pos="854075" algn="l"/>
                          <a:tab pos="1311275" algn="l"/>
                          <a:tab pos="1795780" algn="l"/>
                        </a:tabLst>
                      </a:pP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Cane</a:t>
                      </a:r>
                      <a:r>
                        <a:rPr sz="1275" spc="-97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75" spc="-22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75" baseline="3267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ra	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10	</a:t>
                      </a:r>
                      <a:r>
                        <a:rPr sz="90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KG	</a:t>
                      </a:r>
                      <a:r>
                        <a:rPr sz="1875" baseline="2222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85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Emborr</a:t>
                      </a:r>
                      <a:r>
                        <a:rPr sz="850" spc="2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50" spc="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5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hada</a:t>
                      </a:r>
                      <a:r>
                        <a:rPr sz="850" spc="-3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Cane</a:t>
                      </a:r>
                      <a:r>
                        <a:rPr sz="850" spc="-6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eira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confeccionada  </a:t>
                      </a:r>
                      <a:r>
                        <a:rPr sz="850" spc="-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50" spc="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lá</a:t>
                      </a:r>
                      <a:r>
                        <a:rPr sz="850" spc="-5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ex </a:t>
                      </a:r>
                      <a:r>
                        <a:rPr sz="850" spc="7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vitrov</a:t>
                      </a:r>
                      <a:r>
                        <a:rPr sz="850" spc="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-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 com</a:t>
                      </a:r>
                      <a:r>
                        <a:rPr sz="850" spc="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enchimento</a:t>
                      </a:r>
                      <a:r>
                        <a:rPr sz="850" spc="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7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esfera</a:t>
                      </a:r>
                      <a:r>
                        <a:rPr sz="850" spc="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50" spc="7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ferro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com   </a:t>
                      </a:r>
                      <a:r>
                        <a:rPr sz="850" spc="-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viés   </a:t>
                      </a:r>
                      <a:r>
                        <a:rPr sz="850" spc="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spc="-2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85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polipropi</a:t>
                      </a:r>
                      <a:r>
                        <a:rPr sz="8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50" spc="-3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spc="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50" spc="-80" dirty="0">
                          <a:solidFill>
                            <a:srgbClr val="70707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Cor: </a:t>
                      </a:r>
                      <a:r>
                        <a:rPr sz="8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preto.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4570">
                      <a:solidFill>
                        <a:srgbClr val="000000"/>
                      </a:solidFill>
                      <a:prstDash val="solid"/>
                    </a:lnT>
                    <a:lnB w="13714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4570">
                      <a:solidFill>
                        <a:srgbClr val="000000"/>
                      </a:solidFill>
                      <a:prstDash val="solid"/>
                    </a:lnT>
                    <a:lnB w="4570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4570">
                      <a:solidFill>
                        <a:srgbClr val="000000"/>
                      </a:solidFill>
                      <a:prstDash val="solid"/>
                    </a:lnT>
                    <a:lnB w="4570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4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95,90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4570">
                      <a:solidFill>
                        <a:srgbClr val="000000"/>
                      </a:solidFill>
                      <a:prstDash val="solid"/>
                    </a:lnT>
                    <a:lnB w="4570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652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50" spc="5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95,90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4570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328025">
                <a:tc gridSpan="5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900" b="1" spc="11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TOTA</a:t>
                      </a:r>
                      <a:r>
                        <a:rPr sz="900" b="1" spc="8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b="1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424">
                      <a:solidFill>
                        <a:srgbClr val="444444"/>
                      </a:solidFill>
                      <a:prstDash val="solid"/>
                    </a:lnL>
                    <a:lnR w="9141">
                      <a:solidFill>
                        <a:srgbClr val="444444"/>
                      </a:solidFill>
                      <a:prstDash val="solid"/>
                    </a:lnR>
                    <a:lnT w="457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57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76555">
                        <a:lnSpc>
                          <a:spcPct val="100000"/>
                        </a:lnSpc>
                      </a:pPr>
                      <a:r>
                        <a:rPr sz="9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b="1" spc="-5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00" b="1" spc="-1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00" b="1" spc="-15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00" b="1" spc="-8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90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44444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 cap="flat" cmpd="sng" algn="ctr">
                      <a:solidFill>
                        <a:srgbClr val="87878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570">
                      <a:solidFill>
                        <a:srgbClr val="64646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64108" y="585216"/>
            <a:ext cx="708660" cy="6583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25195" y="8910828"/>
            <a:ext cx="443484" cy="13670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28322" y="724414"/>
            <a:ext cx="6179820" cy="83445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82040">
              <a:lnSpc>
                <a:spcPct val="100000"/>
              </a:lnSpc>
            </a:pPr>
            <a:r>
              <a:rPr sz="1900" b="1" spc="25" dirty="0">
                <a:solidFill>
                  <a:srgbClr val="0C0C0C"/>
                </a:solidFill>
                <a:latin typeface="Arial"/>
                <a:cs typeface="Arial"/>
              </a:rPr>
              <a:t>MACKENZ</a:t>
            </a:r>
            <a:r>
              <a:rPr sz="1900" b="1" spc="19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900" b="1" spc="10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1900">
              <a:latin typeface="Arial"/>
              <a:cs typeface="Arial"/>
            </a:endParaRPr>
          </a:p>
          <a:p>
            <a:pPr marL="1082040">
              <a:lnSpc>
                <a:spcPct val="100000"/>
              </a:lnSpc>
              <a:spcBef>
                <a:spcPts val="30"/>
              </a:spcBef>
            </a:pPr>
            <a:r>
              <a:rPr sz="1350" spc="5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3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50" spc="5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indent="5169535">
              <a:lnSpc>
                <a:spcPct val="100000"/>
              </a:lnSpc>
            </a:pPr>
            <a:r>
              <a:rPr sz="1150" spc="-25" dirty="0">
                <a:solidFill>
                  <a:srgbClr val="0C0C0C"/>
                </a:solidFill>
                <a:latin typeface="Arial"/>
                <a:cs typeface="Arial"/>
              </a:rPr>
              <a:t>Pág</a:t>
            </a:r>
            <a:r>
              <a:rPr sz="1150" spc="-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na </a:t>
            </a:r>
            <a:r>
              <a:rPr sz="1150" b="1" spc="125" dirty="0">
                <a:solidFill>
                  <a:srgbClr val="0C0C0C"/>
                </a:solidFill>
                <a:latin typeface="Arial"/>
                <a:cs typeface="Arial"/>
              </a:rPr>
              <a:t>4</a:t>
            </a:r>
            <a:r>
              <a:rPr sz="1150" b="1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50" b="1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b="1" i="1" spc="165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endParaRPr sz="1250">
              <a:latin typeface="Times New Roman"/>
              <a:cs typeface="Times New Roman"/>
            </a:endParaRPr>
          </a:p>
          <a:p>
            <a:pPr marL="12700" marR="36195" indent="8890" algn="just">
              <a:lnSpc>
                <a:spcPct val="106400"/>
              </a:lnSpc>
              <a:spcBef>
                <a:spcPts val="1030"/>
              </a:spcBef>
            </a:pP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Responsab</a:t>
            </a:r>
            <a:r>
              <a:rPr sz="1150" spc="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lizar-se</a:t>
            </a:r>
            <a:r>
              <a:rPr sz="115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pagamento</a:t>
            </a:r>
            <a:r>
              <a:rPr sz="11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todos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1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tr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butos</a:t>
            </a:r>
            <a:r>
              <a:rPr sz="11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incidam</a:t>
            </a:r>
            <a:r>
              <a:rPr sz="11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venham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1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ncidir,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 direta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ind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retamente,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sobre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deste </a:t>
            </a:r>
            <a:r>
              <a:rPr sz="11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responsabilizar-se </a:t>
            </a:r>
            <a:r>
              <a:rPr sz="115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ônus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 res</a:t>
            </a:r>
            <a:r>
              <a:rPr sz="1150" spc="-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tante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quaisquer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ações,</a:t>
            </a:r>
            <a:r>
              <a:rPr sz="115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demandas, </a:t>
            </a:r>
            <a:r>
              <a:rPr sz="11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custos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despesas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decorrentes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danos,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seja</a:t>
            </a:r>
            <a:r>
              <a:rPr sz="11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1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cu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pa</a:t>
            </a:r>
            <a:r>
              <a:rPr sz="11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5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qua</a:t>
            </a:r>
            <a:r>
              <a:rPr sz="1150" spc="-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quer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seus</a:t>
            </a:r>
            <a:r>
              <a:rPr sz="11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empregados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e/ou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prepostos,</a:t>
            </a:r>
            <a:r>
              <a:rPr sz="115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obrigando-se,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outross</a:t>
            </a:r>
            <a:r>
              <a:rPr sz="1150" spc="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m,</a:t>
            </a:r>
            <a:r>
              <a:rPr sz="11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por qua</a:t>
            </a:r>
            <a:r>
              <a:rPr sz="115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squer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responsabilidad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D2D2D"/>
                </a:solidFill>
                <a:latin typeface="Arial"/>
                <a:cs typeface="Arial"/>
              </a:rPr>
              <a:t>s  </a:t>
            </a:r>
            <a:r>
              <a:rPr sz="1150" spc="-9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decorren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150" dirty="0">
                <a:solidFill>
                  <a:srgbClr val="2D2D2D"/>
                </a:solidFill>
                <a:latin typeface="Arial"/>
                <a:cs typeface="Arial"/>
              </a:rPr>
              <a:t>es  </a:t>
            </a:r>
            <a:r>
              <a:rPr sz="1150" spc="-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150" spc="-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D2D2D"/>
                </a:solidFill>
                <a:latin typeface="Arial"/>
                <a:cs typeface="Arial"/>
              </a:rPr>
              <a:t>aç</a:t>
            </a:r>
            <a:r>
              <a:rPr sz="1150" dirty="0">
                <a:solidFill>
                  <a:srgbClr val="2D2D2D"/>
                </a:solidFill>
                <a:latin typeface="Arial"/>
                <a:cs typeface="Arial"/>
              </a:rPr>
              <a:t>õ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es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jud</a:t>
            </a:r>
            <a:r>
              <a:rPr sz="1150" spc="1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150" spc="-5" dirty="0">
                <a:solidFill>
                  <a:srgbClr val="0C0C0C"/>
                </a:solidFill>
                <a:latin typeface="Arial"/>
                <a:cs typeface="Arial"/>
              </a:rPr>
              <a:t>iais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venham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ser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atri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buídas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 força</a:t>
            </a:r>
            <a:r>
              <a:rPr sz="11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33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150" spc="-2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re</a:t>
            </a:r>
            <a:r>
              <a:rPr sz="1150" spc="-6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acionadas</a:t>
            </a:r>
            <a:r>
              <a:rPr sz="11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15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spc="85" dirty="0">
                <a:solidFill>
                  <a:srgbClr val="2D2D2D"/>
                </a:solidFill>
                <a:latin typeface="Arial"/>
                <a:cs typeface="Arial"/>
              </a:rPr>
              <a:t>m</a:t>
            </a:r>
            <a:r>
              <a:rPr sz="1150" spc="-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cumprimento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presente</a:t>
            </a:r>
            <a:r>
              <a:rPr sz="11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contrato.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350">
              <a:latin typeface="Times New Roman"/>
              <a:cs typeface="Times New Roman"/>
            </a:endParaRPr>
          </a:p>
          <a:p>
            <a:pPr marL="21590" marR="33020" algn="just">
              <a:lnSpc>
                <a:spcPts val="1370"/>
              </a:lnSpc>
            </a:pP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Submeter-se  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às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normas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determinações  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CONT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RATANTE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referem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à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execução</a:t>
            </a:r>
            <a:r>
              <a:rPr sz="115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1150" spc="-1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2D2D2D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29845" indent="8890" algn="just">
              <a:lnSpc>
                <a:spcPct val="105600"/>
              </a:lnSpc>
            </a:pPr>
            <a:r>
              <a:rPr sz="1150" spc="-25" dirty="0">
                <a:solidFill>
                  <a:srgbClr val="0C0C0C"/>
                </a:solidFill>
                <a:latin typeface="Arial"/>
                <a:cs typeface="Arial"/>
              </a:rPr>
              <a:t>Perm</a:t>
            </a:r>
            <a:r>
              <a:rPr sz="115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tir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livre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C0C0C"/>
                </a:solidFill>
                <a:latin typeface="Arial"/>
                <a:cs typeface="Arial"/>
              </a:rPr>
              <a:t>acesso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aos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documentos  </a:t>
            </a:r>
            <a:r>
              <a:rPr sz="11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registros  </a:t>
            </a:r>
            <a:r>
              <a:rPr sz="11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contábeis, 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referentes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ao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objeto contratado,</a:t>
            </a:r>
            <a:r>
              <a:rPr sz="11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aos</a:t>
            </a:r>
            <a:r>
              <a:rPr sz="11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idores</a:t>
            </a:r>
            <a:r>
              <a:rPr sz="11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11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órgãos</a:t>
            </a:r>
            <a:r>
              <a:rPr sz="115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ent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idades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públicas</a:t>
            </a:r>
            <a:r>
              <a:rPr sz="11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concedentes </a:t>
            </a:r>
            <a:r>
              <a:rPr sz="11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11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órgãos</a:t>
            </a:r>
            <a:r>
              <a:rPr sz="11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control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interno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externo.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100">
              <a:latin typeface="Times New Roman"/>
              <a:cs typeface="Times New Roman"/>
            </a:endParaRPr>
          </a:p>
          <a:p>
            <a:pPr marL="30480" marR="22225" algn="just">
              <a:lnSpc>
                <a:spcPct val="102699"/>
              </a:lnSpc>
            </a:pPr>
            <a:r>
              <a:rPr sz="1400" spc="-245" dirty="0">
                <a:solidFill>
                  <a:srgbClr val="0C0C0C"/>
                </a:solidFill>
                <a:latin typeface="Arial"/>
                <a:cs typeface="Arial"/>
              </a:rPr>
              <a:t>É </a:t>
            </a:r>
            <a:r>
              <a:rPr sz="1400" spc="-1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obrigação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CONTRATADO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manter,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durante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toda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execução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contrato,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compatibilidade </a:t>
            </a:r>
            <a:r>
              <a:rPr sz="11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1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obrigações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spc="-2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assum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das,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todas</a:t>
            </a:r>
            <a:r>
              <a:rPr sz="11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cond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ções</a:t>
            </a:r>
            <a:r>
              <a:rPr sz="11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hab</a:t>
            </a:r>
            <a:r>
              <a:rPr sz="115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itação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1150">
              <a:latin typeface="Arial"/>
              <a:cs typeface="Arial"/>
            </a:endParaRPr>
          </a:p>
          <a:p>
            <a:pPr marL="30480" marR="22225" algn="just">
              <a:lnSpc>
                <a:spcPct val="91300"/>
              </a:lnSpc>
              <a:spcBef>
                <a:spcPts val="215"/>
              </a:spcBef>
            </a:pPr>
            <a:r>
              <a:rPr sz="1150" spc="-5" dirty="0">
                <a:solidFill>
                  <a:srgbClr val="0C0C0C"/>
                </a:solidFill>
                <a:latin typeface="Arial"/>
                <a:cs typeface="Arial"/>
              </a:rPr>
              <a:t>qualificação 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ex</a:t>
            </a:r>
            <a:r>
              <a:rPr sz="115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das </a:t>
            </a:r>
            <a:r>
              <a:rPr sz="11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15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instrumento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convocatório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ap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cab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idade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Regu</a:t>
            </a:r>
            <a:r>
              <a:rPr sz="1150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ame</a:t>
            </a:r>
            <a:r>
              <a:rPr sz="1150" spc="-4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Compras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Contratações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150" spc="-10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federação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Brasi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ira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 de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Clubes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45" dirty="0">
                <a:solidFill>
                  <a:srgbClr val="2D2D2D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0C0C0C"/>
                </a:solidFill>
                <a:latin typeface="Arial"/>
                <a:cs typeface="Arial"/>
              </a:rPr>
              <a:t>CBC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400" spc="-95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400" spc="6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execução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do contrato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C0C0C"/>
                </a:solidFill>
                <a:latin typeface="Arial"/>
                <a:cs typeface="Arial"/>
              </a:rPr>
              <a:t>e,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espec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almente,</a:t>
            </a:r>
            <a:r>
              <a:rPr sz="11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aos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150" spc="-2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15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om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150" spc="-4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150" spc="-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spc="7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150" spc="235" dirty="0">
                <a:solidFill>
                  <a:srgbClr val="0C0C0C"/>
                </a:solidFill>
                <a:latin typeface="Arial"/>
                <a:cs typeface="Arial"/>
              </a:rPr>
              <a:t>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3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150" b="1" spc="-20" dirty="0">
                <a:solidFill>
                  <a:srgbClr val="0C0C0C"/>
                </a:solidFill>
                <a:latin typeface="Arial"/>
                <a:cs typeface="Arial"/>
              </a:rPr>
              <a:t>CLÁUSULA</a:t>
            </a:r>
            <a:r>
              <a:rPr sz="1150" b="1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80" dirty="0">
                <a:solidFill>
                  <a:srgbClr val="0C0C0C"/>
                </a:solidFill>
                <a:latin typeface="Arial"/>
                <a:cs typeface="Arial"/>
              </a:rPr>
              <a:t>Sª:</a:t>
            </a:r>
            <a:r>
              <a:rPr sz="1150" b="1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0C0C0C"/>
                </a:solidFill>
                <a:latin typeface="Arial"/>
                <a:cs typeface="Arial"/>
              </a:rPr>
              <a:t>DAS</a:t>
            </a:r>
            <a:r>
              <a:rPr sz="1150" b="1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90" dirty="0">
                <a:solidFill>
                  <a:srgbClr val="0C0C0C"/>
                </a:solidFill>
                <a:latin typeface="Arial"/>
                <a:cs typeface="Arial"/>
              </a:rPr>
              <a:t>OBR</a:t>
            </a:r>
            <a:r>
              <a:rPr sz="1150" b="1" spc="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b="1" spc="-20" dirty="0">
                <a:solidFill>
                  <a:srgbClr val="0C0C0C"/>
                </a:solidFill>
                <a:latin typeface="Arial"/>
                <a:cs typeface="Arial"/>
              </a:rPr>
              <a:t>GAÇÕES</a:t>
            </a:r>
            <a:r>
              <a:rPr sz="1150" b="1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6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50" b="1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0C0C0C"/>
                </a:solidFill>
                <a:latin typeface="Arial"/>
                <a:cs typeface="Arial"/>
              </a:rPr>
              <a:t>CONTRATA</a:t>
            </a:r>
            <a:r>
              <a:rPr sz="1150" b="1" spc="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150" b="1" spc="20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300">
              <a:latin typeface="Times New Roman"/>
              <a:cs typeface="Times New Roman"/>
            </a:endParaRPr>
          </a:p>
          <a:p>
            <a:pPr marL="30480" marR="19050" algn="just">
              <a:lnSpc>
                <a:spcPct val="104299"/>
              </a:lnSpc>
            </a:pP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Analisar, 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ava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45" dirty="0">
                <a:solidFill>
                  <a:srgbClr val="0C0C0C"/>
                </a:solidFill>
                <a:latin typeface="Arial"/>
                <a:cs typeface="Arial"/>
              </a:rPr>
              <a:t>ar,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determinar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registrar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fa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has  </a:t>
            </a:r>
            <a:r>
              <a:rPr sz="115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encontradas,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assim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como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cumpr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mento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das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 determ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nações;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350">
              <a:latin typeface="Times New Roman"/>
              <a:cs typeface="Times New Roman"/>
            </a:endParaRPr>
          </a:p>
          <a:p>
            <a:pPr marL="30480" marR="17145" indent="8890" algn="just">
              <a:lnSpc>
                <a:spcPct val="103499"/>
              </a:lnSpc>
            </a:pPr>
            <a:r>
              <a:rPr sz="1150" spc="-40" dirty="0">
                <a:solidFill>
                  <a:srgbClr val="0C0C0C"/>
                </a:solidFill>
                <a:latin typeface="Arial"/>
                <a:cs typeface="Arial"/>
              </a:rPr>
              <a:t>Pagar </a:t>
            </a:r>
            <a:r>
              <a:rPr sz="11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vencimento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1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fatura/nota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fiscal </a:t>
            </a:r>
            <a:r>
              <a:rPr sz="115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apresentada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150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15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CONTRATADA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correspondente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ao</a:t>
            </a:r>
            <a:r>
              <a:rPr sz="11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fornecimento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dos </a:t>
            </a:r>
            <a:r>
              <a:rPr sz="11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tens</a:t>
            </a:r>
            <a:r>
              <a:rPr sz="115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deste </a:t>
            </a:r>
            <a:r>
              <a:rPr sz="11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not</a:t>
            </a:r>
            <a:r>
              <a:rPr sz="115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ficar 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C0C0C"/>
                </a:solidFill>
                <a:latin typeface="Arial"/>
                <a:cs typeface="Arial"/>
              </a:rPr>
              <a:t>CONTRATADA,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15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escr</a:t>
            </a:r>
            <a:r>
              <a:rPr sz="1150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to,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fixando-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prazo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corr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defe</a:t>
            </a:r>
            <a:r>
              <a:rPr sz="115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tos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rregu</a:t>
            </a:r>
            <a:r>
              <a:rPr sz="1150" spc="-3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aridades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encontradas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execução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 objeto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contratado;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250">
              <a:latin typeface="Times New Roman"/>
              <a:cs typeface="Times New Roman"/>
            </a:endParaRPr>
          </a:p>
          <a:p>
            <a:pPr marL="40005" algn="just">
              <a:lnSpc>
                <a:spcPct val="100000"/>
              </a:lnSpc>
            </a:pPr>
            <a:r>
              <a:rPr sz="1150" b="1" spc="-10" dirty="0">
                <a:solidFill>
                  <a:srgbClr val="0C0C0C"/>
                </a:solidFill>
                <a:latin typeface="Arial"/>
                <a:cs typeface="Arial"/>
              </a:rPr>
              <a:t>CLÁUS</a:t>
            </a:r>
            <a:r>
              <a:rPr sz="1150" b="1" spc="2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150" b="1" spc="15" dirty="0">
                <a:solidFill>
                  <a:srgbClr val="0C0C0C"/>
                </a:solidFill>
                <a:latin typeface="Arial"/>
                <a:cs typeface="Arial"/>
              </a:rPr>
              <a:t>LA</a:t>
            </a:r>
            <a:r>
              <a:rPr sz="1150" b="1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150" dirty="0">
                <a:solidFill>
                  <a:srgbClr val="0C0C0C"/>
                </a:solidFill>
                <a:latin typeface="Arial"/>
                <a:cs typeface="Arial"/>
              </a:rPr>
              <a:t>6ª</a:t>
            </a:r>
            <a:r>
              <a:rPr sz="1150" b="1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140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150" b="1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dirty="0">
                <a:solidFill>
                  <a:srgbClr val="0C0C0C"/>
                </a:solidFill>
                <a:latin typeface="Arial"/>
                <a:cs typeface="Arial"/>
              </a:rPr>
              <a:t>PREÇO</a:t>
            </a:r>
            <a:endParaRPr sz="1150">
              <a:latin typeface="Arial"/>
              <a:cs typeface="Arial"/>
            </a:endParaRPr>
          </a:p>
          <a:p>
            <a:pPr marL="40005" marR="5080" algn="just">
              <a:lnSpc>
                <a:spcPct val="93800"/>
              </a:lnSpc>
              <a:spcBef>
                <a:spcPts val="925"/>
              </a:spcBef>
            </a:pPr>
            <a:r>
              <a:rPr sz="1900" spc="-60" dirty="0">
                <a:solidFill>
                  <a:srgbClr val="0C0C0C"/>
                </a:solidFill>
                <a:latin typeface="Times New Roman"/>
                <a:cs typeface="Times New Roman"/>
              </a:rPr>
              <a:t>o </a:t>
            </a:r>
            <a:r>
              <a:rPr sz="1900" spc="-19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preço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objeto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contratado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é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100" dirty="0">
                <a:solidFill>
                  <a:srgbClr val="0C0C0C"/>
                </a:solidFill>
                <a:latin typeface="Arial"/>
                <a:cs typeface="Arial"/>
              </a:rPr>
              <a:t>R$</a:t>
            </a:r>
            <a:r>
              <a:rPr sz="115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140" dirty="0">
                <a:solidFill>
                  <a:srgbClr val="0C0C0C"/>
                </a:solidFill>
                <a:latin typeface="Arial"/>
                <a:cs typeface="Arial"/>
              </a:rPr>
              <a:t>4.3</a:t>
            </a:r>
            <a:r>
              <a:rPr sz="1150" b="1" spc="4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150" b="1" spc="150" dirty="0">
                <a:solidFill>
                  <a:srgbClr val="0C0C0C"/>
                </a:solidFill>
                <a:latin typeface="Arial"/>
                <a:cs typeface="Arial"/>
              </a:rPr>
              <a:t>5</a:t>
            </a:r>
            <a:r>
              <a:rPr sz="1150" b="1" spc="-1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150" b="1" spc="140" dirty="0">
                <a:solidFill>
                  <a:srgbClr val="0C0C0C"/>
                </a:solidFill>
                <a:latin typeface="Arial"/>
                <a:cs typeface="Arial"/>
              </a:rPr>
              <a:t>90</a:t>
            </a:r>
            <a:r>
              <a:rPr sz="115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0C0C0C"/>
                </a:solidFill>
                <a:latin typeface="Arial"/>
                <a:cs typeface="Arial"/>
              </a:rPr>
              <a:t>(</a:t>
            </a:r>
            <a:r>
              <a:rPr sz="1150" b="1" spc="30" dirty="0">
                <a:solidFill>
                  <a:srgbClr val="0C0C0C"/>
                </a:solidFill>
                <a:latin typeface="Arial"/>
                <a:cs typeface="Arial"/>
              </a:rPr>
              <a:t>QUATRO</a:t>
            </a:r>
            <a:r>
              <a:rPr sz="115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b="1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34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150" b="1" spc="-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b="1" spc="6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20" dirty="0">
                <a:solidFill>
                  <a:srgbClr val="0C0C0C"/>
                </a:solidFill>
                <a:latin typeface="Arial"/>
                <a:cs typeface="Arial"/>
              </a:rPr>
              <a:t>TREZE</a:t>
            </a:r>
            <a:r>
              <a:rPr sz="1150" b="1" spc="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150" b="1" spc="20" dirty="0">
                <a:solidFill>
                  <a:srgbClr val="0C0C0C"/>
                </a:solidFill>
                <a:latin typeface="Arial"/>
                <a:cs typeface="Arial"/>
              </a:rPr>
              <a:t>TOS</a:t>
            </a:r>
            <a:r>
              <a:rPr sz="1150" b="1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150" b="1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-4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b="1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30" dirty="0">
                <a:solidFill>
                  <a:srgbClr val="0C0C0C"/>
                </a:solidFill>
                <a:latin typeface="Times New Roman"/>
                <a:cs typeface="Times New Roman"/>
              </a:rPr>
              <a:t>QUINZE</a:t>
            </a:r>
            <a:r>
              <a:rPr sz="11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b="1" spc="6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b="1" spc="25" dirty="0">
                <a:solidFill>
                  <a:srgbClr val="0C0C0C"/>
                </a:solidFill>
                <a:latin typeface="Times New Roman"/>
                <a:cs typeface="Times New Roman"/>
              </a:rPr>
              <a:t>REAIS</a:t>
            </a:r>
            <a:r>
              <a:rPr sz="11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b="1" spc="1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b="1" spc="-70" dirty="0">
                <a:solidFill>
                  <a:srgbClr val="0C0C0C"/>
                </a:solidFill>
                <a:latin typeface="Times New Roman"/>
                <a:cs typeface="Times New Roman"/>
              </a:rPr>
              <a:t>E</a:t>
            </a:r>
            <a:r>
              <a:rPr sz="11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b="1" spc="-20" dirty="0">
                <a:solidFill>
                  <a:srgbClr val="0C0C0C"/>
                </a:solidFill>
                <a:latin typeface="Times New Roman"/>
                <a:cs typeface="Times New Roman"/>
              </a:rPr>
              <a:t> NOVENTA</a:t>
            </a:r>
            <a:r>
              <a:rPr sz="115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b="1" spc="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b="1" spc="-20" dirty="0">
                <a:solidFill>
                  <a:srgbClr val="0C0C0C"/>
                </a:solidFill>
                <a:latin typeface="Times New Roman"/>
                <a:cs typeface="Times New Roman"/>
              </a:rPr>
              <a:t>CENTAV</a:t>
            </a:r>
            <a:r>
              <a:rPr sz="1150" b="1" spc="45" dirty="0">
                <a:solidFill>
                  <a:srgbClr val="0C0C0C"/>
                </a:solidFill>
                <a:latin typeface="Times New Roman"/>
                <a:cs typeface="Times New Roman"/>
              </a:rPr>
              <a:t>O</a:t>
            </a:r>
            <a:r>
              <a:rPr sz="1150" b="1" spc="135" dirty="0">
                <a:solidFill>
                  <a:srgbClr val="2D2D2D"/>
                </a:solidFill>
                <a:latin typeface="Times New Roman"/>
                <a:cs typeface="Times New Roman"/>
              </a:rPr>
              <a:t>S),</a:t>
            </a:r>
            <a:r>
              <a:rPr sz="1150" b="1" dirty="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sz="1150" b="1" spc="-5" dirty="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sz="1150" spc="3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0C0C0C"/>
                </a:solidFill>
                <a:latin typeface="Arial"/>
                <a:cs typeface="Arial"/>
              </a:rPr>
              <a:t>ncluí</a:t>
            </a:r>
            <a:r>
              <a:rPr sz="1150" spc="-5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15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150" spc="-5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150" spc="7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150" spc="-20" dirty="0">
                <a:solidFill>
                  <a:srgbClr val="2D2D2D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15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150" spc="-3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150" spc="-2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50" spc="-1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15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ce</a:t>
            </a:r>
            <a:r>
              <a:rPr sz="1150" spc="-4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150" spc="-7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ár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2D2D2D"/>
                </a:solidFill>
                <a:latin typeface="Arial"/>
                <a:cs typeface="Arial"/>
              </a:rPr>
              <a:t>s </a:t>
            </a:r>
            <a:r>
              <a:rPr sz="1150" spc="-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C0C0C"/>
                </a:solidFill>
                <a:latin typeface="Times New Roman"/>
                <a:cs typeface="Times New Roman"/>
              </a:rPr>
              <a:t>à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sua</a:t>
            </a:r>
            <a:r>
              <a:rPr sz="115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15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rfeita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 e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x</a:t>
            </a:r>
            <a:r>
              <a:rPr sz="1150" spc="-3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cução.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1150">
              <a:latin typeface="Times New Roman"/>
              <a:cs typeface="Times New Roman"/>
            </a:endParaRPr>
          </a:p>
          <a:p>
            <a:pPr marL="48895" marR="5080" algn="just">
              <a:lnSpc>
                <a:spcPct val="107000"/>
              </a:lnSpc>
            </a:pPr>
            <a:r>
              <a:rPr sz="1150" b="1" spc="50" dirty="0">
                <a:solidFill>
                  <a:srgbClr val="0C0C0C"/>
                </a:solidFill>
                <a:latin typeface="Arial"/>
                <a:cs typeface="Arial"/>
              </a:rPr>
              <a:t>Parágrafo</a:t>
            </a:r>
            <a:r>
              <a:rPr sz="1150" b="1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60" dirty="0">
                <a:solidFill>
                  <a:srgbClr val="0C0C0C"/>
                </a:solidFill>
                <a:latin typeface="Arial"/>
                <a:cs typeface="Arial"/>
              </a:rPr>
              <a:t>Pr</a:t>
            </a:r>
            <a:r>
              <a:rPr sz="1150" b="1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b="1" spc="105" dirty="0">
                <a:solidFill>
                  <a:srgbClr val="0C0C0C"/>
                </a:solidFill>
                <a:latin typeface="Arial"/>
                <a:cs typeface="Arial"/>
              </a:rPr>
              <a:t>me</a:t>
            </a:r>
            <a:r>
              <a:rPr sz="1150" b="1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b="1" spc="50" dirty="0">
                <a:solidFill>
                  <a:srgbClr val="0C0C0C"/>
                </a:solidFill>
                <a:latin typeface="Arial"/>
                <a:cs typeface="Arial"/>
              </a:rPr>
              <a:t>ro:</a:t>
            </a:r>
            <a:r>
              <a:rPr sz="1150" b="1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CONTRATANTE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poderá</a:t>
            </a:r>
            <a:r>
              <a:rPr sz="115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acrescentar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suprimir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até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25%</a:t>
            </a:r>
            <a:r>
              <a:rPr sz="11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(v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150" spc="-4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150" spc="6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50" spc="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cinco</a:t>
            </a:r>
            <a:r>
              <a:rPr sz="115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cento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)</a:t>
            </a:r>
            <a:r>
              <a:rPr sz="115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va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or</a:t>
            </a:r>
            <a:r>
              <a:rPr sz="115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estimado</a:t>
            </a:r>
            <a:r>
              <a:rPr sz="115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prev</a:t>
            </a:r>
            <a:r>
              <a:rPr sz="115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sto</a:t>
            </a:r>
            <a:r>
              <a:rPr sz="115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caput</a:t>
            </a:r>
            <a:r>
              <a:rPr sz="115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desta</a:t>
            </a:r>
            <a:r>
              <a:rPr sz="115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cláusu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a,</a:t>
            </a:r>
            <a:r>
              <a:rPr sz="115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mantidas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1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mesmas</a:t>
            </a:r>
            <a:endParaRPr sz="1150">
              <a:latin typeface="Arial"/>
              <a:cs typeface="Arial"/>
            </a:endParaRPr>
          </a:p>
          <a:p>
            <a:pPr marL="48895" marR="10160" algn="just">
              <a:lnSpc>
                <a:spcPts val="1550"/>
              </a:lnSpc>
              <a:spcBef>
                <a:spcPts val="75"/>
              </a:spcBef>
            </a:pP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cond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ções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esti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pu</a:t>
            </a:r>
            <a:r>
              <a:rPr sz="1150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adas,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sem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caiba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500" spc="-60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5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500" spc="-14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CONTRATADA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qualquer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recusa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C0C0C"/>
                </a:solidFill>
                <a:latin typeface="Arial"/>
                <a:cs typeface="Arial"/>
              </a:rPr>
              <a:t>ndenização,</a:t>
            </a:r>
            <a:r>
              <a:rPr sz="11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tudo</a:t>
            </a:r>
            <a:r>
              <a:rPr sz="11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nos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termos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C0C0C"/>
                </a:solidFill>
                <a:latin typeface="Arial"/>
                <a:cs typeface="Arial"/>
              </a:rPr>
              <a:t>art.</a:t>
            </a:r>
            <a:r>
              <a:rPr sz="115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65,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185" dirty="0">
                <a:solidFill>
                  <a:srgbClr val="0C0C0C"/>
                </a:solidFill>
                <a:latin typeface="Times New Roman"/>
                <a:cs typeface="Times New Roman"/>
              </a:rPr>
              <a:t>§</a:t>
            </a:r>
            <a:r>
              <a:rPr sz="1250" spc="-5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spc="-3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150" spc="105" dirty="0">
                <a:solidFill>
                  <a:srgbClr val="0C0C0C"/>
                </a:solidFill>
                <a:latin typeface="Arial"/>
                <a:cs typeface="Arial"/>
              </a:rPr>
              <a:t>º</a:t>
            </a:r>
            <a:r>
              <a:rPr sz="11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15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Lei</a:t>
            </a:r>
            <a:r>
              <a:rPr sz="11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0C0C0C"/>
                </a:solidFill>
                <a:latin typeface="Arial"/>
                <a:cs typeface="Arial"/>
              </a:rPr>
              <a:t>8</a:t>
            </a:r>
            <a:r>
              <a:rPr sz="1150" spc="-40" dirty="0">
                <a:solidFill>
                  <a:srgbClr val="2D2D2D"/>
                </a:solidFill>
                <a:latin typeface="Arial"/>
                <a:cs typeface="Arial"/>
              </a:rPr>
              <a:t>.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666/93.</a:t>
            </a:r>
            <a:endParaRPr sz="11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74029" y="9234671"/>
            <a:ext cx="612267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-6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150" b="1" spc="55" dirty="0">
                <a:solidFill>
                  <a:srgbClr val="0C0C0C"/>
                </a:solidFill>
                <a:latin typeface="Arial"/>
                <a:cs typeface="Arial"/>
              </a:rPr>
              <a:t>arágrafo</a:t>
            </a:r>
            <a:r>
              <a:rPr sz="1150" b="1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35" dirty="0">
                <a:solidFill>
                  <a:srgbClr val="0C0C0C"/>
                </a:solidFill>
                <a:latin typeface="Arial"/>
                <a:cs typeface="Arial"/>
              </a:rPr>
              <a:t>Seg</a:t>
            </a:r>
            <a:r>
              <a:rPr sz="1150" b="1" spc="4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150" b="1" spc="60" dirty="0">
                <a:solidFill>
                  <a:srgbClr val="0C0C0C"/>
                </a:solidFill>
                <a:latin typeface="Arial"/>
                <a:cs typeface="Arial"/>
              </a:rPr>
              <a:t>nd</a:t>
            </a:r>
            <a:r>
              <a:rPr sz="1150" b="1" spc="1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b="1" spc="-45" dirty="0">
                <a:solidFill>
                  <a:srgbClr val="2D2D2D"/>
                </a:solidFill>
                <a:latin typeface="Arial"/>
                <a:cs typeface="Arial"/>
              </a:rPr>
              <a:t>:</a:t>
            </a:r>
            <a:r>
              <a:rPr sz="1150" b="1" spc="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val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or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C0C0C"/>
                </a:solidFill>
                <a:latin typeface="Arial"/>
                <a:cs typeface="Arial"/>
              </a:rPr>
              <a:t>total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ser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pago</a:t>
            </a:r>
            <a:r>
              <a:rPr sz="115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corresponderá 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400" spc="-15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400" spc="-1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sol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15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tação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efet</a:t>
            </a:r>
            <a:r>
              <a:rPr sz="115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vamente</a:t>
            </a:r>
            <a:endParaRPr sz="11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74029" y="9433697"/>
            <a:ext cx="613981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6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100" spc="-4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00" spc="7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100" spc="6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100" spc="3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00" spc="8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1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spc="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100" spc="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100" spc="7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100" spc="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C0C0C"/>
                </a:solidFill>
                <a:latin typeface="Arial"/>
                <a:cs typeface="Arial"/>
              </a:rPr>
              <a:t>CONTRATA</a:t>
            </a:r>
            <a:r>
              <a:rPr sz="1100" spc="-1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100" spc="2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100" spc="-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00" spc="44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100" spc="9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00" spc="30" dirty="0">
                <a:solidFill>
                  <a:srgbClr val="2D2D2D"/>
                </a:solidFill>
                <a:latin typeface="Arial"/>
                <a:cs typeface="Arial"/>
              </a:rPr>
              <a:t> e</a:t>
            </a:r>
            <a:r>
              <a:rPr sz="1100" spc="11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1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444444"/>
                </a:solidFill>
                <a:latin typeface="Arial"/>
                <a:cs typeface="Arial"/>
              </a:rPr>
              <a:t>ss</a:t>
            </a:r>
            <a:r>
              <a:rPr sz="1100" spc="10" dirty="0">
                <a:solidFill>
                  <a:srgbClr val="444444"/>
                </a:solidFill>
                <a:latin typeface="Arial"/>
                <a:cs typeface="Arial"/>
              </a:rPr>
              <a:t>ã</a:t>
            </a:r>
            <a:r>
              <a:rPr sz="1100" spc="7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100" spc="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100" spc="25" dirty="0">
                <a:solidFill>
                  <a:srgbClr val="2D2D2D"/>
                </a:solidFill>
                <a:latin typeface="Arial"/>
                <a:cs typeface="Arial"/>
              </a:rPr>
              <a:t>es</a:t>
            </a:r>
            <a:r>
              <a:rPr sz="1100" spc="3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100" spc="50" dirty="0">
                <a:solidFill>
                  <a:srgbClr val="2D2D2D"/>
                </a:solidFill>
                <a:latin typeface="Arial"/>
                <a:cs typeface="Arial"/>
              </a:rPr>
              <a:t>ec</a:t>
            </a:r>
            <a:r>
              <a:rPr sz="1100" spc="-5" dirty="0">
                <a:solidFill>
                  <a:srgbClr val="2D2D2D"/>
                </a:solidFill>
                <a:latin typeface="Arial"/>
                <a:cs typeface="Arial"/>
              </a:rPr>
              <a:t>t</a:t>
            </a:r>
            <a:r>
              <a:rPr sz="1100" spc="30" dirty="0">
                <a:solidFill>
                  <a:srgbClr val="0C0C0C"/>
                </a:solidFill>
                <a:latin typeface="Arial"/>
                <a:cs typeface="Arial"/>
              </a:rPr>
              <a:t>iva</a:t>
            </a:r>
            <a:r>
              <a:rPr sz="11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100" spc="-3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100" spc="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100" spc="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100" spc="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2D2D2D"/>
                </a:solidFill>
                <a:latin typeface="Arial"/>
                <a:cs typeface="Arial"/>
              </a:rPr>
              <a:t>sc</a:t>
            </a:r>
            <a:r>
              <a:rPr sz="1100" spc="5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100" spc="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00" spc="48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100" spc="5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100" spc="1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100" spc="9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00" spc="7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100" spc="-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00" spc="5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100" spc="10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00" spc="-1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100" spc="45" dirty="0">
                <a:solidFill>
                  <a:srgbClr val="2D2D2D"/>
                </a:solidFill>
                <a:latin typeface="Arial"/>
                <a:cs typeface="Arial"/>
              </a:rPr>
              <a:t>á</a:t>
            </a:r>
            <a:r>
              <a:rPr sz="1100" spc="1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00" spc="1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100" spc="-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100" spc="20" dirty="0">
                <a:solidFill>
                  <a:srgbClr val="2D2D2D"/>
                </a:solidFill>
                <a:latin typeface="Arial"/>
                <a:cs typeface="Arial"/>
              </a:rPr>
              <a:t>ec</a:t>
            </a:r>
            <a:r>
              <a:rPr sz="1100" spc="-2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C0C0C"/>
                </a:solidFill>
                <a:latin typeface="Arial"/>
                <a:cs typeface="Arial"/>
              </a:rPr>
              <a:t>fi</a:t>
            </a:r>
            <a:r>
              <a:rPr sz="1100" spc="7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100" spc="3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69459" y="9621139"/>
            <a:ext cx="242252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45" dirty="0">
                <a:solidFill>
                  <a:srgbClr val="2D2D2D"/>
                </a:solidFill>
                <a:latin typeface="Arial"/>
                <a:cs typeface="Arial"/>
              </a:rPr>
              <a:t>os</a:t>
            </a:r>
            <a:r>
              <a:rPr sz="110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0C0C0C"/>
                </a:solidFill>
                <a:latin typeface="Arial"/>
                <a:cs typeface="Arial"/>
              </a:rPr>
              <a:t>produt</a:t>
            </a:r>
            <a:r>
              <a:rPr sz="1100" spc="5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00" spc="2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100" spc="34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100" spc="9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100" spc="5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100" spc="3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100" spc="110" dirty="0">
                <a:solidFill>
                  <a:srgbClr val="0C0C0C"/>
                </a:solidFill>
                <a:latin typeface="Arial"/>
                <a:cs typeface="Arial"/>
              </a:rPr>
              <a:t>nt</a:t>
            </a:r>
            <a:r>
              <a:rPr sz="1100" spc="-1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spc="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100" spc="-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100" spc="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100" spc="5" dirty="0">
                <a:solidFill>
                  <a:srgbClr val="2D2D2D"/>
                </a:solidFill>
                <a:latin typeface="Arial"/>
                <a:cs typeface="Arial"/>
              </a:rPr>
              <a:t>es</a:t>
            </a:r>
            <a:r>
              <a:rPr sz="1100" spc="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00" spc="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100" spc="2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100" spc="6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100" spc="25" dirty="0">
                <a:solidFill>
                  <a:srgbClr val="0C0C0C"/>
                </a:solidFill>
                <a:latin typeface="Arial"/>
                <a:cs typeface="Arial"/>
              </a:rPr>
              <a:t>ç</a:t>
            </a:r>
            <a:r>
              <a:rPr sz="1100" spc="-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00" spc="6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100" spc="280" dirty="0">
                <a:solidFill>
                  <a:srgbClr val="6E6E6E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54386" y="9274469"/>
            <a:ext cx="168275" cy="596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500" i="1" spc="-140" dirty="0">
                <a:solidFill>
                  <a:srgbClr val="312F64"/>
                </a:solidFill>
                <a:latin typeface="Times New Roman"/>
                <a:cs typeface="Times New Roman"/>
              </a:rPr>
              <a:t>f</a:t>
            </a:r>
            <a:endParaRPr sz="45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64108" y="594359"/>
            <a:ext cx="708660" cy="6629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75487" y="8947404"/>
            <a:ext cx="452628" cy="14538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911" y="2005582"/>
            <a:ext cx="0" cy="2169795"/>
          </a:xfrm>
          <a:custGeom>
            <a:avLst/>
            <a:gdLst/>
            <a:ahLst/>
            <a:cxnLst/>
            <a:rect l="l" t="t" r="r" b="b"/>
            <a:pathLst>
              <a:path h="2169795">
                <a:moveTo>
                  <a:pt x="0" y="2169674"/>
                </a:moveTo>
                <a:lnTo>
                  <a:pt x="0" y="0"/>
                </a:lnTo>
              </a:path>
            </a:pathLst>
          </a:custGeom>
          <a:ln w="9092">
            <a:solidFill>
              <a:srgbClr val="D4D4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3187" y="9353305"/>
            <a:ext cx="0" cy="1336040"/>
          </a:xfrm>
          <a:custGeom>
            <a:avLst/>
            <a:gdLst/>
            <a:ahLst/>
            <a:cxnLst/>
            <a:rect l="l" t="t" r="r" b="b"/>
            <a:pathLst>
              <a:path h="1336040">
                <a:moveTo>
                  <a:pt x="0" y="1335535"/>
                </a:moveTo>
                <a:lnTo>
                  <a:pt x="0" y="0"/>
                </a:lnTo>
              </a:path>
            </a:pathLst>
          </a:custGeom>
          <a:ln w="9092">
            <a:solidFill>
              <a:srgbClr val="D8D8D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23776" y="725602"/>
            <a:ext cx="6136640" cy="8138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71880">
              <a:lnSpc>
                <a:spcPct val="100000"/>
              </a:lnSpc>
            </a:pPr>
            <a:r>
              <a:rPr sz="1950" b="1" spc="45" dirty="0">
                <a:solidFill>
                  <a:srgbClr val="0E0E0E"/>
                </a:solidFill>
                <a:latin typeface="Arial"/>
                <a:cs typeface="Arial"/>
              </a:rPr>
              <a:t>MA</a:t>
            </a:r>
            <a:r>
              <a:rPr sz="1950" b="1" spc="10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1950" b="1" dirty="0">
                <a:solidFill>
                  <a:srgbClr val="0E0E0E"/>
                </a:solidFill>
                <a:latin typeface="Arial"/>
                <a:cs typeface="Arial"/>
              </a:rPr>
              <a:t>KENZ</a:t>
            </a:r>
            <a:r>
              <a:rPr sz="1950" b="1" spc="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950" b="1" spc="6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endParaRPr sz="1950">
              <a:latin typeface="Arial"/>
              <a:cs typeface="Arial"/>
            </a:endParaRPr>
          </a:p>
          <a:p>
            <a:pPr marL="1076325">
              <a:lnSpc>
                <a:spcPct val="100000"/>
              </a:lnSpc>
              <a:spcBef>
                <a:spcPts val="55"/>
              </a:spcBef>
            </a:pPr>
            <a:r>
              <a:rPr sz="1350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13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0E0E0E"/>
                </a:solidFill>
                <a:latin typeface="Arial"/>
                <a:cs typeface="Arial"/>
              </a:rPr>
              <a:t>CLUBE</a:t>
            </a: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indent="5136515">
              <a:lnSpc>
                <a:spcPct val="100000"/>
              </a:lnSpc>
            </a:pP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Página</a:t>
            </a:r>
            <a:r>
              <a:rPr sz="115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05" dirty="0">
                <a:solidFill>
                  <a:srgbClr val="0E0E0E"/>
                </a:solidFill>
                <a:latin typeface="Arial"/>
                <a:cs typeface="Arial"/>
              </a:rPr>
              <a:t>5</a:t>
            </a:r>
            <a:r>
              <a:rPr sz="12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5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b="1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25" dirty="0">
                <a:solidFill>
                  <a:srgbClr val="0E0E0E"/>
                </a:solidFill>
                <a:latin typeface="Arial"/>
                <a:cs typeface="Arial"/>
              </a:rPr>
              <a:t>7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21590" marR="31115" algn="just">
              <a:lnSpc>
                <a:spcPct val="101600"/>
              </a:lnSpc>
              <a:spcBef>
                <a:spcPts val="965"/>
              </a:spcBef>
            </a:pPr>
            <a:r>
              <a:rPr sz="1200" b="1" spc="15" dirty="0">
                <a:solidFill>
                  <a:srgbClr val="0E0E0E"/>
                </a:solidFill>
                <a:latin typeface="Arial"/>
                <a:cs typeface="Arial"/>
              </a:rPr>
              <a:t>Parágrafo </a:t>
            </a:r>
            <a:r>
              <a:rPr sz="1200" b="1" spc="-1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E0E0E"/>
                </a:solidFill>
                <a:latin typeface="Arial"/>
                <a:cs typeface="Arial"/>
              </a:rPr>
              <a:t>Terceiro:</a:t>
            </a:r>
            <a:r>
              <a:rPr sz="12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00" spc="-170" dirty="0">
                <a:solidFill>
                  <a:srgbClr val="0E0E0E"/>
                </a:solidFill>
                <a:latin typeface="Times New Roman"/>
                <a:cs typeface="Times New Roman"/>
              </a:rPr>
              <a:t>É</a:t>
            </a:r>
            <a:r>
              <a:rPr sz="130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300" spc="-14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facultada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-7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teração </a:t>
            </a:r>
            <a:r>
              <a:rPr sz="11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-3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ém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150" spc="95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1150" spc="-9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te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estabe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ec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E0E0E"/>
                </a:solidFill>
                <a:latin typeface="Arial"/>
                <a:cs typeface="Arial"/>
              </a:rPr>
              <a:t>no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pará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g</a:t>
            </a:r>
            <a:r>
              <a:rPr sz="1150" spc="-3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afo prime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45" dirty="0">
                <a:solidFill>
                  <a:srgbClr val="0E0E0E"/>
                </a:solidFill>
                <a:latin typeface="Arial"/>
                <a:cs typeface="Arial"/>
              </a:rPr>
              <a:t>ro</a:t>
            </a:r>
            <a:r>
              <a:rPr sz="11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med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ante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acordo</a:t>
            </a:r>
            <a:r>
              <a:rPr sz="11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entre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as</a:t>
            </a:r>
            <a:r>
              <a:rPr sz="11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par</a:t>
            </a:r>
            <a:r>
              <a:rPr sz="1150" spc="-8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es.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250">
              <a:latin typeface="Times New Roman"/>
              <a:cs typeface="Times New Roman"/>
            </a:endParaRPr>
          </a:p>
          <a:p>
            <a:pPr marL="12700" marR="37465" indent="8890" algn="just">
              <a:lnSpc>
                <a:spcPct val="105700"/>
              </a:lnSpc>
            </a:pPr>
            <a:r>
              <a:rPr sz="1200" b="1" spc="-95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1200" b="1" spc="30" dirty="0">
                <a:solidFill>
                  <a:srgbClr val="0E0E0E"/>
                </a:solidFill>
                <a:latin typeface="Arial"/>
                <a:cs typeface="Arial"/>
              </a:rPr>
              <a:t>arágrafo</a:t>
            </a:r>
            <a:r>
              <a:rPr sz="12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E0E0E"/>
                </a:solidFill>
                <a:latin typeface="Arial"/>
                <a:cs typeface="Arial"/>
              </a:rPr>
              <a:t>Quart</a:t>
            </a:r>
            <a:r>
              <a:rPr sz="1200" b="1" spc="15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200" b="1" spc="114" dirty="0">
                <a:solidFill>
                  <a:srgbClr val="313131"/>
                </a:solidFill>
                <a:latin typeface="Arial"/>
                <a:cs typeface="Arial"/>
              </a:rPr>
              <a:t>: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Torn</a:t>
            </a:r>
            <a:r>
              <a:rPr sz="1150" spc="8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-30" dirty="0">
                <a:solidFill>
                  <a:srgbClr val="313131"/>
                </a:solidFill>
                <a:latin typeface="Arial"/>
                <a:cs typeface="Arial"/>
              </a:rPr>
              <a:t>-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se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 obr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gatório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incl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7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campo </a:t>
            </a:r>
            <a:r>
              <a:rPr sz="11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apropri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ado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documento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E0E0E"/>
                </a:solidFill>
                <a:latin typeface="Arial"/>
                <a:cs typeface="Arial"/>
              </a:rPr>
              <a:t>fiscal</a:t>
            </a:r>
            <a:r>
              <a:rPr sz="11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pagamento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os</a:t>
            </a:r>
            <a:r>
              <a:rPr sz="11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F1F1F"/>
                </a:solidFill>
                <a:latin typeface="Arial"/>
                <a:cs typeface="Arial"/>
              </a:rPr>
              <a:t>seguintes</a:t>
            </a:r>
            <a:r>
              <a:rPr sz="115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F1F1F"/>
                </a:solidFill>
                <a:latin typeface="Arial"/>
                <a:cs typeface="Arial"/>
              </a:rPr>
              <a:t>dados</a:t>
            </a:r>
            <a:r>
              <a:rPr sz="115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1150" spc="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313131"/>
                </a:solidFill>
                <a:latin typeface="Arial"/>
                <a:cs typeface="Arial"/>
              </a:rPr>
              <a:t>Convênio: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300">
              <a:latin typeface="Times New Roman"/>
              <a:cs typeface="Times New Roman"/>
            </a:endParaRPr>
          </a:p>
          <a:p>
            <a:pPr marL="17145" marR="36830" indent="4445" algn="just">
              <a:lnSpc>
                <a:spcPts val="1400"/>
              </a:lnSpc>
            </a:pPr>
            <a:r>
              <a:rPr sz="1200" b="1" spc="-95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1200" b="1" spc="79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200" b="1" spc="40" dirty="0">
                <a:solidFill>
                  <a:srgbClr val="0E0E0E"/>
                </a:solidFill>
                <a:latin typeface="Arial"/>
                <a:cs typeface="Arial"/>
              </a:rPr>
              <a:t>amento</a:t>
            </a:r>
            <a:r>
              <a:rPr sz="1200" b="1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200" b="1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35" dirty="0">
                <a:solidFill>
                  <a:srgbClr val="0E0E0E"/>
                </a:solidFill>
                <a:latin typeface="Arial"/>
                <a:cs typeface="Arial"/>
              </a:rPr>
              <a:t>tens</a:t>
            </a:r>
            <a:r>
              <a:rPr sz="1200" b="1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E0E0E"/>
                </a:solidFill>
                <a:latin typeface="Arial"/>
                <a:cs typeface="Arial"/>
              </a:rPr>
              <a:t>pertencentes</a:t>
            </a:r>
            <a:r>
              <a:rPr sz="1200" b="1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40" dirty="0">
                <a:solidFill>
                  <a:srgbClr val="0E0E0E"/>
                </a:solidFill>
                <a:latin typeface="Arial"/>
                <a:cs typeface="Arial"/>
              </a:rPr>
              <a:t>ao</a:t>
            </a:r>
            <a:r>
              <a:rPr sz="1200" b="1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35" dirty="0">
                <a:solidFill>
                  <a:srgbClr val="0E0E0E"/>
                </a:solidFill>
                <a:latin typeface="Arial"/>
                <a:cs typeface="Arial"/>
              </a:rPr>
              <a:t>Projeto</a:t>
            </a:r>
            <a:r>
              <a:rPr sz="1200" b="1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E0E0E"/>
                </a:solidFill>
                <a:latin typeface="Arial"/>
                <a:cs typeface="Arial"/>
              </a:rPr>
              <a:t>MACKENZ</a:t>
            </a:r>
            <a:r>
              <a:rPr sz="1200" b="1" spc="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200" b="1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100" dirty="0">
                <a:solidFill>
                  <a:srgbClr val="0E0E0E"/>
                </a:solidFill>
                <a:latin typeface="Arial"/>
                <a:cs typeface="Arial"/>
              </a:rPr>
              <a:t>F</a:t>
            </a:r>
            <a:r>
              <a:rPr sz="1200" b="1" spc="5" dirty="0">
                <a:solidFill>
                  <a:srgbClr val="0E0E0E"/>
                </a:solidFill>
                <a:latin typeface="Arial"/>
                <a:cs typeface="Arial"/>
              </a:rPr>
              <a:t>ORMA</a:t>
            </a:r>
            <a:r>
              <a:rPr sz="1200" b="1" spc="3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200" b="1" spc="4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200" b="1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E0E0E"/>
                </a:solidFill>
                <a:latin typeface="Arial"/>
                <a:cs typeface="Arial"/>
              </a:rPr>
              <a:t>ATLETAS</a:t>
            </a:r>
            <a:r>
              <a:rPr sz="1200" b="1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80" dirty="0">
                <a:solidFill>
                  <a:srgbClr val="0E0E0E"/>
                </a:solidFill>
                <a:latin typeface="Arial"/>
                <a:cs typeface="Arial"/>
              </a:rPr>
              <a:t>OL</a:t>
            </a:r>
            <a:r>
              <a:rPr sz="1200" b="1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60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1200" b="1" spc="-434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1200" b="1" spc="-1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E0E0E"/>
                </a:solidFill>
                <a:latin typeface="Arial"/>
                <a:cs typeface="Arial"/>
              </a:rPr>
              <a:t>COS</a:t>
            </a:r>
            <a:r>
              <a:rPr sz="1200" b="1" spc="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350" spc="110" dirty="0">
                <a:solidFill>
                  <a:srgbClr val="0E0E0E"/>
                </a:solidFill>
                <a:latin typeface="Times New Roman"/>
                <a:cs typeface="Times New Roman"/>
              </a:rPr>
              <a:t>III,</a:t>
            </a:r>
            <a:r>
              <a:rPr sz="1350" spc="2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00" b="1" spc="15" dirty="0">
                <a:solidFill>
                  <a:srgbClr val="0E0E0E"/>
                </a:solidFill>
                <a:latin typeface="Arial"/>
                <a:cs typeface="Arial"/>
              </a:rPr>
              <a:t>parcer</a:t>
            </a:r>
            <a:r>
              <a:rPr sz="1200" b="1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1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200" b="1" spc="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30" dirty="0">
                <a:solidFill>
                  <a:srgbClr val="0E0E0E"/>
                </a:solidFill>
                <a:latin typeface="Arial"/>
                <a:cs typeface="Arial"/>
              </a:rPr>
              <a:t>Mack</a:t>
            </a:r>
            <a:r>
              <a:rPr sz="1200" b="1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200" b="1" spc="60" dirty="0">
                <a:solidFill>
                  <a:srgbClr val="0E0E0E"/>
                </a:solidFill>
                <a:latin typeface="Arial"/>
                <a:cs typeface="Arial"/>
              </a:rPr>
              <a:t>nz</a:t>
            </a:r>
            <a:r>
              <a:rPr sz="1200" b="1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10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200" b="1" spc="5" dirty="0">
                <a:solidFill>
                  <a:srgbClr val="0E0E0E"/>
                </a:solidFill>
                <a:latin typeface="Arial"/>
                <a:cs typeface="Arial"/>
              </a:rPr>
              <a:t> Esporte</a:t>
            </a:r>
            <a:r>
              <a:rPr sz="1200" b="1" spc="-20" dirty="0">
                <a:solidFill>
                  <a:srgbClr val="0E0E0E"/>
                </a:solidFill>
                <a:latin typeface="Arial"/>
                <a:cs typeface="Arial"/>
              </a:rPr>
              <a:t> Cl</a:t>
            </a:r>
            <a:r>
              <a:rPr sz="1200" b="1" spc="25" dirty="0">
                <a:solidFill>
                  <a:srgbClr val="0E0E0E"/>
                </a:solidFill>
                <a:latin typeface="Arial"/>
                <a:cs typeface="Arial"/>
              </a:rPr>
              <a:t>ube</a:t>
            </a:r>
            <a:r>
              <a:rPr sz="1200" b="1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50" b="1" i="1" spc="4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250" b="1" i="1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55" dirty="0">
                <a:solidFill>
                  <a:srgbClr val="0E0E0E"/>
                </a:solidFill>
                <a:latin typeface="Arial"/>
                <a:cs typeface="Arial"/>
              </a:rPr>
              <a:t>CBC.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25400" algn="just">
              <a:lnSpc>
                <a:spcPct val="104800"/>
              </a:lnSpc>
            </a:pPr>
            <a:r>
              <a:rPr sz="1200" b="1" spc="-95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1200" b="1" spc="35" dirty="0">
                <a:solidFill>
                  <a:srgbClr val="0E0E0E"/>
                </a:solidFill>
                <a:latin typeface="Arial"/>
                <a:cs typeface="Arial"/>
              </a:rPr>
              <a:t>arágrafo</a:t>
            </a:r>
            <a:r>
              <a:rPr sz="1200" b="1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E0E0E"/>
                </a:solidFill>
                <a:latin typeface="Arial"/>
                <a:cs typeface="Arial"/>
              </a:rPr>
              <a:t>Q</a:t>
            </a:r>
            <a:r>
              <a:rPr sz="1200" b="1" spc="-25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200" b="1" spc="5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30" dirty="0">
                <a:solidFill>
                  <a:srgbClr val="0E0E0E"/>
                </a:solidFill>
                <a:latin typeface="Arial"/>
                <a:cs typeface="Arial"/>
              </a:rPr>
              <a:t>nto:</a:t>
            </a:r>
            <a:r>
              <a:rPr sz="1200" b="1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50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pagamento</a:t>
            </a:r>
            <a:r>
              <a:rPr sz="11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será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rea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izado</a:t>
            </a:r>
            <a:r>
              <a:rPr sz="11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em</a:t>
            </a:r>
            <a:r>
              <a:rPr sz="11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parce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E0E0E"/>
                </a:solidFill>
                <a:latin typeface="Arial"/>
                <a:cs typeface="Arial"/>
              </a:rPr>
              <a:t>ú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150" spc="-4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ca,</a:t>
            </a:r>
            <a:r>
              <a:rPr sz="1150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com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vencimento</a:t>
            </a:r>
            <a:r>
              <a:rPr sz="1150" spc="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após</a:t>
            </a:r>
            <a:r>
              <a:rPr sz="11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0</a:t>
            </a:r>
            <a:r>
              <a:rPr sz="1150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(dez)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úteis,</a:t>
            </a:r>
            <a:r>
              <a:rPr sz="1150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contar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da </a:t>
            </a:r>
            <a:r>
              <a:rPr sz="11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data </a:t>
            </a:r>
            <a:r>
              <a:rPr sz="1150" spc="-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de </a:t>
            </a:r>
            <a:r>
              <a:rPr sz="11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entrega </a:t>
            </a:r>
            <a:r>
              <a:rPr sz="1150" spc="-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produto,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med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ante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F1F1F"/>
                </a:solidFill>
                <a:latin typeface="Arial"/>
                <a:cs typeface="Arial"/>
              </a:rPr>
              <a:t>apresentação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de Nota</a:t>
            </a:r>
            <a:r>
              <a:rPr sz="1150" spc="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E0E"/>
                </a:solidFill>
                <a:latin typeface="Arial"/>
                <a:cs typeface="Arial"/>
              </a:rPr>
              <a:t>Fiscal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correspondente</a:t>
            </a:r>
            <a:r>
              <a:rPr sz="11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484848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300">
              <a:latin typeface="Times New Roman"/>
              <a:cs typeface="Times New Roman"/>
            </a:endParaRPr>
          </a:p>
          <a:p>
            <a:pPr marL="21590" marR="23495" indent="4445" algn="just">
              <a:lnSpc>
                <a:spcPct val="103200"/>
              </a:lnSpc>
            </a:pPr>
            <a:r>
              <a:rPr sz="1200" b="1" spc="15" dirty="0">
                <a:solidFill>
                  <a:srgbClr val="0E0E0E"/>
                </a:solidFill>
                <a:latin typeface="Arial"/>
                <a:cs typeface="Arial"/>
              </a:rPr>
              <a:t>Parágrafo </a:t>
            </a:r>
            <a:r>
              <a:rPr sz="1200" b="1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E0E0E"/>
                </a:solidFill>
                <a:latin typeface="Arial"/>
                <a:cs typeface="Arial"/>
              </a:rPr>
              <a:t>Sexto:</a:t>
            </a:r>
            <a:r>
              <a:rPr sz="12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pagamento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será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realizado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E0E0E"/>
                </a:solidFill>
                <a:latin typeface="Arial"/>
                <a:cs typeface="Arial"/>
              </a:rPr>
              <a:t>v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-7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E0E0E"/>
                </a:solidFill>
                <a:latin typeface="Arial"/>
                <a:cs typeface="Arial"/>
              </a:rPr>
              <a:t>BOLETO</a:t>
            </a:r>
            <a:r>
              <a:rPr sz="12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E0E0E"/>
                </a:solidFill>
                <a:latin typeface="Arial"/>
                <a:cs typeface="Arial"/>
              </a:rPr>
              <a:t>BANCÁR</a:t>
            </a:r>
            <a:r>
              <a:rPr sz="1200" b="1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3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200" b="1" spc="1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50" spc="90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1150" spc="-4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150" spc="8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ido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pe</a:t>
            </a:r>
            <a:r>
              <a:rPr sz="1150" spc="-6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E0E0E"/>
                </a:solidFill>
                <a:latin typeface="Arial"/>
                <a:cs typeface="Arial"/>
              </a:rPr>
              <a:t>CONTRATADA.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200" b="1" spc="-60" dirty="0">
                <a:solidFill>
                  <a:srgbClr val="0E0E0E"/>
                </a:solidFill>
                <a:latin typeface="Arial"/>
                <a:cs typeface="Arial"/>
              </a:rPr>
              <a:t>CLÁUSULA</a:t>
            </a:r>
            <a:r>
              <a:rPr sz="1200" b="1" spc="125" dirty="0">
                <a:solidFill>
                  <a:srgbClr val="0E0E0E"/>
                </a:solidFill>
                <a:latin typeface="Arial"/>
                <a:cs typeface="Arial"/>
              </a:rPr>
              <a:t> 7ª</a:t>
            </a:r>
            <a:r>
              <a:rPr sz="1200" b="1" spc="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20" dirty="0">
                <a:solidFill>
                  <a:srgbClr val="313131"/>
                </a:solidFill>
                <a:latin typeface="Arial"/>
                <a:cs typeface="Arial"/>
              </a:rPr>
              <a:t>-</a:t>
            </a:r>
            <a:r>
              <a:rPr sz="1200" b="1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E0E0E"/>
                </a:solidFill>
                <a:latin typeface="Arial"/>
                <a:cs typeface="Arial"/>
              </a:rPr>
              <a:t>ONUS</a:t>
            </a:r>
            <a:r>
              <a:rPr sz="1200" b="1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E0E0E"/>
                </a:solidFill>
                <a:latin typeface="Arial"/>
                <a:cs typeface="Arial"/>
              </a:rPr>
              <a:t>E </a:t>
            </a:r>
            <a:r>
              <a:rPr sz="1200" b="1" spc="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200" b="1" spc="-8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200" b="1" spc="-55" dirty="0">
                <a:solidFill>
                  <a:srgbClr val="0E0E0E"/>
                </a:solidFill>
                <a:latin typeface="Arial"/>
                <a:cs typeface="Arial"/>
              </a:rPr>
              <a:t>CARGOS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000">
              <a:latin typeface="Times New Roman"/>
              <a:cs typeface="Times New Roman"/>
            </a:endParaRPr>
          </a:p>
          <a:p>
            <a:pPr marL="30480" marR="22860" indent="-9525" algn="just">
              <a:lnSpc>
                <a:spcPct val="102000"/>
              </a:lnSpc>
            </a:pP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Todos </a:t>
            </a:r>
            <a:r>
              <a:rPr sz="1150" spc="-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ônus 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50" spc="-3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cargos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referentes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400" spc="-15" dirty="0">
                <a:solidFill>
                  <a:srgbClr val="313131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400" spc="-10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150" spc="-20" dirty="0">
                <a:solidFill>
                  <a:srgbClr val="313131"/>
                </a:solidFill>
                <a:latin typeface="Arial"/>
                <a:cs typeface="Arial"/>
              </a:rPr>
              <a:t>exe</a:t>
            </a:r>
            <a:r>
              <a:rPr sz="1150" spc="55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150" spc="-20" dirty="0">
                <a:solidFill>
                  <a:srgbClr val="313131"/>
                </a:solidFill>
                <a:latin typeface="Arial"/>
                <a:cs typeface="Arial"/>
              </a:rPr>
              <a:t>ção</a:t>
            </a:r>
            <a:r>
              <a:rPr sz="11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dest</a:t>
            </a:r>
            <a:r>
              <a:rPr sz="1150" spc="5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Contrat</a:t>
            </a:r>
            <a:r>
              <a:rPr sz="1150" spc="5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50" spc="325" dirty="0">
                <a:solidFill>
                  <a:srgbClr val="313131"/>
                </a:solidFill>
                <a:latin typeface="Arial"/>
                <a:cs typeface="Arial"/>
              </a:rPr>
              <a:t>,</a:t>
            </a:r>
            <a:r>
              <a:rPr sz="115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se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destinem </a:t>
            </a:r>
            <a:r>
              <a:rPr sz="1150" spc="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400" spc="-45" dirty="0">
                <a:solidFill>
                  <a:srgbClr val="0E0E0E"/>
                </a:solidFill>
                <a:latin typeface="Times New Roman"/>
                <a:cs typeface="Times New Roman"/>
              </a:rPr>
              <a:t>à 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realização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dos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1150" spc="10" dirty="0">
                <a:solidFill>
                  <a:srgbClr val="313131"/>
                </a:solidFill>
                <a:latin typeface="Arial"/>
                <a:cs typeface="Arial"/>
              </a:rPr>
              <a:t>er</a:t>
            </a:r>
            <a:r>
              <a:rPr sz="1150" spc="60" dirty="0">
                <a:solidFill>
                  <a:srgbClr val="313131"/>
                </a:solidFill>
                <a:latin typeface="Arial"/>
                <a:cs typeface="Arial"/>
              </a:rPr>
              <a:t>v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313131"/>
                </a:solidFill>
                <a:latin typeface="Arial"/>
                <a:cs typeface="Arial"/>
              </a:rPr>
              <a:t>ços</a:t>
            </a:r>
            <a:r>
              <a:rPr sz="115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150" spc="-1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484848"/>
                </a:solidFill>
                <a:latin typeface="Arial"/>
                <a:cs typeface="Arial"/>
              </a:rPr>
              <a:t>ficarão</a:t>
            </a:r>
            <a:r>
              <a:rPr sz="1150" dirty="0">
                <a:solidFill>
                  <a:srgbClr val="484848"/>
                </a:solidFill>
                <a:latin typeface="Arial"/>
                <a:cs typeface="Arial"/>
              </a:rPr>
              <a:t>  </a:t>
            </a:r>
            <a:r>
              <a:rPr sz="1150" spc="-4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484848"/>
                </a:solidFill>
                <a:latin typeface="Arial"/>
                <a:cs typeface="Arial"/>
              </a:rPr>
              <a:t>totalme</a:t>
            </a:r>
            <a:r>
              <a:rPr sz="1150" spc="85" dirty="0">
                <a:solidFill>
                  <a:srgbClr val="484848"/>
                </a:solidFill>
                <a:latin typeface="Arial"/>
                <a:cs typeface="Arial"/>
              </a:rPr>
              <a:t>n</a:t>
            </a:r>
            <a:r>
              <a:rPr sz="1150" spc="40" dirty="0">
                <a:solidFill>
                  <a:srgbClr val="707070"/>
                </a:solidFill>
                <a:latin typeface="Arial"/>
                <a:cs typeface="Arial"/>
              </a:rPr>
              <a:t>te</a:t>
            </a:r>
            <a:r>
              <a:rPr sz="1150" dirty="0">
                <a:solidFill>
                  <a:srgbClr val="707070"/>
                </a:solidFill>
                <a:latin typeface="Arial"/>
                <a:cs typeface="Arial"/>
              </a:rPr>
              <a:t>  </a:t>
            </a:r>
            <a:r>
              <a:rPr sz="1150" spc="-120" dirty="0">
                <a:solidFill>
                  <a:srgbClr val="707070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484848"/>
                </a:solidFill>
                <a:latin typeface="Arial"/>
                <a:cs typeface="Arial"/>
              </a:rPr>
              <a:t>  </a:t>
            </a:r>
            <a:r>
              <a:rPr sz="1150" spc="-11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484848"/>
                </a:solidFill>
                <a:latin typeface="Arial"/>
                <a:cs typeface="Arial"/>
              </a:rPr>
              <a:t>car</a:t>
            </a:r>
            <a:r>
              <a:rPr sz="1150" spc="50" dirty="0">
                <a:solidFill>
                  <a:srgbClr val="484848"/>
                </a:solidFill>
                <a:latin typeface="Arial"/>
                <a:cs typeface="Arial"/>
              </a:rPr>
              <a:t>g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o </a:t>
            </a:r>
            <a:r>
              <a:rPr sz="1150" spc="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da  </a:t>
            </a:r>
            <a:r>
              <a:rPr sz="1150" spc="-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1150" spc="-45" dirty="0">
                <a:solidFill>
                  <a:srgbClr val="0E0E0E"/>
                </a:solidFill>
                <a:latin typeface="Arial"/>
                <a:cs typeface="Arial"/>
              </a:rPr>
              <a:t>ONTRATADA,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não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cabendo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nenhuma</a:t>
            </a:r>
            <a:r>
              <a:rPr sz="11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transferênc</a:t>
            </a:r>
            <a:r>
              <a:rPr sz="1150" spc="10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ônus</a:t>
            </a:r>
            <a:r>
              <a:rPr sz="11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ao</a:t>
            </a:r>
            <a:r>
              <a:rPr sz="11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E0E0E"/>
                </a:solidFill>
                <a:latin typeface="Arial"/>
                <a:cs typeface="Arial"/>
              </a:rPr>
              <a:t>CONTRATANTE.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200" b="1" spc="-50" dirty="0">
                <a:solidFill>
                  <a:srgbClr val="0E0E0E"/>
                </a:solidFill>
                <a:latin typeface="Arial"/>
                <a:cs typeface="Arial"/>
              </a:rPr>
              <a:t>CLÁU</a:t>
            </a:r>
            <a:r>
              <a:rPr sz="1200" b="1" spc="-40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1200" b="1" spc="-25" dirty="0">
                <a:solidFill>
                  <a:srgbClr val="0E0E0E"/>
                </a:solidFill>
                <a:latin typeface="Arial"/>
                <a:cs typeface="Arial"/>
              </a:rPr>
              <a:t>ULA</a:t>
            </a:r>
            <a:r>
              <a:rPr sz="1200" b="1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40" dirty="0">
                <a:solidFill>
                  <a:srgbClr val="0E0E0E"/>
                </a:solidFill>
                <a:latin typeface="Arial"/>
                <a:cs typeface="Arial"/>
              </a:rPr>
              <a:t>8ª</a:t>
            </a:r>
            <a:r>
              <a:rPr sz="1200" b="1" spc="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20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12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204" dirty="0">
                <a:solidFill>
                  <a:srgbClr val="0E0E0E"/>
                </a:solidFill>
                <a:latin typeface="Arial"/>
                <a:cs typeface="Arial"/>
              </a:rPr>
              <a:t>F</a:t>
            </a:r>
            <a:r>
              <a:rPr sz="1200" b="1" spc="-7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dirty="0">
                <a:solidFill>
                  <a:srgbClr val="0E0E0E"/>
                </a:solidFill>
                <a:latin typeface="Arial"/>
                <a:cs typeface="Arial"/>
              </a:rPr>
              <a:t>SCAL</a:t>
            </a:r>
            <a:r>
              <a:rPr sz="1200" b="1" spc="-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-60" dirty="0">
                <a:solidFill>
                  <a:srgbClr val="0E0E0E"/>
                </a:solidFill>
                <a:latin typeface="Arial"/>
                <a:cs typeface="Arial"/>
              </a:rPr>
              <a:t>ZAÇÃO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050">
              <a:latin typeface="Times New Roman"/>
              <a:cs typeface="Times New Roman"/>
            </a:endParaRPr>
          </a:p>
          <a:p>
            <a:pPr marL="34925" marR="6985" indent="-5080" algn="just">
              <a:lnSpc>
                <a:spcPct val="99200"/>
              </a:lnSpc>
            </a:pPr>
            <a:r>
              <a:rPr sz="1150" spc="-25" dirty="0">
                <a:solidFill>
                  <a:srgbClr val="0E0E0E"/>
                </a:solidFill>
                <a:latin typeface="Arial"/>
                <a:cs typeface="Arial"/>
              </a:rPr>
              <a:t>Nos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termos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art.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67,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50" spc="80" dirty="0">
                <a:solidFill>
                  <a:srgbClr val="0E0E0E"/>
                </a:solidFill>
                <a:latin typeface="Times New Roman"/>
                <a:cs typeface="Times New Roman"/>
              </a:rPr>
              <a:t>§</a:t>
            </a:r>
            <a:r>
              <a:rPr sz="125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250" spc="10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150" spc="-35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1500" spc="15" dirty="0">
                <a:solidFill>
                  <a:srgbClr val="1F1F1F"/>
                </a:solidFill>
                <a:latin typeface="Times New Roman"/>
                <a:cs typeface="Times New Roman"/>
              </a:rPr>
              <a:t>º,</a:t>
            </a:r>
            <a:r>
              <a:rPr sz="150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500" spc="20" dirty="0">
                <a:solidFill>
                  <a:srgbClr val="1F1F1F"/>
                </a:solidFill>
                <a:latin typeface="Times New Roman"/>
                <a:cs typeface="Times New Roman"/>
              </a:rPr>
              <a:t> 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Lei </a:t>
            </a:r>
            <a:r>
              <a:rPr sz="11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0E0E0E"/>
                </a:solidFill>
                <a:latin typeface="Arial"/>
                <a:cs typeface="Arial"/>
              </a:rPr>
              <a:t>nº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0E0E0E"/>
                </a:solidFill>
                <a:latin typeface="Arial"/>
                <a:cs typeface="Arial"/>
              </a:rPr>
              <a:t>8</a:t>
            </a:r>
            <a:r>
              <a:rPr sz="1150" spc="-40" dirty="0">
                <a:solidFill>
                  <a:srgbClr val="313131"/>
                </a:solidFill>
                <a:latin typeface="Arial"/>
                <a:cs typeface="Arial"/>
              </a:rPr>
              <a:t>.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666/93,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E0E0E"/>
                </a:solidFill>
                <a:latin typeface="Arial"/>
                <a:cs typeface="Arial"/>
              </a:rPr>
              <a:t>CONTRATANTE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50" spc="65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1150" spc="-4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gn</a:t>
            </a:r>
            <a:r>
              <a:rPr sz="1150" spc="8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-3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á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E0E0E"/>
                </a:solidFill>
                <a:latin typeface="Arial"/>
                <a:cs typeface="Arial"/>
              </a:rPr>
              <a:t>um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representante</a:t>
            </a:r>
            <a:r>
              <a:rPr sz="1150" spc="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11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acompanhar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15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fisca</a:t>
            </a:r>
            <a:r>
              <a:rPr sz="1150" spc="7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spc="-4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zar</a:t>
            </a:r>
            <a:r>
              <a:rPr sz="11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F1F1F"/>
                </a:solidFill>
                <a:latin typeface="Arial"/>
                <a:cs typeface="Arial"/>
              </a:rPr>
              <a:t>execução</a:t>
            </a:r>
            <a:r>
              <a:rPr sz="1150" spc="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Contrat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50" spc="459" dirty="0">
                <a:solidFill>
                  <a:srgbClr val="0E0E0E"/>
                </a:solidFill>
                <a:latin typeface="Arial"/>
                <a:cs typeface="Arial"/>
              </a:rPr>
              <a:t>,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anotando</a:t>
            </a:r>
            <a:r>
              <a:rPr sz="1150" spc="1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F1F1F"/>
                </a:solidFill>
                <a:latin typeface="Arial"/>
                <a:cs typeface="Arial"/>
              </a:rPr>
              <a:t>em</a:t>
            </a:r>
            <a:r>
              <a:rPr sz="115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150" spc="-3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150" spc="50" dirty="0">
                <a:solidFill>
                  <a:srgbClr val="0E0E0E"/>
                </a:solidFill>
                <a:latin typeface="Arial"/>
                <a:cs typeface="Arial"/>
              </a:rPr>
              <a:t>g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stro</a:t>
            </a:r>
            <a:endParaRPr sz="1150">
              <a:latin typeface="Arial"/>
              <a:cs typeface="Arial"/>
            </a:endParaRPr>
          </a:p>
          <a:p>
            <a:pPr marL="30480" marR="7620" indent="4445" algn="just">
              <a:lnSpc>
                <a:spcPts val="1400"/>
              </a:lnSpc>
              <a:spcBef>
                <a:spcPts val="155"/>
              </a:spcBef>
            </a:pP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própr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todas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E0E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ocorrências  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porventura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exist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rem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determinando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f</a:t>
            </a:r>
            <a:r>
              <a:rPr sz="1150" spc="13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50" spc="3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15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necessário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400" spc="-60" dirty="0">
                <a:solidFill>
                  <a:srgbClr val="0E0E0E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400" spc="50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regu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spc="45" dirty="0">
                <a:solidFill>
                  <a:srgbClr val="0E0E0E"/>
                </a:solidFill>
                <a:latin typeface="Arial"/>
                <a:cs typeface="Arial"/>
              </a:rPr>
              <a:t>ar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0E0E0E"/>
                </a:solidFill>
                <a:latin typeface="Arial"/>
                <a:cs typeface="Arial"/>
              </a:rPr>
              <a:t>zação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das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faltas 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defe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tos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observados</a:t>
            </a:r>
            <a:r>
              <a:rPr sz="115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313131"/>
                </a:solidFill>
                <a:latin typeface="Arial"/>
                <a:cs typeface="Arial"/>
              </a:rPr>
              <a:t>.</a:t>
            </a:r>
            <a:r>
              <a:rPr sz="11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Quaisquer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F1F1F"/>
                </a:solidFill>
                <a:latin typeface="Arial"/>
                <a:cs typeface="Arial"/>
              </a:rPr>
              <a:t>exigênc</a:t>
            </a:r>
            <a:r>
              <a:rPr sz="1150" spc="3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F1F1F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da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fisca</a:t>
            </a:r>
            <a:r>
              <a:rPr sz="1150" spc="4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ização,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nerentes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ao </a:t>
            </a:r>
            <a:r>
              <a:rPr sz="1150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objeto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Contrato,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deverão  ser </a:t>
            </a:r>
            <a:r>
              <a:rPr sz="11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prontamente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atendidas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pe</a:t>
            </a:r>
            <a:r>
              <a:rPr sz="1150" spc="-6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endParaRPr sz="1150">
              <a:latin typeface="Arial"/>
              <a:cs typeface="Arial"/>
            </a:endParaRPr>
          </a:p>
          <a:p>
            <a:pPr marL="30480" algn="just">
              <a:lnSpc>
                <a:spcPct val="100000"/>
              </a:lnSpc>
              <a:spcBef>
                <a:spcPts val="5"/>
              </a:spcBef>
            </a:pPr>
            <a:r>
              <a:rPr sz="1150" spc="-55" dirty="0">
                <a:solidFill>
                  <a:srgbClr val="0E0E0E"/>
                </a:solidFill>
                <a:latin typeface="Arial"/>
                <a:cs typeface="Arial"/>
              </a:rPr>
              <a:t>CONTRATADA,</a:t>
            </a:r>
            <a:r>
              <a:rPr sz="11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sem</a:t>
            </a:r>
            <a:r>
              <a:rPr sz="1150" spc="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ônus</a:t>
            </a:r>
            <a:r>
              <a:rPr sz="11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11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E0E0E"/>
                </a:solidFill>
                <a:latin typeface="Arial"/>
                <a:cs typeface="Arial"/>
              </a:rPr>
              <a:t>CONTRATANTE.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25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200" b="1" spc="-60" dirty="0">
                <a:solidFill>
                  <a:srgbClr val="0E0E0E"/>
                </a:solidFill>
                <a:latin typeface="Arial"/>
                <a:cs typeface="Arial"/>
              </a:rPr>
              <a:t>CLAUSULA</a:t>
            </a:r>
            <a:r>
              <a:rPr sz="1200" b="1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35" dirty="0">
                <a:solidFill>
                  <a:srgbClr val="0E0E0E"/>
                </a:solidFill>
                <a:latin typeface="Arial"/>
                <a:cs typeface="Arial"/>
              </a:rPr>
              <a:t>9ª</a:t>
            </a:r>
            <a:r>
              <a:rPr sz="1200" b="1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120" dirty="0">
                <a:solidFill>
                  <a:srgbClr val="0E0E0E"/>
                </a:solidFill>
                <a:latin typeface="Arial"/>
                <a:cs typeface="Arial"/>
              </a:rPr>
              <a:t>-</a:t>
            </a:r>
            <a:r>
              <a:rPr sz="1200" b="1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E0E0E"/>
                </a:solidFill>
                <a:latin typeface="Arial"/>
                <a:cs typeface="Arial"/>
              </a:rPr>
              <a:t>RES</a:t>
            </a:r>
            <a:r>
              <a:rPr sz="1200" b="1" spc="-125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1200" b="1" spc="5" dirty="0">
                <a:solidFill>
                  <a:srgbClr val="0E0E0E"/>
                </a:solidFill>
                <a:latin typeface="Arial"/>
                <a:cs typeface="Arial"/>
              </a:rPr>
              <a:t>ONSAB</a:t>
            </a:r>
            <a:r>
              <a:rPr sz="1200" b="1" spc="7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-13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200" b="1" spc="24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E0E0E"/>
                </a:solidFill>
                <a:latin typeface="Arial"/>
                <a:cs typeface="Arial"/>
              </a:rPr>
              <a:t>DADE</a:t>
            </a:r>
            <a:r>
              <a:rPr sz="1200" b="1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E0E0E"/>
                </a:solidFill>
                <a:latin typeface="Arial"/>
                <a:cs typeface="Arial"/>
              </a:rPr>
              <a:t>PELO</a:t>
            </a:r>
            <a:r>
              <a:rPr sz="1200" b="1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E0E0E"/>
                </a:solidFill>
                <a:latin typeface="Arial"/>
                <a:cs typeface="Arial"/>
              </a:rPr>
              <a:t>MATER</a:t>
            </a:r>
            <a:r>
              <a:rPr sz="1200" b="1" spc="-4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200" b="1" spc="-60" dirty="0">
                <a:solidFill>
                  <a:srgbClr val="0E0E0E"/>
                </a:solidFill>
                <a:latin typeface="Arial"/>
                <a:cs typeface="Arial"/>
              </a:rPr>
              <a:t>AL</a:t>
            </a:r>
            <a:r>
              <a:rPr sz="1200" b="1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200" b="1" spc="-25" dirty="0">
                <a:solidFill>
                  <a:srgbClr val="0E0E0E"/>
                </a:solidFill>
                <a:latin typeface="Arial"/>
                <a:cs typeface="Arial"/>
              </a:rPr>
              <a:t>ENTREG</a:t>
            </a:r>
            <a:r>
              <a:rPr sz="1200" b="1" spc="-15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200" b="1" spc="-3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200">
              <a:latin typeface="Times New Roman"/>
              <a:cs typeface="Times New Roman"/>
            </a:endParaRPr>
          </a:p>
          <a:p>
            <a:pPr marL="34925" marR="5080" indent="-5080" algn="just">
              <a:lnSpc>
                <a:spcPct val="104000"/>
              </a:lnSpc>
            </a:pPr>
            <a:r>
              <a:rPr sz="1150" spc="-80" dirty="0">
                <a:solidFill>
                  <a:srgbClr val="0E0E0E"/>
                </a:solidFill>
                <a:latin typeface="Arial"/>
                <a:cs typeface="Arial"/>
              </a:rPr>
              <a:t>A </a:t>
            </a:r>
            <a:r>
              <a:rPr sz="1150" spc="-1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E0E0E"/>
                </a:solidFill>
                <a:latin typeface="Arial"/>
                <a:cs typeface="Arial"/>
              </a:rPr>
              <a:t>CONTRATADA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F1F1F"/>
                </a:solidFill>
                <a:latin typeface="Arial"/>
                <a:cs typeface="Arial"/>
              </a:rPr>
              <a:t>é</a:t>
            </a:r>
            <a:r>
              <a:rPr sz="1150" spc="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res</a:t>
            </a:r>
            <a:r>
              <a:rPr sz="1150" spc="-55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1150" spc="-10" dirty="0">
                <a:solidFill>
                  <a:srgbClr val="313131"/>
                </a:solidFill>
                <a:latin typeface="Arial"/>
                <a:cs typeface="Arial"/>
              </a:rPr>
              <a:t>onsáv</a:t>
            </a:r>
            <a:r>
              <a:rPr sz="1150" spc="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150" spc="9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484848"/>
                </a:solidFill>
                <a:latin typeface="Arial"/>
                <a:cs typeface="Arial"/>
              </a:rPr>
              <a:t>pe</a:t>
            </a:r>
            <a:r>
              <a:rPr sz="1150" spc="-100" dirty="0">
                <a:solidFill>
                  <a:srgbClr val="484848"/>
                </a:solidFill>
                <a:latin typeface="Arial"/>
                <a:cs typeface="Arial"/>
              </a:rPr>
              <a:t>l</a:t>
            </a:r>
            <a:r>
              <a:rPr sz="1150" spc="-3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1150" spc="14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13131"/>
                </a:solidFill>
                <a:latin typeface="Arial"/>
                <a:cs typeface="Arial"/>
              </a:rPr>
              <a:t>qu</a:t>
            </a:r>
            <a:r>
              <a:rPr sz="1150" spc="5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150" spc="5" dirty="0">
                <a:solidFill>
                  <a:srgbClr val="575757"/>
                </a:solidFill>
                <a:latin typeface="Arial"/>
                <a:cs typeface="Arial"/>
              </a:rPr>
              <a:t>lida</a:t>
            </a:r>
            <a:r>
              <a:rPr sz="1150" spc="-35" dirty="0">
                <a:solidFill>
                  <a:srgbClr val="575757"/>
                </a:solidFill>
                <a:latin typeface="Arial"/>
                <a:cs typeface="Arial"/>
              </a:rPr>
              <a:t>d</a:t>
            </a:r>
            <a:r>
              <a:rPr sz="1150" spc="10" dirty="0">
                <a:solidFill>
                  <a:srgbClr val="707070"/>
                </a:solidFill>
                <a:latin typeface="Arial"/>
                <a:cs typeface="Arial"/>
              </a:rPr>
              <a:t>e</a:t>
            </a:r>
            <a:r>
              <a:rPr sz="1150" spc="100" dirty="0">
                <a:solidFill>
                  <a:srgbClr val="707070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484848"/>
                </a:solidFill>
                <a:latin typeface="Arial"/>
                <a:cs typeface="Arial"/>
              </a:rPr>
              <a:t>dos</a:t>
            </a:r>
            <a:r>
              <a:rPr sz="115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313131"/>
                </a:solidFill>
                <a:latin typeface="Arial"/>
                <a:cs typeface="Arial"/>
              </a:rPr>
              <a:t>materiais</a:t>
            </a:r>
            <a:r>
              <a:rPr sz="11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150" spc="1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responsabiliza-se</a:t>
            </a:r>
            <a:r>
              <a:rPr sz="115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ntegral</a:t>
            </a:r>
            <a:r>
              <a:rPr sz="11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exclusivamente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11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pe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spc="-7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1150" spc="-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promoção  </a:t>
            </a:r>
            <a:r>
              <a:rPr sz="1150" spc="1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1150" spc="-1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readequações,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1150" spc="-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sempre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1150" spc="-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1F1F1F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150" spc="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forem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 </a:t>
            </a:r>
            <a:r>
              <a:rPr sz="1150" spc="-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detectadas</a:t>
            </a:r>
            <a:r>
              <a:rPr sz="1150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mpropr</a:t>
            </a:r>
            <a:r>
              <a:rPr sz="115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edades</a:t>
            </a:r>
            <a:r>
              <a:rPr sz="115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que</a:t>
            </a:r>
            <a:r>
              <a:rPr sz="11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possam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comprometer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sua</a:t>
            </a:r>
            <a:r>
              <a:rPr sz="1150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E0E0E"/>
                </a:solidFill>
                <a:latin typeface="Arial"/>
                <a:cs typeface="Arial"/>
              </a:rPr>
              <a:t>ut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0E0E0E"/>
                </a:solidFill>
                <a:latin typeface="Arial"/>
                <a:cs typeface="Arial"/>
              </a:rPr>
              <a:t>lização</a:t>
            </a:r>
            <a:r>
              <a:rPr sz="1150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dos</a:t>
            </a:r>
            <a:r>
              <a:rPr sz="11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mesmo</a:t>
            </a:r>
            <a:r>
              <a:rPr sz="1150" spc="55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1150" spc="165" dirty="0">
                <a:solidFill>
                  <a:srgbClr val="313131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100">
              <a:latin typeface="Times New Roman"/>
              <a:cs typeface="Times New Roman"/>
            </a:endParaRPr>
          </a:p>
          <a:p>
            <a:pPr marL="39370" algn="just">
              <a:lnSpc>
                <a:spcPct val="100000"/>
              </a:lnSpc>
            </a:pPr>
            <a:r>
              <a:rPr sz="1450" b="1" spc="-240" dirty="0">
                <a:solidFill>
                  <a:srgbClr val="0E0E0E"/>
                </a:solidFill>
                <a:latin typeface="Times New Roman"/>
                <a:cs typeface="Times New Roman"/>
              </a:rPr>
              <a:t>CLÁUSULA </a:t>
            </a:r>
            <a:r>
              <a:rPr sz="1450" b="1" spc="-13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450" b="1" spc="35" dirty="0">
                <a:solidFill>
                  <a:srgbClr val="0E0E0E"/>
                </a:solidFill>
                <a:latin typeface="Times New Roman"/>
                <a:cs typeface="Times New Roman"/>
              </a:rPr>
              <a:t>10ª</a:t>
            </a:r>
            <a:r>
              <a:rPr sz="1450" b="1" spc="5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450" b="1" spc="5" dirty="0">
                <a:solidFill>
                  <a:srgbClr val="0E0E0E"/>
                </a:solidFill>
                <a:latin typeface="Times New Roman"/>
                <a:cs typeface="Times New Roman"/>
              </a:rPr>
              <a:t>-</a:t>
            </a:r>
            <a:r>
              <a:rPr sz="1450" b="1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450" b="1" spc="-180" dirty="0">
                <a:solidFill>
                  <a:srgbClr val="0E0E0E"/>
                </a:solidFill>
                <a:latin typeface="Times New Roman"/>
                <a:cs typeface="Times New Roman"/>
              </a:rPr>
              <a:t>RESPONSABILIDADE</a:t>
            </a:r>
            <a:r>
              <a:rPr sz="1450" b="1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450" b="1" spc="-55" dirty="0">
                <a:solidFill>
                  <a:srgbClr val="0E0E0E"/>
                </a:solidFill>
                <a:latin typeface="Times New Roman"/>
                <a:cs typeface="Times New Roman"/>
              </a:rPr>
              <a:t> </a:t>
            </a:r>
            <a:r>
              <a:rPr sz="1450" b="1" spc="-170" dirty="0">
                <a:solidFill>
                  <a:srgbClr val="0E0E0E"/>
                </a:solidFill>
                <a:latin typeface="Times New Roman"/>
                <a:cs typeface="Times New Roman"/>
              </a:rPr>
              <a:t>CIVIL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51052" y="9049050"/>
            <a:ext cx="611632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80" dirty="0">
                <a:solidFill>
                  <a:srgbClr val="0E0E0E"/>
                </a:solidFill>
                <a:latin typeface="Arial"/>
                <a:cs typeface="Arial"/>
              </a:rPr>
              <a:t>A </a:t>
            </a:r>
            <a:r>
              <a:rPr sz="1150" spc="-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E0E0E"/>
                </a:solidFill>
                <a:latin typeface="Arial"/>
                <a:cs typeface="Arial"/>
              </a:rPr>
              <a:t>CONTRATADA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responderá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por</a:t>
            </a:r>
            <a:r>
              <a:rPr sz="11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qua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squer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danos </a:t>
            </a:r>
            <a:r>
              <a:rPr sz="1150" spc="-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1150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preju</a:t>
            </a:r>
            <a:r>
              <a:rPr sz="1150" spc="-95" dirty="0">
                <a:solidFill>
                  <a:srgbClr val="0E0E0E"/>
                </a:solidFill>
                <a:latin typeface="Arial"/>
                <a:cs typeface="Arial"/>
              </a:rPr>
              <a:t>í</a:t>
            </a:r>
            <a:r>
              <a:rPr sz="1150" spc="-25" dirty="0">
                <a:solidFill>
                  <a:srgbClr val="0E0E0E"/>
                </a:solidFill>
                <a:latin typeface="Arial"/>
                <a:cs typeface="Arial"/>
              </a:rPr>
              <a:t>zos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essoais</a:t>
            </a:r>
            <a:r>
              <a:rPr sz="1150" spc="1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mater</a:t>
            </a:r>
            <a:r>
              <a:rPr sz="1150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-1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11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que</a:t>
            </a:r>
            <a:endParaRPr sz="11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55598" y="9240493"/>
            <a:ext cx="610171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20" dirty="0">
                <a:solidFill>
                  <a:srgbClr val="0E0E0E"/>
                </a:solidFill>
                <a:latin typeface="Arial"/>
                <a:cs typeface="Arial"/>
              </a:rPr>
              <a:t>seus</a:t>
            </a:r>
            <a:r>
              <a:rPr sz="11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empregados </a:t>
            </a:r>
            <a:r>
              <a:rPr sz="1150" spc="-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1150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preposto,</a:t>
            </a:r>
            <a:r>
              <a:rPr sz="1150" spc="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razão</a:t>
            </a:r>
            <a:r>
              <a:rPr sz="11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11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om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0E0E0E"/>
                </a:solidFill>
                <a:latin typeface="Arial"/>
                <a:cs typeface="Arial"/>
              </a:rPr>
              <a:t>ssão</a:t>
            </a:r>
            <a:r>
              <a:rPr sz="1150" spc="1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dolosa</a:t>
            </a:r>
            <a:r>
              <a:rPr sz="1150" spc="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1150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F1F1F"/>
                </a:solidFill>
                <a:latin typeface="Arial"/>
                <a:cs typeface="Arial"/>
              </a:rPr>
              <a:t>cu</a:t>
            </a:r>
            <a:r>
              <a:rPr sz="1150" spc="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1F1F1F"/>
                </a:solidFill>
                <a:latin typeface="Arial"/>
                <a:cs typeface="Arial"/>
              </a:rPr>
              <a:t>posa,</a:t>
            </a:r>
            <a:r>
              <a:rPr sz="1150" spc="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venham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causar</a:t>
            </a:r>
            <a:endParaRPr sz="11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55598" y="9413702"/>
            <a:ext cx="610679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ao </a:t>
            </a:r>
            <a:r>
              <a:rPr sz="1150" spc="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E0E0E"/>
                </a:solidFill>
                <a:latin typeface="Arial"/>
                <a:cs typeface="Arial"/>
              </a:rPr>
              <a:t>CONTRATANTE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ecorrênc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da </a:t>
            </a:r>
            <a:r>
              <a:rPr sz="1150" spc="1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prestação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dos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E0E0E"/>
                </a:solidFill>
                <a:latin typeface="Arial"/>
                <a:cs typeface="Arial"/>
              </a:rPr>
              <a:t>serv</a:t>
            </a:r>
            <a:r>
              <a:rPr sz="115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ços,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E0E0E"/>
                </a:solidFill>
                <a:latin typeface="Arial"/>
                <a:cs typeface="Arial"/>
              </a:rPr>
              <a:t>inclu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indo-se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danos</a:t>
            </a:r>
            <a:endParaRPr sz="11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60144" y="9600586"/>
            <a:ext cx="402844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35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ater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E0E0E"/>
                </a:solidFill>
                <a:latin typeface="Arial"/>
                <a:cs typeface="Arial"/>
              </a:rPr>
              <a:t>ou</a:t>
            </a:r>
            <a:r>
              <a:rPr sz="1150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pessoa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E0E0E"/>
                </a:solidFill>
                <a:latin typeface="Arial"/>
                <a:cs typeface="Arial"/>
              </a:rPr>
              <a:t>causados</a:t>
            </a:r>
            <a:r>
              <a:rPr sz="1150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3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terceiros,</a:t>
            </a:r>
            <a:r>
              <a:rPr sz="1150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150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que</a:t>
            </a:r>
            <a:r>
              <a:rPr sz="1150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150" spc="-65" dirty="0">
                <a:solidFill>
                  <a:srgbClr val="1F1F1F"/>
                </a:solidFill>
                <a:latin typeface="Arial"/>
                <a:cs typeface="Arial"/>
              </a:rPr>
              <a:t>í</a:t>
            </a:r>
            <a:r>
              <a:rPr sz="1150" spc="75" dirty="0">
                <a:solidFill>
                  <a:srgbClr val="1F1F1F"/>
                </a:solidFill>
                <a:latin typeface="Arial"/>
                <a:cs typeface="Arial"/>
              </a:rPr>
              <a:t>tu</a:t>
            </a:r>
            <a:r>
              <a:rPr sz="1150" spc="1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150" spc="-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E0E0E"/>
                </a:solidFill>
                <a:latin typeface="Arial"/>
                <a:cs typeface="Arial"/>
              </a:rPr>
              <a:t>fo</a:t>
            </a:r>
            <a:r>
              <a:rPr sz="1150" spc="13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150" spc="265" dirty="0">
                <a:solidFill>
                  <a:srgbClr val="313131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33594" y="9091181"/>
            <a:ext cx="247015" cy="800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100" i="1" spc="30" dirty="0">
                <a:solidFill>
                  <a:srgbClr val="34336B"/>
                </a:solidFill>
                <a:latin typeface="Arial"/>
                <a:cs typeface="Arial"/>
              </a:rPr>
              <a:t>f</a:t>
            </a:r>
            <a:endParaRPr sz="61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19997" y="9761956"/>
            <a:ext cx="692150" cy="742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650" i="1" spc="2100" dirty="0">
                <a:solidFill>
                  <a:srgbClr val="83838E"/>
                </a:solidFill>
                <a:latin typeface="Arial"/>
                <a:cs typeface="Arial"/>
              </a:rPr>
              <a:t>p</a:t>
            </a:r>
            <a:endParaRPr sz="5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86967" y="585216"/>
            <a:ext cx="713232" cy="6583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75487" y="9034271"/>
            <a:ext cx="452628" cy="12572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911596" y="9825228"/>
            <a:ext cx="1431036" cy="8183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53132" y="723220"/>
            <a:ext cx="6169025" cy="9051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2501265" algn="ctr">
              <a:lnSpc>
                <a:spcPct val="100000"/>
              </a:lnSpc>
            </a:pPr>
            <a:r>
              <a:rPr sz="1900" b="1" spc="85" dirty="0">
                <a:solidFill>
                  <a:srgbClr val="0F0F0F"/>
                </a:solidFill>
                <a:latin typeface="Arial"/>
                <a:cs typeface="Arial"/>
              </a:rPr>
              <a:t>MA</a:t>
            </a:r>
            <a:r>
              <a:rPr sz="1900" b="1" spc="5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900" b="1" spc="65" dirty="0">
                <a:solidFill>
                  <a:srgbClr val="0F0F0F"/>
                </a:solidFill>
                <a:latin typeface="Arial"/>
                <a:cs typeface="Arial"/>
              </a:rPr>
              <a:t>K</a:t>
            </a:r>
            <a:r>
              <a:rPr sz="1900" b="1" spc="-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900" b="1" spc="60" dirty="0">
                <a:solidFill>
                  <a:srgbClr val="0F0F0F"/>
                </a:solidFill>
                <a:latin typeface="Arial"/>
                <a:cs typeface="Arial"/>
              </a:rPr>
              <a:t>NZ</a:t>
            </a:r>
            <a:r>
              <a:rPr sz="1900" b="1" spc="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900" b="1" spc="10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endParaRPr sz="1900">
              <a:latin typeface="Arial"/>
              <a:cs typeface="Arial"/>
            </a:endParaRPr>
          </a:p>
          <a:p>
            <a:pPr marR="2540635" algn="ctr">
              <a:lnSpc>
                <a:spcPct val="100000"/>
              </a:lnSpc>
              <a:spcBef>
                <a:spcPts val="30"/>
              </a:spcBef>
            </a:pPr>
            <a:r>
              <a:rPr sz="1350" spc="5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3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50" spc="5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indent="5153660">
              <a:lnSpc>
                <a:spcPct val="100000"/>
              </a:lnSpc>
            </a:pP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Pág</a:t>
            </a:r>
            <a:r>
              <a:rPr sz="1150" spc="-1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150" dirty="0">
                <a:solidFill>
                  <a:srgbClr val="0F0F0F"/>
                </a:solidFill>
                <a:latin typeface="Arial"/>
                <a:cs typeface="Arial"/>
              </a:rPr>
              <a:t>6</a:t>
            </a:r>
            <a:r>
              <a:rPr sz="1200" b="1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6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b="1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125" dirty="0">
                <a:solidFill>
                  <a:srgbClr val="0F0F0F"/>
                </a:solidFill>
                <a:latin typeface="Arial"/>
                <a:cs typeface="Arial"/>
              </a:rPr>
              <a:t>7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spc="-60" dirty="0">
                <a:solidFill>
                  <a:srgbClr val="0F0F0F"/>
                </a:solidFill>
                <a:latin typeface="Arial"/>
                <a:cs typeface="Arial"/>
              </a:rPr>
              <a:t>CLÁUSULA </a:t>
            </a:r>
            <a:r>
              <a:rPr sz="1200" b="1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8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b="1" spc="1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b="1" spc="155" dirty="0">
                <a:solidFill>
                  <a:srgbClr val="0F0F0F"/>
                </a:solidFill>
                <a:latin typeface="Arial"/>
                <a:cs typeface="Arial"/>
              </a:rPr>
              <a:t>ª</a:t>
            </a:r>
            <a:r>
              <a:rPr sz="1200" b="1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120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15" dirty="0">
                <a:solidFill>
                  <a:srgbClr val="0F0F0F"/>
                </a:solidFill>
                <a:latin typeface="Arial"/>
                <a:cs typeface="Arial"/>
              </a:rPr>
              <a:t>RESC</a:t>
            </a:r>
            <a:r>
              <a:rPr sz="1200" b="1" spc="-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20" dirty="0">
                <a:solidFill>
                  <a:srgbClr val="0F0F0F"/>
                </a:solidFill>
                <a:latin typeface="Arial"/>
                <a:cs typeface="Arial"/>
              </a:rPr>
              <a:t>SÃO/PENAL</a:t>
            </a:r>
            <a:r>
              <a:rPr sz="1200" b="1" spc="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-20" dirty="0">
                <a:solidFill>
                  <a:srgbClr val="0F0F0F"/>
                </a:solidFill>
                <a:latin typeface="Arial"/>
                <a:cs typeface="Arial"/>
              </a:rPr>
              <a:t>DADES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13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presente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contrato</a:t>
            </a:r>
            <a:r>
              <a:rPr sz="11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pode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ser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rescind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ido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F0F0F"/>
                </a:solidFill>
                <a:latin typeface="Arial"/>
                <a:cs typeface="Arial"/>
              </a:rPr>
              <a:t>SE: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450">
              <a:latin typeface="Times New Roman"/>
              <a:cs typeface="Times New Roman"/>
            </a:endParaRPr>
          </a:p>
          <a:p>
            <a:pPr marL="472440" indent="-232410">
              <a:lnSpc>
                <a:spcPct val="100000"/>
              </a:lnSpc>
              <a:buClr>
                <a:srgbClr val="0F0F0F"/>
              </a:buClr>
              <a:buFont typeface="Arial"/>
              <a:buChar char="•"/>
              <a:tabLst>
                <a:tab pos="473075" algn="l"/>
              </a:tabLst>
            </a:pP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 for</a:t>
            </a:r>
            <a:r>
              <a:rPr sz="11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cumpr</a:t>
            </a:r>
            <a:r>
              <a:rPr sz="1150" spc="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essas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cláusu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12121"/>
                </a:solidFill>
                <a:latin typeface="Arial"/>
                <a:cs typeface="Arial"/>
              </a:rPr>
              <a:t>contratuais,</a:t>
            </a:r>
            <a:r>
              <a:rPr sz="115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especificações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prazos;</a:t>
            </a:r>
            <a:endParaRPr sz="1150">
              <a:latin typeface="Arial"/>
              <a:cs typeface="Arial"/>
            </a:endParaRPr>
          </a:p>
          <a:p>
            <a:pPr marL="472440" marR="47625" indent="-227329">
              <a:lnSpc>
                <a:spcPts val="1330"/>
              </a:lnSpc>
              <a:spcBef>
                <a:spcPts val="145"/>
              </a:spcBef>
              <a:buClr>
                <a:srgbClr val="0F0F0F"/>
              </a:buClr>
              <a:buFont typeface="Arial"/>
              <a:buChar char="•"/>
              <a:tabLst>
                <a:tab pos="473075" algn="l"/>
              </a:tabLst>
            </a:pP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Houver  </a:t>
            </a:r>
            <a:r>
              <a:rPr sz="115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cessão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ou  </a:t>
            </a:r>
            <a:r>
              <a:rPr sz="1150" spc="-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trans</a:t>
            </a:r>
            <a:r>
              <a:rPr sz="1150" spc="75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1150" spc="30" dirty="0">
                <a:solidFill>
                  <a:srgbClr val="3B3B3B"/>
                </a:solidFill>
                <a:latin typeface="Arial"/>
                <a:cs typeface="Arial"/>
              </a:rPr>
              <a:t>ê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1150" spc="-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150" spc="-4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150" spc="-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d</a:t>
            </a:r>
            <a:r>
              <a:rPr sz="1150" spc="-10" dirty="0">
                <a:solidFill>
                  <a:srgbClr val="545454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545454"/>
                </a:solidFill>
                <a:latin typeface="Arial"/>
                <a:cs typeface="Arial"/>
              </a:rPr>
              <a:t>  </a:t>
            </a:r>
            <a:r>
              <a:rPr sz="1150" spc="-1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3B3B3B"/>
                </a:solidFill>
                <a:latin typeface="Arial"/>
                <a:cs typeface="Arial"/>
              </a:rPr>
              <a:t>d</a:t>
            </a:r>
            <a:r>
              <a:rPr sz="1150" spc="4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212121"/>
                </a:solidFill>
                <a:latin typeface="Arial"/>
                <a:cs typeface="Arial"/>
              </a:rPr>
              <a:t>r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itos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150" spc="-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obrigações,  </a:t>
            </a:r>
            <a:r>
              <a:rPr sz="1150" spc="-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fusão,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212121"/>
                </a:solidFill>
                <a:latin typeface="Arial"/>
                <a:cs typeface="Arial"/>
              </a:rPr>
              <a:t>c1sao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150" spc="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 incorporação</a:t>
            </a:r>
            <a:r>
              <a:rPr sz="11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F0F0F"/>
                </a:solidFill>
                <a:latin typeface="Arial"/>
                <a:cs typeface="Arial"/>
              </a:rPr>
              <a:t>CONTRATADA;</a:t>
            </a:r>
            <a:endParaRPr sz="1150">
              <a:latin typeface="Arial"/>
              <a:cs typeface="Arial"/>
            </a:endParaRPr>
          </a:p>
          <a:p>
            <a:pPr marL="472440" indent="-227329">
              <a:lnSpc>
                <a:spcPct val="100000"/>
              </a:lnSpc>
              <a:spcBef>
                <a:spcPts val="20"/>
              </a:spcBef>
              <a:buClr>
                <a:srgbClr val="0F0F0F"/>
              </a:buClr>
              <a:buFont typeface="Arial"/>
              <a:buChar char="•"/>
              <a:tabLst>
                <a:tab pos="473075" algn="l"/>
              </a:tabLst>
            </a:pP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Houver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 fa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ênc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concordata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F0F0F"/>
                </a:solidFill>
                <a:latin typeface="Arial"/>
                <a:cs typeface="Arial"/>
              </a:rPr>
              <a:t>CONTRATADA;</a:t>
            </a:r>
            <a:endParaRPr sz="1150">
              <a:latin typeface="Arial"/>
              <a:cs typeface="Arial"/>
            </a:endParaRPr>
          </a:p>
          <a:p>
            <a:pPr marL="467995" marR="56515" indent="-222885">
              <a:lnSpc>
                <a:spcPct val="104200"/>
              </a:lnSpc>
              <a:spcBef>
                <a:spcPts val="35"/>
              </a:spcBef>
              <a:buClr>
                <a:srgbClr val="0F0F0F"/>
              </a:buClr>
              <a:buFont typeface="Arial"/>
              <a:buChar char="•"/>
              <a:tabLst>
                <a:tab pos="477520" algn="l"/>
              </a:tabLst>
            </a:pP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Houver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alteração</a:t>
            </a:r>
            <a:r>
              <a:rPr sz="11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social</a:t>
            </a:r>
            <a:r>
              <a:rPr sz="11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mod</a:t>
            </a:r>
            <a:r>
              <a:rPr sz="115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ficação</a:t>
            </a:r>
            <a:r>
              <a:rPr sz="11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finalidade </a:t>
            </a:r>
            <a:r>
              <a:rPr sz="115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12121"/>
                </a:solidFill>
                <a:latin typeface="Arial"/>
                <a:cs typeface="Arial"/>
              </a:rPr>
              <a:t>estrutura</a:t>
            </a:r>
            <a:r>
              <a:rPr sz="1150" spc="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F0F0F"/>
                </a:solidFill>
                <a:latin typeface="Arial"/>
                <a:cs typeface="Arial"/>
              </a:rPr>
              <a:t>CONTRATADA,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prejud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execução</a:t>
            </a:r>
            <a:r>
              <a:rPr sz="11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contrato;</a:t>
            </a:r>
            <a:endParaRPr sz="1150">
              <a:latin typeface="Arial"/>
              <a:cs typeface="Arial"/>
            </a:endParaRPr>
          </a:p>
          <a:p>
            <a:pPr marL="467995" indent="-218440">
              <a:lnSpc>
                <a:spcPct val="100000"/>
              </a:lnSpc>
              <a:spcBef>
                <a:spcPts val="130"/>
              </a:spcBef>
              <a:buClr>
                <a:srgbClr val="0F0F0F"/>
              </a:buClr>
              <a:buFont typeface="Arial"/>
              <a:buChar char="•"/>
              <a:tabLst>
                <a:tab pos="468630" algn="l"/>
              </a:tabLst>
            </a:pP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caso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fortuito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força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maior</a:t>
            </a:r>
            <a:r>
              <a:rPr sz="11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212121"/>
                </a:solidFill>
                <a:latin typeface="Arial"/>
                <a:cs typeface="Arial"/>
              </a:rPr>
              <a:t>mpeditiva</a:t>
            </a:r>
            <a:r>
              <a:rPr sz="1150" spc="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execução</a:t>
            </a:r>
            <a:r>
              <a:rPr sz="11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contrat</a:t>
            </a:r>
            <a:r>
              <a:rPr sz="1150" spc="1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spc="70" dirty="0">
                <a:solidFill>
                  <a:srgbClr val="3B3B3B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5080" algn="just">
              <a:lnSpc>
                <a:spcPct val="103899"/>
              </a:lnSpc>
            </a:pPr>
            <a:r>
              <a:rPr sz="1200" b="1" spc="20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200" b="1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30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1200" b="1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9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b="1" spc="40" dirty="0">
                <a:solidFill>
                  <a:srgbClr val="0F0F0F"/>
                </a:solidFill>
                <a:latin typeface="Arial"/>
                <a:cs typeface="Arial"/>
              </a:rPr>
              <a:t>ir</a:t>
            </a:r>
            <a:r>
              <a:rPr sz="1200" b="1" spc="5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b="1" spc="114" dirty="0">
                <a:solidFill>
                  <a:srgbClr val="3B3B3B"/>
                </a:solidFill>
                <a:latin typeface="Arial"/>
                <a:cs typeface="Arial"/>
              </a:rPr>
              <a:t>:</a:t>
            </a:r>
            <a:r>
              <a:rPr sz="1200" b="1" spc="-1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cumprimento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1150" spc="3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50" spc="-5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150" spc="8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150" spc="15" dirty="0">
                <a:solidFill>
                  <a:srgbClr val="212121"/>
                </a:solidFill>
                <a:latin typeface="Arial"/>
                <a:cs typeface="Arial"/>
              </a:rPr>
              <a:t>ond</a:t>
            </a:r>
            <a:r>
              <a:rPr sz="1150" spc="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212121"/>
                </a:solidFill>
                <a:latin typeface="Arial"/>
                <a:cs typeface="Arial"/>
              </a:rPr>
              <a:t>ções</a:t>
            </a:r>
            <a:r>
              <a:rPr sz="115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técn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cas,</a:t>
            </a:r>
            <a:r>
              <a:rPr sz="11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12121"/>
                </a:solidFill>
                <a:latin typeface="Arial"/>
                <a:cs typeface="Arial"/>
              </a:rPr>
              <a:t>comerc</a:t>
            </a:r>
            <a:r>
              <a:rPr sz="1150" spc="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212121"/>
                </a:solidFill>
                <a:latin typeface="Arial"/>
                <a:cs typeface="Arial"/>
              </a:rPr>
              <a:t>ais</a:t>
            </a:r>
            <a:r>
              <a:rPr sz="115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juríd</a:t>
            </a:r>
            <a:r>
              <a:rPr sz="1150" spc="9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cas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estabe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ecidas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nos</a:t>
            </a:r>
            <a:r>
              <a:rPr sz="11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nstrumentos</a:t>
            </a:r>
            <a:r>
              <a:rPr sz="11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convocatór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e </a:t>
            </a:r>
            <a:r>
              <a:rPr sz="1150" spc="15" dirty="0">
                <a:solidFill>
                  <a:srgbClr val="212121"/>
                </a:solidFill>
                <a:latin typeface="Arial"/>
                <a:cs typeface="Arial"/>
              </a:rPr>
              <a:t>contratual</a:t>
            </a:r>
            <a:r>
              <a:rPr sz="1150" spc="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caracter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zará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descumpr</a:t>
            </a:r>
            <a:r>
              <a:rPr sz="1150" spc="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mento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obrigações 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assumidas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poderá 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acarretar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ao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part</a:t>
            </a: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cipante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as </a:t>
            </a:r>
            <a:r>
              <a:rPr sz="115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segu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ntes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pena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lidade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150" spc="325" dirty="0">
                <a:solidFill>
                  <a:srgbClr val="0F0F0F"/>
                </a:solidFill>
                <a:latin typeface="Arial"/>
                <a:cs typeface="Arial"/>
              </a:rPr>
              <a:t>,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previstas</a:t>
            </a:r>
            <a:r>
              <a:rPr sz="11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nstrumento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convocatór</a:t>
            </a:r>
            <a:r>
              <a:rPr sz="1150" spc="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o: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1250">
              <a:latin typeface="Times New Roman"/>
              <a:cs typeface="Times New Roman"/>
            </a:endParaRPr>
          </a:p>
          <a:p>
            <a:pPr marL="467995" marR="4644390" indent="-16510">
              <a:lnSpc>
                <a:spcPct val="104200"/>
              </a:lnSpc>
            </a:pPr>
            <a:r>
              <a:rPr sz="1150" spc="3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484" dirty="0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sz="1150" spc="-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advertência;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484" dirty="0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sz="1150" spc="-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F0F0F"/>
                </a:solidFill>
                <a:latin typeface="Arial"/>
                <a:cs typeface="Arial"/>
              </a:rPr>
              <a:t>mu</a:t>
            </a:r>
            <a:r>
              <a:rPr sz="1150" spc="-8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ta;</a:t>
            </a:r>
            <a:endParaRPr sz="1150">
              <a:latin typeface="Arial"/>
              <a:cs typeface="Arial"/>
            </a:endParaRPr>
          </a:p>
          <a:p>
            <a:pPr marL="472440" marR="40005" indent="-180340" algn="just">
              <a:lnSpc>
                <a:spcPct val="104200"/>
              </a:lnSpc>
              <a:spcBef>
                <a:spcPts val="70"/>
              </a:spcBef>
            </a:pPr>
            <a:r>
              <a:rPr sz="1150" spc="-13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85" dirty="0">
                <a:solidFill>
                  <a:srgbClr val="0F0F0F"/>
                </a:solidFill>
                <a:latin typeface="Arial"/>
                <a:cs typeface="Arial"/>
              </a:rPr>
              <a:t>II</a:t>
            </a:r>
            <a:r>
              <a:rPr sz="115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40" dirty="0">
                <a:solidFill>
                  <a:srgbClr val="3B3B3B"/>
                </a:solidFill>
                <a:latin typeface="Arial"/>
                <a:cs typeface="Arial"/>
              </a:rPr>
              <a:t>-</a:t>
            </a:r>
            <a:r>
              <a:rPr sz="1150" spc="1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suspensão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temporár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part</a:t>
            </a: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par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processos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se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et</a:t>
            </a:r>
            <a:r>
              <a:rPr sz="115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vos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da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50" spc="-16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e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Espor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15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12121"/>
                </a:solidFill>
                <a:latin typeface="Arial"/>
                <a:cs typeface="Arial"/>
              </a:rPr>
              <a:t>Clu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b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32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50" spc="-1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12121"/>
                </a:solidFill>
                <a:latin typeface="Arial"/>
                <a:cs typeface="Arial"/>
              </a:rPr>
              <a:t>por</a:t>
            </a:r>
            <a:r>
              <a:rPr sz="115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3B3B3B"/>
                </a:solidFill>
                <a:latin typeface="Arial"/>
                <a:cs typeface="Arial"/>
              </a:rPr>
              <a:t>con</a:t>
            </a:r>
            <a:r>
              <a:rPr sz="1150" spc="-45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150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1150" spc="25" dirty="0">
                <a:solidFill>
                  <a:srgbClr val="3B3B3B"/>
                </a:solidFill>
                <a:latin typeface="Arial"/>
                <a:cs typeface="Arial"/>
              </a:rPr>
              <a:t>q</a:t>
            </a:r>
            <a:r>
              <a:rPr sz="1150" spc="20" dirty="0">
                <a:solidFill>
                  <a:srgbClr val="3B3B3B"/>
                </a:solidFill>
                <a:latin typeface="Arial"/>
                <a:cs typeface="Arial"/>
              </a:rPr>
              <a:t>ü</a:t>
            </a:r>
            <a:r>
              <a:rPr sz="1150" spc="35" dirty="0">
                <a:solidFill>
                  <a:srgbClr val="545454"/>
                </a:solidFill>
                <a:latin typeface="Arial"/>
                <a:cs typeface="Arial"/>
              </a:rPr>
              <a:t>ê</a:t>
            </a:r>
            <a:r>
              <a:rPr sz="1150" spc="10" dirty="0">
                <a:solidFill>
                  <a:srgbClr val="3B3B3B"/>
                </a:solidFill>
                <a:latin typeface="Arial"/>
                <a:cs typeface="Arial"/>
              </a:rPr>
              <a:t>nc</a:t>
            </a:r>
            <a:r>
              <a:rPr sz="1150" spc="-6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150" spc="39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50" spc="15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15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12121"/>
                </a:solidFill>
                <a:latin typeface="Arial"/>
                <a:cs typeface="Arial"/>
              </a:rPr>
              <a:t>contratar</a:t>
            </a:r>
            <a:r>
              <a:rPr sz="1150" spc="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115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5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mesma,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15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prazo</a:t>
            </a:r>
            <a:r>
              <a:rPr sz="11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150" spc="-7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mo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6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(se</a:t>
            </a:r>
            <a:r>
              <a:rPr sz="115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s)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meses</a:t>
            </a:r>
            <a:r>
              <a:rPr sz="115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máx</a:t>
            </a:r>
            <a:r>
              <a:rPr sz="115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mo</a:t>
            </a:r>
            <a:r>
              <a:rPr sz="11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24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212121"/>
                </a:solidFill>
                <a:latin typeface="Arial"/>
                <a:cs typeface="Arial"/>
              </a:rPr>
              <a:t>(vinte</a:t>
            </a:r>
            <a:r>
              <a:rPr sz="1150" spc="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quatro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)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2121"/>
                </a:solidFill>
                <a:latin typeface="Arial"/>
                <a:cs typeface="Arial"/>
              </a:rPr>
              <a:t>meses,</a:t>
            </a:r>
            <a:r>
              <a:rPr sz="1150" spc="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nas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12121"/>
                </a:solidFill>
                <a:latin typeface="Arial"/>
                <a:cs typeface="Arial"/>
              </a:rPr>
              <a:t>cond</a:t>
            </a:r>
            <a:r>
              <a:rPr sz="1150" spc="-15" dirty="0">
                <a:solidFill>
                  <a:srgbClr val="212121"/>
                </a:solidFill>
                <a:latin typeface="Arial"/>
                <a:cs typeface="Arial"/>
              </a:rPr>
              <a:t>ições</a:t>
            </a:r>
            <a:r>
              <a:rPr sz="115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estabe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ec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1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instrumento</a:t>
            </a:r>
            <a:r>
              <a:rPr sz="11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convocatór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250">
              <a:latin typeface="Times New Roman"/>
              <a:cs typeface="Times New Roman"/>
            </a:endParaRPr>
          </a:p>
          <a:p>
            <a:pPr marL="30480" marR="39370" algn="just">
              <a:lnSpc>
                <a:spcPct val="105100"/>
              </a:lnSpc>
            </a:pPr>
            <a:r>
              <a:rPr sz="1200" b="1" spc="15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200" b="1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0F0F"/>
                </a:solidFill>
                <a:latin typeface="Arial"/>
                <a:cs typeface="Arial"/>
              </a:rPr>
              <a:t>Segundo: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penas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prev</a:t>
            </a:r>
            <a:r>
              <a:rPr sz="115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stas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nos</a:t>
            </a:r>
            <a:r>
              <a:rPr sz="11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nciso</a:t>
            </a:r>
            <a:r>
              <a:rPr sz="1150" spc="-52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150" spc="-8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32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60" dirty="0">
                <a:solidFill>
                  <a:srgbClr val="0F0F0F"/>
                </a:solidFill>
                <a:latin typeface="Arial"/>
                <a:cs typeface="Arial"/>
              </a:rPr>
              <a:t>II</a:t>
            </a:r>
            <a:r>
              <a:rPr sz="1150" spc="-1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44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spc="-8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85" dirty="0">
                <a:solidFill>
                  <a:srgbClr val="0F0F0F"/>
                </a:solidFill>
                <a:latin typeface="Arial"/>
                <a:cs typeface="Arial"/>
              </a:rPr>
              <a:t>II</a:t>
            </a:r>
            <a:r>
              <a:rPr sz="1150" spc="-1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deste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art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go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poderão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ser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apl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cadas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cumu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at</a:t>
            </a:r>
            <a:r>
              <a:rPr sz="115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vamente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nã</a:t>
            </a: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spc="325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150" spc="-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sem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prejuízo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da </a:t>
            </a:r>
            <a:r>
              <a:rPr sz="11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rescisão</a:t>
            </a:r>
            <a:r>
              <a:rPr sz="115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ajuste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ato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uni</a:t>
            </a:r>
            <a:r>
              <a:rPr sz="1150" spc="-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ateral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11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50" spc="-16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5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212121"/>
                </a:solidFill>
                <a:latin typeface="Arial"/>
                <a:cs typeface="Arial"/>
              </a:rPr>
              <a:t>e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e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15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ub</a:t>
            </a:r>
            <a:r>
              <a:rPr sz="1150" spc="7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spc="165" dirty="0">
                <a:solidFill>
                  <a:srgbClr val="3B3B3B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250">
              <a:latin typeface="Times New Roman"/>
              <a:cs typeface="Times New Roman"/>
            </a:endParaRPr>
          </a:p>
          <a:p>
            <a:pPr marL="30480" marR="39370" indent="8890" algn="just">
              <a:lnSpc>
                <a:spcPts val="1440"/>
              </a:lnSpc>
            </a:pPr>
            <a:r>
              <a:rPr sz="1200" b="1" spc="15" dirty="0">
                <a:solidFill>
                  <a:srgbClr val="0F0F0F"/>
                </a:solidFill>
                <a:latin typeface="Arial"/>
                <a:cs typeface="Arial"/>
              </a:rPr>
              <a:t>Parágrafo Terce</a:t>
            </a:r>
            <a:r>
              <a:rPr sz="1200" b="1" spc="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35" dirty="0">
                <a:solidFill>
                  <a:srgbClr val="0F0F0F"/>
                </a:solidFill>
                <a:latin typeface="Arial"/>
                <a:cs typeface="Arial"/>
              </a:rPr>
              <a:t>ro:</a:t>
            </a:r>
            <a:r>
              <a:rPr sz="1200" b="1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notificação</a:t>
            </a:r>
            <a:r>
              <a:rPr sz="11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ap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icação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1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penalidades,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150" spc="-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at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vas</a:t>
            </a:r>
            <a:r>
              <a:rPr sz="11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00" spc="-15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400" spc="11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inexecução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total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parc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previstas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neste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Cap</a:t>
            </a:r>
            <a:r>
              <a:rPr sz="1150" spc="-10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tu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o,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será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efetuada </a:t>
            </a:r>
            <a:r>
              <a:rPr sz="11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através 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comun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cação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formal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encaminhada 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e-mail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50" spc="-80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45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450" spc="-4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contratada,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 onde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 deverá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ser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assegurado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direito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400" spc="-60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400" spc="2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defesa</a:t>
            </a:r>
            <a:endParaRPr sz="1150">
              <a:latin typeface="Arial"/>
              <a:cs typeface="Arial"/>
            </a:endParaRPr>
          </a:p>
          <a:p>
            <a:pPr marL="40005" algn="just">
              <a:lnSpc>
                <a:spcPct val="100000"/>
              </a:lnSpc>
              <a:spcBef>
                <a:spcPts val="35"/>
              </a:spcBef>
            </a:pP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prév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a,</a:t>
            </a:r>
            <a:r>
              <a:rPr sz="11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respe</a:t>
            </a:r>
            <a:r>
              <a:rPr sz="115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tando-se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prazo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5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(cinco)</a:t>
            </a:r>
            <a:r>
              <a:rPr sz="11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úte</a:t>
            </a:r>
            <a:r>
              <a:rPr sz="115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s.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050">
              <a:latin typeface="Times New Roman"/>
              <a:cs typeface="Times New Roman"/>
            </a:endParaRPr>
          </a:p>
          <a:p>
            <a:pPr marL="34925" marR="18415" indent="4445" algn="just">
              <a:lnSpc>
                <a:spcPct val="105800"/>
              </a:lnSpc>
            </a:pPr>
            <a:r>
              <a:rPr sz="1200" b="1" spc="20" dirty="0">
                <a:solidFill>
                  <a:srgbClr val="0F0F0F"/>
                </a:solidFill>
                <a:latin typeface="Arial"/>
                <a:cs typeface="Arial"/>
              </a:rPr>
              <a:t>Parágrafo  </a:t>
            </a:r>
            <a:r>
              <a:rPr sz="1200" b="1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35" dirty="0">
                <a:solidFill>
                  <a:srgbClr val="0F0F0F"/>
                </a:solidFill>
                <a:latin typeface="Arial"/>
                <a:cs typeface="Arial"/>
              </a:rPr>
              <a:t>Quarto: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b="1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F0F0F"/>
                </a:solidFill>
                <a:latin typeface="Arial"/>
                <a:cs typeface="Arial"/>
              </a:rPr>
              <a:t>Caso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haja  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recusa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mater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ser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150" spc="-4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ço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parte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200" b="1" spc="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b="1" spc="-8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6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-55" dirty="0">
                <a:solidFill>
                  <a:srgbClr val="0F0F0F"/>
                </a:solidFill>
                <a:latin typeface="Arial"/>
                <a:cs typeface="Arial"/>
              </a:rPr>
              <a:t>CLUBE,</a:t>
            </a:r>
            <a:r>
              <a:rPr sz="120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3B3B3B"/>
                </a:solidFill>
                <a:latin typeface="Arial"/>
                <a:cs typeface="Arial"/>
              </a:rPr>
              <a:t>contrat</a:t>
            </a:r>
            <a:r>
              <a:rPr sz="1150" spc="7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150" spc="-20" dirty="0">
                <a:solidFill>
                  <a:srgbClr val="212121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3B3B3B"/>
                </a:solidFill>
                <a:latin typeface="Arial"/>
                <a:cs typeface="Arial"/>
              </a:rPr>
              <a:t>v</a:t>
            </a:r>
            <a:r>
              <a:rPr sz="1150" spc="10" dirty="0">
                <a:solidFill>
                  <a:srgbClr val="212121"/>
                </a:solidFill>
                <a:latin typeface="Arial"/>
                <a:cs typeface="Arial"/>
              </a:rPr>
              <a:t>erá,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dentro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prazo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originalmente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contratado,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12121"/>
                </a:solidFill>
                <a:latin typeface="Arial"/>
                <a:cs typeface="Arial"/>
              </a:rPr>
              <a:t>reparar,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corr</a:t>
            </a:r>
            <a:r>
              <a:rPr sz="115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gi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12121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212121"/>
                </a:solidFill>
                <a:latin typeface="Arial"/>
                <a:cs typeface="Arial"/>
              </a:rPr>
              <a:t>remover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às</a:t>
            </a:r>
            <a:r>
              <a:rPr sz="115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suas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custas, </a:t>
            </a:r>
            <a:r>
              <a:rPr sz="115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5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todo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212121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parte,</a:t>
            </a:r>
            <a:r>
              <a:rPr sz="115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objeto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212121"/>
                </a:solidFill>
                <a:latin typeface="Arial"/>
                <a:cs typeface="Arial"/>
              </a:rPr>
              <a:t>v</a:t>
            </a:r>
            <a:r>
              <a:rPr sz="1150" spc="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212121"/>
                </a:solidFill>
                <a:latin typeface="Arial"/>
                <a:cs typeface="Arial"/>
              </a:rPr>
              <a:t>c</a:t>
            </a:r>
            <a:r>
              <a:rPr sz="1150" spc="-4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212121"/>
                </a:solidFill>
                <a:latin typeface="Arial"/>
                <a:cs typeface="Arial"/>
              </a:rPr>
              <a:t>ado</a:t>
            </a:r>
            <a:r>
              <a:rPr sz="115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defe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tos</a:t>
            </a:r>
            <a:r>
              <a:rPr sz="115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incorreções </a:t>
            </a:r>
            <a:r>
              <a:rPr sz="115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1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12121"/>
                </a:solidFill>
                <a:latin typeface="Arial"/>
                <a:cs typeface="Arial"/>
              </a:rPr>
              <a:t>execução,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sob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pena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12121"/>
                </a:solidFill>
                <a:latin typeface="Arial"/>
                <a:cs typeface="Arial"/>
              </a:rPr>
              <a:t>restar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caracterizada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inexecução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total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parc</a:t>
            </a:r>
            <a:r>
              <a:rPr sz="115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objeto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contratado,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consequente  </a:t>
            </a:r>
            <a:r>
              <a:rPr sz="115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ap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cação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1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sanções</a:t>
            </a:r>
            <a:r>
              <a:rPr sz="11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prev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stas</a:t>
            </a:r>
            <a:r>
              <a:rPr sz="11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art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go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anterior.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150">
              <a:latin typeface="Times New Roman"/>
              <a:cs typeface="Times New Roman"/>
            </a:endParaRPr>
          </a:p>
          <a:p>
            <a:pPr marL="48895" marR="15875" algn="just">
              <a:lnSpc>
                <a:spcPct val="102400"/>
              </a:lnSpc>
            </a:pPr>
            <a:r>
              <a:rPr sz="1200" b="1" spc="15" dirty="0">
                <a:solidFill>
                  <a:srgbClr val="0F0F0F"/>
                </a:solidFill>
                <a:latin typeface="Arial"/>
                <a:cs typeface="Arial"/>
              </a:rPr>
              <a:t>Parágrafo</a:t>
            </a:r>
            <a:r>
              <a:rPr sz="1200" b="1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F0F0F"/>
                </a:solidFill>
                <a:latin typeface="Arial"/>
                <a:cs typeface="Arial"/>
              </a:rPr>
              <a:t>Qui</a:t>
            </a:r>
            <a:r>
              <a:rPr sz="1200" b="1" spc="45" dirty="0">
                <a:solidFill>
                  <a:srgbClr val="0F0F0F"/>
                </a:solidFill>
                <a:latin typeface="Arial"/>
                <a:cs typeface="Arial"/>
              </a:rPr>
              <a:t>nto:</a:t>
            </a:r>
            <a:r>
              <a:rPr sz="1200" b="1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F0F0F"/>
                </a:solidFill>
                <a:latin typeface="Arial"/>
                <a:cs typeface="Arial"/>
              </a:rPr>
              <a:t>pena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1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multa</a:t>
            </a:r>
            <a:r>
              <a:rPr sz="115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la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F0F0F"/>
                </a:solidFill>
                <a:latin typeface="Arial"/>
                <a:cs typeface="Arial"/>
              </a:rPr>
              <a:t>inexecução</a:t>
            </a:r>
            <a:r>
              <a:rPr sz="11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total</a:t>
            </a:r>
            <a:r>
              <a:rPr sz="11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parcial</a:t>
            </a:r>
            <a:r>
              <a:rPr sz="11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ajuste</a:t>
            </a:r>
            <a:r>
              <a:rPr sz="11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ce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ebrado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1150" spc="1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0F0F0F"/>
                </a:solidFill>
                <a:latin typeface="Arial"/>
                <a:cs typeface="Arial"/>
              </a:rPr>
              <a:t>CBC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11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150" spc="5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1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12121"/>
                </a:solidFill>
                <a:latin typeface="Arial"/>
                <a:cs typeface="Arial"/>
              </a:rPr>
              <a:t>Espor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115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9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Club</a:t>
            </a:r>
            <a:r>
              <a:rPr sz="1150" spc="15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1150" spc="9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150" spc="10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1150" spc="35" dirty="0">
                <a:solidFill>
                  <a:srgbClr val="545454"/>
                </a:solidFill>
                <a:latin typeface="Arial"/>
                <a:cs typeface="Arial"/>
              </a:rPr>
              <a:t>r</a:t>
            </a:r>
            <a:r>
              <a:rPr sz="1150" spc="-30" dirty="0">
                <a:solidFill>
                  <a:srgbClr val="3B3B3B"/>
                </a:solidFill>
                <a:latin typeface="Arial"/>
                <a:cs typeface="Arial"/>
              </a:rPr>
              <a:t>á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150" spc="3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50" spc="-35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212121"/>
                </a:solidFill>
                <a:latin typeface="Arial"/>
                <a:cs typeface="Arial"/>
              </a:rPr>
              <a:t>cula</a:t>
            </a:r>
            <a:r>
              <a:rPr sz="1150" spc="-10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1150" spc="-3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150" spc="35" dirty="0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sz="1150" spc="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150" spc="-15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1150" spc="55" dirty="0">
                <a:solidFill>
                  <a:srgbClr val="3B3B3B"/>
                </a:solidFill>
                <a:latin typeface="Arial"/>
                <a:cs typeface="Arial"/>
              </a:rPr>
              <a:t>é</a:t>
            </a:r>
            <a:r>
              <a:rPr sz="1150" spc="1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F0F0F"/>
                </a:solidFill>
                <a:latin typeface="Arial"/>
                <a:cs typeface="Arial"/>
              </a:rPr>
              <a:t>50%</a:t>
            </a:r>
            <a:r>
              <a:rPr sz="115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212121"/>
                </a:solidFill>
                <a:latin typeface="Arial"/>
                <a:cs typeface="Arial"/>
              </a:rPr>
              <a:t>(ci</a:t>
            </a:r>
            <a:r>
              <a:rPr sz="1150" spc="-45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1150" spc="10" dirty="0">
                <a:solidFill>
                  <a:srgbClr val="212121"/>
                </a:solidFill>
                <a:latin typeface="Arial"/>
                <a:cs typeface="Arial"/>
              </a:rPr>
              <a:t>quenta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150" spc="5" dirty="0">
                <a:solidFill>
                  <a:srgbClr val="0F0F0F"/>
                </a:solidFill>
                <a:latin typeface="Arial"/>
                <a:cs typeface="Arial"/>
              </a:rPr>
              <a:t> cento)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212121"/>
                </a:solidFill>
                <a:latin typeface="Arial"/>
                <a:cs typeface="Arial"/>
              </a:rPr>
              <a:t>sobre</a:t>
            </a:r>
            <a:r>
              <a:rPr sz="1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val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F0F0F"/>
                </a:solidFill>
                <a:latin typeface="Arial"/>
                <a:cs typeface="Arial"/>
              </a:rPr>
              <a:t>total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ajuste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F0F0F"/>
                </a:solidFill>
                <a:latin typeface="Arial"/>
                <a:cs typeface="Arial"/>
              </a:rPr>
              <a:t>atua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li</a:t>
            </a:r>
            <a:r>
              <a:rPr sz="1150" spc="-20" dirty="0">
                <a:solidFill>
                  <a:srgbClr val="0F0F0F"/>
                </a:solidFill>
                <a:latin typeface="Arial"/>
                <a:cs typeface="Arial"/>
              </a:rPr>
              <a:t>zado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ou  </a:t>
            </a:r>
            <a:r>
              <a:rPr sz="115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sobre </a:t>
            </a:r>
            <a:r>
              <a:rPr sz="115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F0F0F"/>
                </a:solidFill>
                <a:latin typeface="Arial"/>
                <a:cs typeface="Arial"/>
              </a:rPr>
              <a:t>va</a:t>
            </a:r>
            <a:r>
              <a:rPr sz="1150" spc="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15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F0F0F"/>
                </a:solidFill>
                <a:latin typeface="Arial"/>
                <a:cs typeface="Arial"/>
              </a:rPr>
              <a:t>correspondente  </a:t>
            </a:r>
            <a:r>
              <a:rPr sz="115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F0F0F"/>
                </a:solidFill>
                <a:latin typeface="Arial"/>
                <a:cs typeface="Arial"/>
              </a:rPr>
              <a:t>à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0391" y="630936"/>
            <a:ext cx="722376" cy="6263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58368" y="4434840"/>
            <a:ext cx="1769364" cy="685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58284" y="4215384"/>
            <a:ext cx="1805939" cy="7863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62072" y="5399532"/>
            <a:ext cx="2103120" cy="13944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96696" y="7470647"/>
            <a:ext cx="1883664" cy="2240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119371" y="7351776"/>
            <a:ext cx="1504188" cy="35661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157305" y="4157535"/>
            <a:ext cx="415290" cy="0"/>
          </a:xfrm>
          <a:custGeom>
            <a:avLst/>
            <a:gdLst/>
            <a:ahLst/>
            <a:cxnLst/>
            <a:rect l="l" t="t" r="r" b="b"/>
            <a:pathLst>
              <a:path w="415290">
                <a:moveTo>
                  <a:pt x="0" y="0"/>
                </a:moveTo>
                <a:lnTo>
                  <a:pt x="414997" y="0"/>
                </a:lnTo>
              </a:path>
            </a:pathLst>
          </a:custGeom>
          <a:ln w="4510">
            <a:solidFill>
              <a:srgbClr val="7C7C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52549" y="7625174"/>
            <a:ext cx="2544445" cy="0"/>
          </a:xfrm>
          <a:custGeom>
            <a:avLst/>
            <a:gdLst/>
            <a:ahLst/>
            <a:cxnLst/>
            <a:rect l="l" t="t" r="r" b="b"/>
            <a:pathLst>
              <a:path w="2544445">
                <a:moveTo>
                  <a:pt x="0" y="0"/>
                </a:moveTo>
                <a:lnTo>
                  <a:pt x="2544117" y="0"/>
                </a:lnTo>
              </a:path>
            </a:pathLst>
          </a:custGeom>
          <a:ln w="18043">
            <a:solidFill>
              <a:srgbClr val="2B2F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08273" y="739771"/>
            <a:ext cx="6077585" cy="3528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68070">
              <a:lnSpc>
                <a:spcPts val="2330"/>
              </a:lnSpc>
            </a:pPr>
            <a:r>
              <a:rPr sz="1950" b="1" spc="-30" dirty="0">
                <a:solidFill>
                  <a:srgbClr val="0C0C0C"/>
                </a:solidFill>
                <a:latin typeface="Arial"/>
                <a:cs typeface="Arial"/>
              </a:rPr>
              <a:t>MACKENZIE</a:t>
            </a:r>
            <a:endParaRPr sz="1950">
              <a:latin typeface="Arial"/>
              <a:cs typeface="Arial"/>
            </a:endParaRPr>
          </a:p>
          <a:p>
            <a:pPr marL="1068070">
              <a:lnSpc>
                <a:spcPts val="1610"/>
              </a:lnSpc>
            </a:pPr>
            <a:r>
              <a:rPr sz="1350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35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indent="5106035">
              <a:lnSpc>
                <a:spcPct val="100000"/>
              </a:lnSpc>
            </a:pP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Pág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ina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70" dirty="0">
                <a:solidFill>
                  <a:srgbClr val="0C0C0C"/>
                </a:solidFill>
                <a:latin typeface="Arial"/>
                <a:cs typeface="Arial"/>
              </a:rPr>
              <a:t>7</a:t>
            </a:r>
            <a:r>
              <a:rPr sz="1200" b="1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-3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b="1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b="1" spc="70" dirty="0">
                <a:solidFill>
                  <a:srgbClr val="0C0C0C"/>
                </a:solidFill>
                <a:latin typeface="Arial"/>
                <a:cs typeface="Arial"/>
              </a:rPr>
              <a:t>7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9050" algn="just">
              <a:lnSpc>
                <a:spcPct val="100899"/>
              </a:lnSpc>
            </a:pP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obrigação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cumpr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da,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5" dirty="0">
                <a:solidFill>
                  <a:srgbClr val="282828"/>
                </a:solidFill>
                <a:latin typeface="Arial"/>
                <a:cs typeface="Arial"/>
              </a:rPr>
              <a:t>x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282828"/>
                </a:solidFill>
                <a:latin typeface="Arial"/>
                <a:cs typeface="Arial"/>
              </a:rPr>
              <a:t>tuan</a:t>
            </a:r>
            <a:r>
              <a:rPr sz="1200" spc="25" dirty="0">
                <a:solidFill>
                  <a:srgbClr val="282828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545457"/>
                </a:solidFill>
                <a:latin typeface="Arial"/>
                <a:cs typeface="Arial"/>
              </a:rPr>
              <a:t>o</a:t>
            </a:r>
            <a:r>
              <a:rPr sz="1200" spc="-45" dirty="0">
                <a:solidFill>
                  <a:srgbClr val="797980"/>
                </a:solidFill>
                <a:latin typeface="Arial"/>
                <a:cs typeface="Arial"/>
              </a:rPr>
              <a:t>-se</a:t>
            </a:r>
            <a:r>
              <a:rPr sz="1200" dirty="0">
                <a:solidFill>
                  <a:srgbClr val="797980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797980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676767"/>
                </a:solidFill>
                <a:latin typeface="Arial"/>
                <a:cs typeface="Arial"/>
              </a:rPr>
              <a:t>aquel</a:t>
            </a:r>
            <a:r>
              <a:rPr sz="1200" spc="-40" dirty="0">
                <a:solidFill>
                  <a:srgbClr val="676767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676767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676767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545457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3B3B3B"/>
                </a:solidFill>
                <a:latin typeface="Arial"/>
                <a:cs typeface="Arial"/>
              </a:rPr>
              <a:t>g</a:t>
            </a:r>
            <a:r>
              <a:rPr sz="1200" spc="15" dirty="0">
                <a:solidFill>
                  <a:srgbClr val="3B3B3B"/>
                </a:solidFill>
                <a:latin typeface="Arial"/>
                <a:cs typeface="Arial"/>
              </a:rPr>
              <a:t>r</a:t>
            </a:r>
            <a:r>
              <a:rPr sz="1200" spc="-35" dirty="0">
                <a:solidFill>
                  <a:srgbClr val="545457"/>
                </a:solidFill>
                <a:latin typeface="Arial"/>
                <a:cs typeface="Arial"/>
              </a:rPr>
              <a:t>ande</a:t>
            </a:r>
            <a:r>
              <a:rPr sz="1200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545457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545457"/>
                </a:solidFill>
                <a:latin typeface="Arial"/>
                <a:cs typeface="Arial"/>
              </a:rPr>
              <a:t>v</a:t>
            </a:r>
            <a:r>
              <a:rPr sz="1200" spc="-5" dirty="0">
                <a:solidFill>
                  <a:srgbClr val="3B3B3B"/>
                </a:solidFill>
                <a:latin typeface="Arial"/>
                <a:cs typeface="Arial"/>
              </a:rPr>
              <a:t>ulto</a:t>
            </a:r>
            <a:r>
              <a:rPr sz="12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3B3B3B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282828"/>
                </a:solidFill>
                <a:latin typeface="Arial"/>
                <a:cs typeface="Arial"/>
              </a:rPr>
              <a:t>c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repercussões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s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ign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ficat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vas,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pótese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graduação</a:t>
            </a:r>
            <a:r>
              <a:rPr sz="120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mu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deverá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estar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prev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sta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nstrumento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convocatór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competente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nstrumento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contrato,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sendo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está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dev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damente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just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ficada.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marR="6350" indent="4445">
              <a:lnSpc>
                <a:spcPts val="1430"/>
              </a:lnSpc>
              <a:tabLst>
                <a:tab pos="927735" algn="l"/>
              </a:tabLst>
            </a:pPr>
            <a:r>
              <a:rPr sz="1200" b="1" spc="15" dirty="0">
                <a:solidFill>
                  <a:srgbClr val="0C0C0C"/>
                </a:solidFill>
                <a:latin typeface="Arial"/>
                <a:cs typeface="Arial"/>
              </a:rPr>
              <a:t>Parágrafo	</a:t>
            </a:r>
            <a:r>
              <a:rPr sz="1200" b="1" spc="10" dirty="0">
                <a:solidFill>
                  <a:srgbClr val="0C0C0C"/>
                </a:solidFill>
                <a:latin typeface="Arial"/>
                <a:cs typeface="Arial"/>
              </a:rPr>
              <a:t>Sext</a:t>
            </a:r>
            <a:r>
              <a:rPr sz="1200" b="1" spc="1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b="1" spc="20" dirty="0">
                <a:solidFill>
                  <a:srgbClr val="3B3B3B"/>
                </a:solidFill>
                <a:latin typeface="Arial"/>
                <a:cs typeface="Arial"/>
              </a:rPr>
              <a:t>:</a:t>
            </a:r>
            <a:r>
              <a:rPr sz="1200" b="1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200" b="1" spc="-1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presente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poderá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ser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resc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ndido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antecipadamente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pelo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CONTRATANTE,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sem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incidênci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mu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indenização.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150" b="1" spc="-25" dirty="0">
                <a:solidFill>
                  <a:srgbClr val="0C0C0C"/>
                </a:solidFill>
                <a:latin typeface="Arial"/>
                <a:cs typeface="Arial"/>
              </a:rPr>
              <a:t>CLÁUSULA </a:t>
            </a:r>
            <a:r>
              <a:rPr sz="1150" b="1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10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150" b="1" spc="110" dirty="0">
                <a:solidFill>
                  <a:srgbClr val="0C0C0C"/>
                </a:solidFill>
                <a:latin typeface="Arial"/>
                <a:cs typeface="Arial"/>
              </a:rPr>
              <a:t>2ª</a:t>
            </a:r>
            <a:r>
              <a:rPr sz="1150" b="1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130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150" b="1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0C0C0C"/>
                </a:solidFill>
                <a:latin typeface="Arial"/>
                <a:cs typeface="Arial"/>
              </a:rPr>
              <a:t>FORO</a:t>
            </a:r>
            <a:endParaRPr sz="1150">
              <a:latin typeface="Arial"/>
              <a:cs typeface="Arial"/>
            </a:endParaRPr>
          </a:p>
          <a:p>
            <a:pPr marL="30480" marR="5080">
              <a:lnSpc>
                <a:spcPts val="1430"/>
              </a:lnSpc>
              <a:spcBef>
                <a:spcPts val="55"/>
              </a:spcBef>
            </a:pP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ca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foro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Belo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Hor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zonte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/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MG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diri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todas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questões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ori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undas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do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presente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contrat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50" dirty="0">
                <a:solidFill>
                  <a:srgbClr val="282828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estarem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justos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contratados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firmam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presente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contrato,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na</a:t>
            </a:r>
            <a:endParaRPr sz="1200">
              <a:latin typeface="Arial"/>
              <a:cs typeface="Arial"/>
            </a:endParaRPr>
          </a:p>
          <a:p>
            <a:pPr marL="30480" algn="just">
              <a:lnSpc>
                <a:spcPts val="1420"/>
              </a:lnSpc>
            </a:pP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presença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01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testemunha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CONTRATANTE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outra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CONTRATADO.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2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Be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Horizonte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28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Março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20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6.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39849" y="4911238"/>
            <a:ext cx="1075055" cy="222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50" spc="-315" dirty="0">
                <a:solidFill>
                  <a:srgbClr val="0C0C0C"/>
                </a:solidFill>
                <a:latin typeface="Arial"/>
                <a:cs typeface="Arial"/>
              </a:rPr>
              <a:t>AR</a:t>
            </a:r>
            <a:r>
              <a:rPr sz="1550" spc="-254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550" spc="-1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550" spc="-5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550" spc="-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550" spc="-40" dirty="0">
                <a:solidFill>
                  <a:srgbClr val="0C0C0C"/>
                </a:solidFill>
                <a:latin typeface="Arial"/>
                <a:cs typeface="Arial"/>
              </a:rPr>
              <a:t>Roee</a:t>
            </a:r>
            <a:r>
              <a:rPr sz="1550" spc="-20" dirty="0">
                <a:solidFill>
                  <a:srgbClr val="0C0C0C"/>
                </a:solidFill>
                <a:latin typeface="Arial"/>
                <a:cs typeface="Arial"/>
              </a:rPr>
              <a:t>t'</a:t>
            </a:r>
            <a:endParaRPr sz="15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55437" y="4911238"/>
            <a:ext cx="517525" cy="222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50" spc="-34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550" spc="-45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550" spc="-34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550" spc="-325" dirty="0">
                <a:solidFill>
                  <a:srgbClr val="0C0C0C"/>
                </a:solidFill>
                <a:latin typeface="Arial"/>
                <a:cs typeface="Arial"/>
              </a:rPr>
              <a:t>HA</a:t>
            </a:r>
            <a:endParaRPr sz="15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05989" y="5130023"/>
            <a:ext cx="2025014" cy="328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54355">
              <a:lnSpc>
                <a:spcPts val="1290"/>
              </a:lnSpc>
            </a:pPr>
            <a:r>
              <a:rPr sz="1100" b="1" spc="-40" dirty="0">
                <a:solidFill>
                  <a:srgbClr val="0C0C0C"/>
                </a:solidFill>
                <a:latin typeface="Arial"/>
                <a:cs typeface="Arial"/>
              </a:rPr>
              <a:t>PRE</a:t>
            </a:r>
            <a:r>
              <a:rPr sz="1100" b="1" spc="-33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100" b="1" spc="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b="1" spc="-30" dirty="0">
                <a:solidFill>
                  <a:srgbClr val="0C0C0C"/>
                </a:solidFill>
                <a:latin typeface="Arial"/>
                <a:cs typeface="Arial"/>
              </a:rPr>
              <a:t>DENTE</a:t>
            </a:r>
            <a:r>
              <a:rPr sz="1100" b="1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MACKENZ</a:t>
            </a:r>
            <a:r>
              <a:rPr sz="1100" b="1" spc="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b="1" spc="-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00" b="1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0C0C0C"/>
                </a:solidFill>
                <a:latin typeface="Arial"/>
                <a:cs typeface="Arial"/>
              </a:rPr>
              <a:t>ES</a:t>
            </a:r>
            <a:r>
              <a:rPr sz="1100" b="1" spc="-13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100" b="1" spc="-50" dirty="0">
                <a:solidFill>
                  <a:srgbClr val="0C0C0C"/>
                </a:solidFill>
                <a:latin typeface="Arial"/>
                <a:cs typeface="Arial"/>
              </a:rPr>
              <a:t>ORTE</a:t>
            </a:r>
            <a:r>
              <a:rPr sz="1100" b="1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444015" y="4953010"/>
            <a:ext cx="2449830" cy="501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tabLst>
                <a:tab pos="594360" algn="l"/>
                <a:tab pos="878205" algn="l"/>
                <a:tab pos="1122045" algn="l"/>
                <a:tab pos="1456055" algn="l"/>
              </a:tabLst>
            </a:pPr>
            <a:r>
              <a:rPr sz="1100" b="1" spc="35" dirty="0">
                <a:solidFill>
                  <a:srgbClr val="0C0C0C"/>
                </a:solidFill>
                <a:latin typeface="Arial"/>
                <a:cs typeface="Arial"/>
              </a:rPr>
              <a:t>LUC</a:t>
            </a:r>
            <a:r>
              <a:rPr sz="1100" b="1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b="1" spc="-1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100" b="1" spc="2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100" b="1" spc="-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100" b="1" spc="8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100" b="1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100" b="1" spc="-35" dirty="0">
                <a:solidFill>
                  <a:srgbClr val="0C0C0C"/>
                </a:solidFill>
                <a:latin typeface="Arial"/>
                <a:cs typeface="Arial"/>
              </a:rPr>
              <a:t>OUSA</a:t>
            </a:r>
            <a:r>
              <a:rPr sz="1100" b="1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00" b="1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13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100" b="1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b="1" spc="-40" dirty="0">
                <a:solidFill>
                  <a:srgbClr val="0C0C0C"/>
                </a:solidFill>
                <a:latin typeface="Arial"/>
                <a:cs typeface="Arial"/>
              </a:rPr>
              <a:t>LVA</a:t>
            </a:r>
            <a:r>
              <a:rPr sz="1100" b="1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10" dirty="0">
                <a:solidFill>
                  <a:srgbClr val="0C0C0C"/>
                </a:solidFill>
                <a:latin typeface="Arial"/>
                <a:cs typeface="Arial"/>
              </a:rPr>
              <a:t>VICE</a:t>
            </a:r>
            <a:r>
              <a:rPr sz="1100" b="1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C0C0C"/>
                </a:solidFill>
                <a:latin typeface="Arial"/>
                <a:cs typeface="Arial"/>
              </a:rPr>
              <a:t>PRES</a:t>
            </a:r>
            <a:r>
              <a:rPr sz="1100" b="1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b="1" spc="-25" dirty="0">
                <a:solidFill>
                  <a:srgbClr val="0C0C0C"/>
                </a:solidFill>
                <a:latin typeface="Arial"/>
                <a:cs typeface="Arial"/>
              </a:rPr>
              <a:t>DENTE</a:t>
            </a:r>
            <a:endParaRPr sz="11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100" b="1" spc="5" dirty="0">
                <a:solidFill>
                  <a:srgbClr val="0C0C0C"/>
                </a:solidFill>
                <a:latin typeface="Arial"/>
                <a:cs typeface="Arial"/>
              </a:rPr>
              <a:t>MACKENZ</a:t>
            </a:r>
            <a:r>
              <a:rPr sz="1100" b="1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00" b="1" spc="-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00" b="1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45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100" b="1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35339" y="7136169"/>
            <a:ext cx="107378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2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100" b="1" spc="-25" dirty="0">
                <a:solidFill>
                  <a:srgbClr val="0C0C0C"/>
                </a:solidFill>
                <a:latin typeface="Arial"/>
                <a:cs typeface="Arial"/>
              </a:rPr>
              <a:t>ESTEMUNHAS</a:t>
            </a:r>
            <a:endParaRPr sz="11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44360" y="7653593"/>
            <a:ext cx="1637664" cy="3905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>
              <a:lnSpc>
                <a:spcPct val="100000"/>
              </a:lnSpc>
            </a:pPr>
            <a:r>
              <a:rPr sz="1100" b="1" spc="-15" dirty="0">
                <a:solidFill>
                  <a:srgbClr val="0C0C0C"/>
                </a:solidFill>
                <a:latin typeface="Arial"/>
                <a:cs typeface="Arial"/>
              </a:rPr>
              <a:t>NOME: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000" b="1" spc="20" dirty="0">
                <a:solidFill>
                  <a:srgbClr val="0C0C0C"/>
                </a:solidFill>
                <a:latin typeface="Arial"/>
                <a:cs typeface="Arial"/>
              </a:rPr>
              <a:t>CPF:  </a:t>
            </a:r>
            <a:r>
              <a:rPr sz="1000" b="1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050" spc="160" dirty="0">
                <a:solidFill>
                  <a:srgbClr val="797980"/>
                </a:solidFill>
                <a:latin typeface="Times New Roman"/>
                <a:cs typeface="Times New Roman"/>
              </a:rPr>
              <a:t>ó{</a:t>
            </a:r>
            <a:r>
              <a:rPr sz="1050" spc="-140" dirty="0">
                <a:solidFill>
                  <a:srgbClr val="797980"/>
                </a:solidFill>
                <a:latin typeface="Times New Roman"/>
                <a:cs typeface="Times New Roman"/>
              </a:rPr>
              <a:t> </a:t>
            </a:r>
            <a:r>
              <a:rPr sz="1100" i="1" spc="95" dirty="0">
                <a:solidFill>
                  <a:srgbClr val="8E8E95"/>
                </a:solidFill>
                <a:latin typeface="Times New Roman"/>
                <a:cs typeface="Times New Roman"/>
              </a:rPr>
              <a:t>lO</a:t>
            </a:r>
            <a:r>
              <a:rPr sz="1100" i="1" spc="-130" dirty="0">
                <a:solidFill>
                  <a:srgbClr val="8E8E95"/>
                </a:solidFill>
                <a:latin typeface="Times New Roman"/>
                <a:cs typeface="Times New Roman"/>
              </a:rPr>
              <a:t> </a:t>
            </a:r>
            <a:r>
              <a:rPr sz="1100" i="1" spc="-155" dirty="0">
                <a:solidFill>
                  <a:srgbClr val="8E8E95"/>
                </a:solidFill>
                <a:latin typeface="Times New Roman"/>
                <a:cs typeface="Times New Roman"/>
              </a:rPr>
              <a:t>t..i</a:t>
            </a:r>
            <a:r>
              <a:rPr sz="1100" i="1" spc="-100" dirty="0">
                <a:solidFill>
                  <a:srgbClr val="8E8E95"/>
                </a:solidFill>
                <a:latin typeface="Times New Roman"/>
                <a:cs typeface="Times New Roman"/>
              </a:rPr>
              <a:t> </a:t>
            </a:r>
            <a:r>
              <a:rPr sz="1100" i="1" spc="-80" dirty="0">
                <a:solidFill>
                  <a:srgbClr val="8E8E95"/>
                </a:solidFill>
                <a:latin typeface="Times New Roman"/>
                <a:cs typeface="Times New Roman"/>
              </a:rPr>
              <a:t>vi</a:t>
            </a:r>
            <a:r>
              <a:rPr sz="1100" i="1" spc="70" dirty="0">
                <a:solidFill>
                  <a:srgbClr val="8E8E95"/>
                </a:solidFill>
                <a:latin typeface="Times New Roman"/>
                <a:cs typeface="Times New Roman"/>
              </a:rPr>
              <a:t> </a:t>
            </a:r>
            <a:r>
              <a:rPr sz="850" spc="-110" dirty="0">
                <a:solidFill>
                  <a:srgbClr val="797980"/>
                </a:solidFill>
                <a:latin typeface="Times New Roman"/>
                <a:cs typeface="Times New Roman"/>
              </a:rPr>
              <a:t>"-1</a:t>
            </a:r>
            <a:r>
              <a:rPr sz="850" spc="-20" dirty="0">
                <a:solidFill>
                  <a:srgbClr val="797980"/>
                </a:solidFill>
                <a:latin typeface="Times New Roman"/>
                <a:cs typeface="Times New Roman"/>
              </a:rPr>
              <a:t> </a:t>
            </a:r>
            <a:r>
              <a:rPr sz="850" spc="365" dirty="0">
                <a:solidFill>
                  <a:srgbClr val="797980"/>
                </a:solidFill>
                <a:latin typeface="Times New Roman"/>
                <a:cs typeface="Times New Roman"/>
              </a:rPr>
              <a:t>)</a:t>
            </a:r>
            <a:r>
              <a:rPr sz="850" spc="-85" dirty="0">
                <a:solidFill>
                  <a:srgbClr val="797980"/>
                </a:solidFill>
                <a:latin typeface="Times New Roman"/>
                <a:cs typeface="Times New Roman"/>
              </a:rPr>
              <a:t> </a:t>
            </a:r>
            <a:r>
              <a:rPr sz="1500" spc="104" baseline="-16666" dirty="0">
                <a:solidFill>
                  <a:srgbClr val="8E8E95"/>
                </a:solidFill>
                <a:latin typeface="Times New Roman"/>
                <a:cs typeface="Times New Roman"/>
              </a:rPr>
              <a:t>0</a:t>
            </a:r>
            <a:r>
              <a:rPr sz="1500" baseline="-16666" dirty="0">
                <a:solidFill>
                  <a:srgbClr val="8E8E95"/>
                </a:solidFill>
                <a:latin typeface="Times New Roman"/>
                <a:cs typeface="Times New Roman"/>
              </a:rPr>
              <a:t> </a:t>
            </a:r>
            <a:r>
              <a:rPr sz="1500" spc="150" baseline="-16666" dirty="0">
                <a:solidFill>
                  <a:srgbClr val="8E8E95"/>
                </a:solidFill>
                <a:latin typeface="Times New Roman"/>
                <a:cs typeface="Times New Roman"/>
              </a:rPr>
              <a:t> </a:t>
            </a:r>
            <a:r>
              <a:rPr sz="1000" spc="-60" dirty="0">
                <a:solidFill>
                  <a:srgbClr val="BABABC"/>
                </a:solidFill>
                <a:latin typeface="Times New Roman"/>
                <a:cs typeface="Times New Roman"/>
              </a:rPr>
              <a:t>-</a:t>
            </a:r>
            <a:r>
              <a:rPr sz="1000" dirty="0">
                <a:solidFill>
                  <a:srgbClr val="BABABC"/>
                </a:solidFill>
                <a:latin typeface="Times New Roman"/>
                <a:cs typeface="Times New Roman"/>
              </a:rPr>
              <a:t> </a:t>
            </a:r>
            <a:r>
              <a:rPr sz="1000" spc="-100" dirty="0">
                <a:solidFill>
                  <a:srgbClr val="BABABC"/>
                </a:solidFill>
                <a:latin typeface="Times New Roman"/>
                <a:cs typeface="Times New Roman"/>
              </a:rPr>
              <a:t> </a:t>
            </a:r>
            <a:r>
              <a:rPr sz="1200" i="1" spc="35" dirty="0">
                <a:solidFill>
                  <a:srgbClr val="8E8E95"/>
                </a:solidFill>
                <a:latin typeface="Times New Roman"/>
                <a:cs typeface="Times New Roman"/>
              </a:rPr>
              <a:t>o</a:t>
            </a:r>
            <a:r>
              <a:rPr sz="1200" i="1" spc="15" dirty="0">
                <a:solidFill>
                  <a:srgbClr val="A5A8BC"/>
                </a:solidFill>
                <a:latin typeface="Times New Roman"/>
                <a:cs typeface="Times New Roman"/>
              </a:rPr>
              <a:t>u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749345" y="7644515"/>
            <a:ext cx="1761489" cy="340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90"/>
              </a:lnSpc>
            </a:pPr>
            <a:r>
              <a:rPr sz="1100" b="1" spc="325" dirty="0">
                <a:solidFill>
                  <a:srgbClr val="282828"/>
                </a:solidFill>
                <a:latin typeface="Arial"/>
                <a:cs typeface="Arial"/>
              </a:rPr>
              <a:t>/</a:t>
            </a:r>
            <a:r>
              <a:rPr sz="1100" b="1" spc="760" dirty="0">
                <a:solidFill>
                  <a:srgbClr val="282828"/>
                </a:solidFill>
                <a:latin typeface="Arial"/>
                <a:cs typeface="Arial"/>
              </a:rPr>
              <a:t>N</a:t>
            </a:r>
            <a:r>
              <a:rPr sz="1100" b="1" spc="-10" dirty="0">
                <a:solidFill>
                  <a:srgbClr val="0C0C0C"/>
                </a:solidFill>
                <a:latin typeface="Arial"/>
                <a:cs typeface="Arial"/>
              </a:rPr>
              <a:t>OME:</a:t>
            </a:r>
            <a:endParaRPr sz="1100">
              <a:latin typeface="Arial"/>
              <a:cs typeface="Arial"/>
            </a:endParaRPr>
          </a:p>
          <a:p>
            <a:pPr marL="188595">
              <a:lnSpc>
                <a:spcPts val="1410"/>
              </a:lnSpc>
            </a:pPr>
            <a:r>
              <a:rPr sz="1000" b="1" spc="70" dirty="0">
                <a:solidFill>
                  <a:srgbClr val="0C0C0C"/>
                </a:solidFill>
                <a:latin typeface="Arial"/>
                <a:cs typeface="Arial"/>
              </a:rPr>
              <a:t>cPF: </a:t>
            </a:r>
            <a:r>
              <a:rPr sz="1000" b="1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i="1" spc="45" dirty="0">
                <a:solidFill>
                  <a:srgbClr val="8E8E95"/>
                </a:solidFill>
                <a:latin typeface="Arial"/>
                <a:cs typeface="Arial"/>
              </a:rPr>
              <a:t>S</a:t>
            </a:r>
            <a:r>
              <a:rPr sz="1200" i="1" spc="-30" dirty="0">
                <a:solidFill>
                  <a:srgbClr val="8E8E95"/>
                </a:solidFill>
                <a:latin typeface="Arial"/>
                <a:cs typeface="Arial"/>
              </a:rPr>
              <a:t>5</a:t>
            </a:r>
            <a:r>
              <a:rPr sz="1200" i="1" spc="40" dirty="0">
                <a:solidFill>
                  <a:srgbClr val="8E8E95"/>
                </a:solidFill>
                <a:latin typeface="Arial"/>
                <a:cs typeface="Arial"/>
              </a:rPr>
              <a:t>/</a:t>
            </a:r>
            <a:r>
              <a:rPr sz="1200" i="1" spc="-70" dirty="0">
                <a:solidFill>
                  <a:srgbClr val="8E8E95"/>
                </a:solidFill>
                <a:latin typeface="Arial"/>
                <a:cs typeface="Arial"/>
              </a:rPr>
              <a:t> </a:t>
            </a:r>
            <a:r>
              <a:rPr sz="1200" i="1" spc="-95" dirty="0">
                <a:solidFill>
                  <a:srgbClr val="8E8E95"/>
                </a:solidFill>
                <a:latin typeface="Arial"/>
                <a:cs typeface="Arial"/>
              </a:rPr>
              <a:t>.</a:t>
            </a:r>
            <a:r>
              <a:rPr sz="1200" i="1" spc="-210" dirty="0">
                <a:solidFill>
                  <a:srgbClr val="8E8E95"/>
                </a:solidFill>
                <a:latin typeface="Arial"/>
                <a:cs typeface="Arial"/>
              </a:rPr>
              <a:t>5</a:t>
            </a:r>
            <a:r>
              <a:rPr sz="1200" i="1" spc="-105" dirty="0">
                <a:solidFill>
                  <a:srgbClr val="8E8E95"/>
                </a:solidFill>
                <a:latin typeface="Arial"/>
                <a:cs typeface="Arial"/>
              </a:rPr>
              <a:t>1</a:t>
            </a:r>
            <a:r>
              <a:rPr sz="1200" i="1" spc="-35" dirty="0">
                <a:solidFill>
                  <a:srgbClr val="6D698E"/>
                </a:solidFill>
                <a:latin typeface="Arial"/>
                <a:cs typeface="Arial"/>
              </a:rPr>
              <a:t>v</a:t>
            </a:r>
            <a:r>
              <a:rPr sz="1200" i="1" spc="-40" dirty="0">
                <a:solidFill>
                  <a:srgbClr val="8E8E95"/>
                </a:solidFill>
                <a:latin typeface="Arial"/>
                <a:cs typeface="Arial"/>
              </a:rPr>
              <a:t>.</a:t>
            </a:r>
            <a:r>
              <a:rPr sz="1200" i="1" spc="-295" dirty="0">
                <a:solidFill>
                  <a:srgbClr val="8E8E95"/>
                </a:solidFill>
                <a:latin typeface="Arial"/>
                <a:cs typeface="Arial"/>
              </a:rPr>
              <a:t>&gt;</a:t>
            </a:r>
            <a:r>
              <a:rPr sz="1200" i="1" spc="-65" dirty="0">
                <a:solidFill>
                  <a:srgbClr val="8E8E95"/>
                </a:solidFill>
                <a:latin typeface="Arial"/>
                <a:cs typeface="Arial"/>
              </a:rPr>
              <a:t>.&gt;</a:t>
            </a:r>
            <a:r>
              <a:rPr sz="1200" i="1" spc="-190" dirty="0">
                <a:solidFill>
                  <a:srgbClr val="8E8E95"/>
                </a:solidFill>
                <a:latin typeface="Arial"/>
                <a:cs typeface="Arial"/>
              </a:rPr>
              <a:t> </a:t>
            </a:r>
            <a:r>
              <a:rPr sz="1200" i="1" spc="-135" dirty="0">
                <a:solidFill>
                  <a:srgbClr val="6D698E"/>
                </a:solidFill>
                <a:latin typeface="Arial"/>
                <a:cs typeface="Arial"/>
              </a:rPr>
              <a:t>G</a:t>
            </a:r>
            <a:r>
              <a:rPr sz="1200" i="1" dirty="0">
                <a:solidFill>
                  <a:srgbClr val="6D698E"/>
                </a:solidFill>
                <a:latin typeface="Arial"/>
                <a:cs typeface="Arial"/>
              </a:rPr>
              <a:t> </a:t>
            </a:r>
            <a:r>
              <a:rPr sz="1200" i="1" spc="10" dirty="0">
                <a:solidFill>
                  <a:srgbClr val="6D698E"/>
                </a:solidFill>
                <a:latin typeface="Arial"/>
                <a:cs typeface="Arial"/>
              </a:rPr>
              <a:t> </a:t>
            </a:r>
            <a:r>
              <a:rPr sz="900" i="1" spc="25" dirty="0">
                <a:solidFill>
                  <a:srgbClr val="797980"/>
                </a:solidFill>
                <a:latin typeface="Times New Roman"/>
                <a:cs typeface="Times New Roman"/>
              </a:rPr>
              <a:t>tP</a:t>
            </a:r>
            <a:r>
              <a:rPr sz="900" i="1" dirty="0">
                <a:solidFill>
                  <a:srgbClr val="797980"/>
                </a:solidFill>
                <a:latin typeface="Times New Roman"/>
                <a:cs typeface="Times New Roman"/>
              </a:rPr>
              <a:t> </a:t>
            </a:r>
            <a:r>
              <a:rPr sz="900" i="1" spc="-105" dirty="0">
                <a:solidFill>
                  <a:srgbClr val="797980"/>
                </a:solidFill>
                <a:latin typeface="Times New Roman"/>
                <a:cs typeface="Times New Roman"/>
              </a:rPr>
              <a:t> </a:t>
            </a:r>
            <a:r>
              <a:rPr sz="1200" spc="135" dirty="0">
                <a:solidFill>
                  <a:srgbClr val="545457"/>
                </a:solidFill>
                <a:latin typeface="Arial"/>
                <a:cs typeface="Arial"/>
              </a:rPr>
              <a:t>y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2078</Words>
  <Application>Microsoft Office PowerPoint</Application>
  <PresentationFormat>Benutzerdefiniert</PresentationFormat>
  <Paragraphs>311</Paragraphs>
  <Slides>7</Slides>
  <Notes>7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8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2018-06-25T20:11:45Z</dcterms:created>
  <dcterms:modified xsi:type="dcterms:W3CDTF">2018-06-25T18:11:52Z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