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mailto:projeto.compras@mackenziebh.com.brou" TargetMode="Externa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493916"/>
            <a:ext cx="6146165" cy="3530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136775" marR="2131695">
              <a:lnSpc>
                <a:spcPct val="143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  EDITAL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06/2016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MODALIDADE: </a:t>
            </a:r>
            <a:r>
              <a:rPr dirty="0" sz="1000" spc="-5">
                <a:latin typeface="Arial"/>
                <a:cs typeface="Arial"/>
              </a:rPr>
              <a:t>CONCORRÊNCIA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 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92405" indent="-179705">
              <a:lnSpc>
                <a:spcPct val="100000"/>
              </a:lnSpc>
              <a:buSzPct val="90000"/>
              <a:buAutoNum type="arabicPeriod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INICIAIS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900"/>
              </a:lnSpc>
              <a:buFont typeface="Arial"/>
              <a:buAutoNum type="arabicPeriod"/>
              <a:tabLst>
                <a:tab pos="287020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através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de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torna  </a:t>
            </a:r>
            <a:r>
              <a:rPr dirty="0" sz="1000" spc="-5">
                <a:latin typeface="Arial"/>
                <a:cs typeface="Arial"/>
              </a:rPr>
              <a:t>público, para ciência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interessados, que realizará conforme abaixo especificado licitação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 </a:t>
            </a:r>
            <a:r>
              <a:rPr dirty="0" sz="1000" spc="-5" b="1">
                <a:latin typeface="Arial"/>
                <a:cs typeface="Arial"/>
              </a:rPr>
              <a:t>CONCORRENCIA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tipo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10" b="1">
                <a:latin typeface="Arial"/>
                <a:cs typeface="Arial"/>
              </a:rPr>
              <a:t>PREÇO </a:t>
            </a:r>
            <a:r>
              <a:rPr dirty="0" sz="1000" spc="-5" b="1">
                <a:latin typeface="Arial"/>
                <a:cs typeface="Arial"/>
              </a:rPr>
              <a:t>UNITÁRIO</a:t>
            </a:r>
            <a:r>
              <a:rPr dirty="0" sz="1000" spc="-5">
                <a:latin typeface="Arial"/>
                <a:cs typeface="Arial"/>
              </a:rPr>
              <a:t>, cujo objeto é a aquisição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MATERIAIS  ESPORTIVOS, EQUIPAMENTOS ESPORTIVOS E </a:t>
            </a:r>
            <a:r>
              <a:rPr dirty="0" sz="1000" b="1">
                <a:latin typeface="Arial"/>
                <a:cs typeface="Arial"/>
              </a:rPr>
              <a:t>BOMBA DE </a:t>
            </a:r>
            <a:r>
              <a:rPr dirty="0" sz="1000" spc="-5" b="1">
                <a:latin typeface="Arial"/>
                <a:cs typeface="Arial"/>
              </a:rPr>
              <a:t>AQUECIMENTO PARA </a:t>
            </a:r>
            <a:r>
              <a:rPr dirty="0" sz="1000" b="1">
                <a:latin typeface="Arial"/>
                <a:cs typeface="Arial"/>
              </a:rPr>
              <a:t>PISCINA  </a:t>
            </a:r>
            <a:r>
              <a:rPr dirty="0" sz="1000" spc="-5">
                <a:latin typeface="Arial"/>
                <a:cs typeface="Arial"/>
              </a:rPr>
              <a:t>conforme especificado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</a:t>
            </a:r>
            <a:r>
              <a:rPr dirty="0" sz="1000" spc="-5">
                <a:latin typeface="Arial"/>
                <a:cs typeface="Arial"/>
              </a:rPr>
              <a:t>, para atendimento a Unidade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localizada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5">
                <a:latin typeface="Arial"/>
                <a:cs typeface="Arial"/>
              </a:rPr>
              <a:t>Rua Congonhas, 450 - Bairro Santo Antônio - Belo Horizonte/MG - CEP 30.330-100.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faz </a:t>
            </a:r>
            <a:r>
              <a:rPr dirty="0" sz="1000" spc="-5">
                <a:latin typeface="Arial"/>
                <a:cs typeface="Arial"/>
              </a:rPr>
              <a:t>parte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PROJETO MACKENZIE FORMANDO </a:t>
            </a:r>
            <a:r>
              <a:rPr dirty="0" sz="1000" spc="-10" b="1">
                <a:latin typeface="Arial"/>
                <a:cs typeface="Arial"/>
              </a:rPr>
              <a:t>ATLETAS </a:t>
            </a:r>
            <a:r>
              <a:rPr dirty="0" sz="1000" spc="-5" b="1">
                <a:latin typeface="Arial"/>
                <a:cs typeface="Arial"/>
              </a:rPr>
              <a:t>OLÍMPICOS III </a:t>
            </a:r>
            <a:r>
              <a:rPr dirty="0" sz="1000" spc="-5">
                <a:latin typeface="Arial"/>
                <a:cs typeface="Arial"/>
              </a:rPr>
              <a:t>aprovado pela Confederação Brasileira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05/2015, convenio nº </a:t>
            </a:r>
            <a:r>
              <a:rPr dirty="0" sz="1000" spc="-10" b="1">
                <a:latin typeface="Arial"/>
                <a:cs typeface="Arial"/>
              </a:rPr>
              <a:t>45 </a:t>
            </a:r>
            <a:r>
              <a:rPr dirty="0" sz="1000" spc="-5">
                <a:latin typeface="Arial"/>
                <a:cs typeface="Arial"/>
              </a:rPr>
              <a:t>formalizado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21/12/2015.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300"/>
              </a:lnSpc>
              <a:buFont typeface="Arial"/>
              <a:buAutoNum type="arabicPeriod"/>
              <a:tabLst>
                <a:tab pos="287020" algn="l"/>
              </a:tabLst>
            </a:pPr>
            <a:r>
              <a:rPr dirty="0" sz="1000" spc="-5">
                <a:latin typeface="Arial"/>
                <a:cs typeface="Arial"/>
              </a:rPr>
              <a:t>A presente licitação é regida pelo </a:t>
            </a:r>
            <a:r>
              <a:rPr dirty="0" sz="1000" spc="-5" b="1">
                <a:latin typeface="Arial"/>
                <a:cs typeface="Arial"/>
              </a:rPr>
              <a:t>Regulamento de Compras e Contratações da Confederação  Brasileira de Clubes </a:t>
            </a:r>
            <a:r>
              <a:rPr dirty="0" sz="1000" spc="-5">
                <a:latin typeface="Arial"/>
                <a:cs typeface="Arial"/>
              </a:rPr>
              <a:t>(Instrução Normativa - CBC nº 02, </a:t>
            </a:r>
            <a:r>
              <a:rPr dirty="0" sz="1000">
                <a:latin typeface="Arial"/>
                <a:cs typeface="Arial"/>
              </a:rPr>
              <a:t>de 05 de </a:t>
            </a:r>
            <a:r>
              <a:rPr dirty="0" sz="1000" spc="-5">
                <a:latin typeface="Arial"/>
                <a:cs typeface="Arial"/>
              </a:rPr>
              <a:t>Agosto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2013, alterada pelas IN’s CBC  nº </a:t>
            </a:r>
            <a:r>
              <a:rPr dirty="0" sz="1000" spc="-10">
                <a:latin typeface="Arial"/>
                <a:cs typeface="Arial"/>
              </a:rPr>
              <a:t>06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07/07/2014, nº </a:t>
            </a:r>
            <a:r>
              <a:rPr dirty="0" sz="1000" spc="-10">
                <a:latin typeface="Arial"/>
                <a:cs typeface="Arial"/>
              </a:rPr>
              <a:t>10 de </a:t>
            </a:r>
            <a:r>
              <a:rPr dirty="0" sz="1000" spc="-5">
                <a:latin typeface="Arial"/>
                <a:cs typeface="Arial"/>
              </a:rPr>
              <a:t>30/10/14 e nº </a:t>
            </a:r>
            <a:r>
              <a:rPr dirty="0" sz="1000">
                <a:latin typeface="Arial"/>
                <a:cs typeface="Arial"/>
              </a:rPr>
              <a:t>12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13//042015) disponíveis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</a:t>
            </a:r>
            <a:r>
              <a:rPr dirty="0" sz="1000" spc="-5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http://www.cbc-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 clubes.com.br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89425" y="5160249"/>
          <a:ext cx="5983605" cy="19583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1254"/>
                <a:gridCol w="2282825"/>
              </a:tblGrid>
              <a:tr h="3581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PUBLICAÇÃO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EDITAL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05/04/2016 (terça-feira)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CREDENCIAMENTO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13/04/2016 (quarta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-feira)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4152">
                <a:tc>
                  <a:txBody>
                    <a:bodyPr/>
                    <a:lstStyle/>
                    <a:p>
                      <a:pPr algn="just" marL="68580" marR="60960">
                        <a:lnSpc>
                          <a:spcPct val="95600"/>
                        </a:lnSpc>
                        <a:spcBef>
                          <a:spcPts val="37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RECEBIMENTO DOS ENVELOPES DE DOCUMENTAÇÃO DE  HABILITAÇÃO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E PROPOSTA PARA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EMPRESAS QUE </a:t>
                      </a:r>
                      <a:r>
                        <a:rPr dirty="0" sz="800" spc="-10" b="1">
                          <a:latin typeface="Arial"/>
                          <a:cs typeface="Arial"/>
                        </a:rPr>
                        <a:t>NÃO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SE 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CREDENCIAREM PARA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SESSÃO</a:t>
                      </a:r>
                      <a:r>
                        <a:rPr dirty="0" sz="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PÚBLICA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699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8580" marR="221615">
                        <a:lnSpc>
                          <a:spcPts val="919"/>
                        </a:lnSpc>
                      </a:pPr>
                      <a:r>
                        <a:rPr dirty="0" sz="800">
                          <a:latin typeface="Arial"/>
                          <a:cs typeface="Arial"/>
                        </a:rPr>
                        <a:t>Até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13/04/2016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- 2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(duas) horas </a:t>
                      </a:r>
                      <a:r>
                        <a:rPr dirty="0" sz="800" spc="-10">
                          <a:latin typeface="Arial"/>
                          <a:cs typeface="Arial"/>
                        </a:rPr>
                        <a:t>do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início do 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certame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616">
                <a:tc>
                  <a:txBody>
                    <a:bodyPr/>
                    <a:lstStyle/>
                    <a:p>
                      <a:pPr marL="68580" marR="62865">
                        <a:lnSpc>
                          <a:spcPts val="919"/>
                        </a:lnSpc>
                        <a:spcBef>
                          <a:spcPts val="464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ABERTURA DOS ENVELOPES CONTENDO </a:t>
                      </a:r>
                      <a:r>
                        <a:rPr dirty="0" sz="80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DOCUMENTAÇÃO DE  HABILITAÇÃO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905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950"/>
                        </a:lnSpc>
                        <a:spcBef>
                          <a:spcPts val="400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SESSÃO PÚBLICA: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Dia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12/04/2016</a:t>
                      </a:r>
                      <a:r>
                        <a:rPr dirty="0" sz="8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(quarta-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68580">
                        <a:lnSpc>
                          <a:spcPts val="95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feira)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13h30min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508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LOCAL DE</a:t>
                      </a:r>
                      <a:r>
                        <a:rPr dirty="0" sz="800" spc="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" b="1">
                          <a:latin typeface="Arial"/>
                          <a:cs typeface="Arial"/>
                        </a:rPr>
                        <a:t>RECEBIMENTO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68580" marR="59055">
                        <a:lnSpc>
                          <a:spcPct val="95600"/>
                        </a:lnSpc>
                        <a:spcBef>
                          <a:spcPts val="27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Rua Congonhas, 450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Bairro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Santo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Antônio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–  Belo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Horizonte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/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MG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CEP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30.330-100 </a:t>
                      </a:r>
                      <a:r>
                        <a:rPr dirty="0" sz="800">
                          <a:latin typeface="Arial"/>
                          <a:cs typeface="Arial"/>
                        </a:rPr>
                        <a:t>- Bloco  </a:t>
                      </a:r>
                      <a:r>
                        <a:rPr dirty="0" sz="800" spc="-5">
                          <a:latin typeface="Arial"/>
                          <a:cs typeface="Arial"/>
                        </a:rPr>
                        <a:t>Administrativo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/>
          <p:nvPr/>
        </p:nvSpPr>
        <p:spPr>
          <a:xfrm>
            <a:off x="706613" y="7241528"/>
            <a:ext cx="6146165" cy="28067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lvl="1" marL="241300" indent="-228600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241935" algn="l"/>
              </a:tabLst>
            </a:pPr>
            <a:r>
              <a:rPr dirty="0" sz="1000" spc="-5">
                <a:latin typeface="Arial"/>
                <a:cs typeface="Arial"/>
              </a:rPr>
              <a:t>Para todas as referências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tempo será observado o horário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Brasília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(DF).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Os interessados poderão solicitar esclarecimentos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formular impugnações </a:t>
            </a:r>
            <a:r>
              <a:rPr dirty="0" sz="1000">
                <a:latin typeface="Arial"/>
                <a:cs typeface="Arial"/>
              </a:rPr>
              <a:t>acerca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 edital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interpretação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dispositivos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</a:t>
            </a:r>
            <a:r>
              <a:rPr dirty="0" sz="1000" spc="-10">
                <a:latin typeface="Arial"/>
                <a:cs typeface="Arial"/>
              </a:rPr>
              <a:t>até 02 </a:t>
            </a:r>
            <a:r>
              <a:rPr dirty="0" sz="1000" spc="-5">
                <a:latin typeface="Arial"/>
                <a:cs typeface="Arial"/>
              </a:rPr>
              <a:t>(dois)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 anteriores à data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Licitatório, devendo a impugnação ser protocolada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08h as 12h e 14h às </a:t>
            </a:r>
            <a:r>
              <a:rPr dirty="0" sz="1000" spc="-10">
                <a:latin typeface="Arial"/>
                <a:cs typeface="Arial"/>
              </a:rPr>
              <a:t>17h, </a:t>
            </a:r>
            <a:r>
              <a:rPr dirty="0" sz="1000">
                <a:latin typeface="Arial"/>
                <a:cs typeface="Arial"/>
              </a:rPr>
              <a:t>na 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</a:t>
            </a:r>
            <a:r>
              <a:rPr dirty="0" sz="1000" spc="-5" b="1">
                <a:latin typeface="Arial"/>
                <a:cs typeface="Arial"/>
              </a:rPr>
              <a:t>DO MACKENZIE ESPORTE CLUBE</a:t>
            </a:r>
            <a:r>
              <a:rPr dirty="0" sz="1000" spc="-5">
                <a:latin typeface="Arial"/>
                <a:cs typeface="Arial"/>
              </a:rPr>
              <a:t>, 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450 - Bairro  Santo Antônio – Belo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30.330-100 - Bloco Administrativo,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enviado para o 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spcBef>
                <a:spcPts val="5"/>
              </a:spcBef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5">
                <a:latin typeface="Arial"/>
                <a:cs typeface="Arial"/>
              </a:rPr>
              <a:t>Não serão considerados esclarecimentos e impugnações entregues por </a:t>
            </a:r>
            <a:r>
              <a:rPr dirty="0" sz="1000">
                <a:latin typeface="Arial"/>
                <a:cs typeface="Arial"/>
              </a:rPr>
              <a:t>fax, </a:t>
            </a:r>
            <a:r>
              <a:rPr dirty="0" sz="1000" spc="-5">
                <a:latin typeface="Arial"/>
                <a:cs typeface="Arial"/>
              </a:rPr>
              <a:t>telefone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local,  </a:t>
            </a:r>
            <a:r>
              <a:rPr dirty="0" sz="1000" spc="-10">
                <a:latin typeface="Arial"/>
                <a:cs typeface="Arial"/>
              </a:rPr>
              <a:t>data </a:t>
            </a:r>
            <a:r>
              <a:rPr dirty="0" sz="1000" spc="-5">
                <a:latin typeface="Arial"/>
                <a:cs typeface="Arial"/>
              </a:rPr>
              <a:t>e hora estabelecidos neste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50"/>
              </a:lnSpc>
              <a:buFont typeface="Arial"/>
              <a:buAutoNum type="arabicPeriod" startAt="3"/>
              <a:tabLst>
                <a:tab pos="284480" algn="l"/>
              </a:tabLst>
            </a:pPr>
            <a:r>
              <a:rPr dirty="0" sz="1000" spc="-10">
                <a:latin typeface="Arial"/>
                <a:cs typeface="Arial"/>
              </a:rPr>
              <a:t>Caberá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responder as impugnações e pedidos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esclarecimento deduzidos  pelos potenciais fornecedores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realização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sessão, com encaminhamento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resposta  para todos os interessados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formas </a:t>
            </a:r>
            <a:r>
              <a:rPr dirty="0" sz="1000" spc="-10">
                <a:latin typeface="Arial"/>
                <a:cs typeface="Arial"/>
              </a:rPr>
              <a:t>previstas </a:t>
            </a:r>
            <a:r>
              <a:rPr dirty="0" sz="1000">
                <a:latin typeface="Arial"/>
                <a:cs typeface="Arial"/>
              </a:rPr>
              <a:t>acima </a:t>
            </a:r>
            <a:r>
              <a:rPr dirty="0" sz="1000" spc="-5">
                <a:latin typeface="Arial"/>
                <a:cs typeface="Arial"/>
              </a:rPr>
              <a:t>neste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500"/>
              </a:lnSpc>
              <a:buFont typeface="Arial"/>
              <a:buAutoNum type="arabicPeriod" startAt="3"/>
              <a:tabLst>
                <a:tab pos="2647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retificações deste edital,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iniciativa oficial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provocada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eventuais impugnações, serão  divulgadas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(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</a:rPr>
              <a:t>www.mackenziebh.com.br</a:t>
            </a:r>
            <a:r>
              <a:rPr dirty="0" sz="1000" spc="-5">
                <a:latin typeface="Arial"/>
                <a:cs typeface="Arial"/>
              </a:rPr>
              <a:t>). Reabrindo-se o prazo  inicialmente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estabelecido,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exceto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quando,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inquestionavelmente,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modificação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não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alterar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formulação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0" y="1561583"/>
            <a:ext cx="6153785" cy="3825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propostas.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64160" indent="-251460">
              <a:lnSpc>
                <a:spcPct val="100000"/>
              </a:lnSpc>
              <a:buSzPct val="90000"/>
              <a:buAutoNum type="arabicPeriod" startAt="2"/>
              <a:tabLst>
                <a:tab pos="264795" algn="l"/>
              </a:tabLst>
            </a:pPr>
            <a:r>
              <a:rPr dirty="0" sz="1000" spc="-5" b="1">
                <a:latin typeface="Arial"/>
                <a:cs typeface="Arial"/>
              </a:rPr>
              <a:t>RETIRADA DO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1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Este Edital estará disponível gratuitamente a qualquer interessado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10" b="1">
                <a:latin typeface="Arial"/>
                <a:cs typeface="Arial"/>
              </a:rPr>
              <a:t>SECRETARIA </a:t>
            </a:r>
            <a:r>
              <a:rPr dirty="0" sz="1000" spc="-15" b="1">
                <a:latin typeface="Arial"/>
                <a:cs typeface="Arial"/>
              </a:rPr>
              <a:t>ADMINISTRATIVA  </a:t>
            </a:r>
            <a:r>
              <a:rPr dirty="0" sz="1000" spc="-5" b="1">
                <a:latin typeface="Arial"/>
                <a:cs typeface="Arial"/>
              </a:rPr>
              <a:t>DO MACKENZIE </a:t>
            </a:r>
            <a:r>
              <a:rPr dirty="0" sz="1000" b="1">
                <a:latin typeface="Arial"/>
                <a:cs typeface="Arial"/>
              </a:rPr>
              <a:t>ESPORTE </a:t>
            </a:r>
            <a:r>
              <a:rPr dirty="0" sz="1000" spc="-5" b="1">
                <a:latin typeface="Arial"/>
                <a:cs typeface="Arial"/>
              </a:rPr>
              <a:t>CLUBE</a:t>
            </a:r>
            <a:r>
              <a:rPr dirty="0" sz="1000" spc="-5">
                <a:latin typeface="Arial"/>
                <a:cs typeface="Arial"/>
              </a:rPr>
              <a:t>, situada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</a:t>
            </a:r>
            <a:r>
              <a:rPr dirty="0" sz="1000" spc="-10">
                <a:latin typeface="Arial"/>
                <a:cs typeface="Arial"/>
              </a:rPr>
              <a:t>450 </a:t>
            </a:r>
            <a:r>
              <a:rPr dirty="0" sz="1000" spc="-5">
                <a:latin typeface="Arial"/>
                <a:cs typeface="Arial"/>
              </a:rPr>
              <a:t>- Bairro </a:t>
            </a:r>
            <a:r>
              <a:rPr dirty="0" sz="1000" spc="-10">
                <a:latin typeface="Arial"/>
                <a:cs typeface="Arial"/>
              </a:rPr>
              <a:t>Santo </a:t>
            </a:r>
            <a:r>
              <a:rPr dirty="0" sz="1000" spc="-5">
                <a:latin typeface="Arial"/>
                <a:cs typeface="Arial"/>
              </a:rPr>
              <a:t>Antônio - Belo  Horizonte/MG -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30.330-100 – Bloco Administrativo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horário comercial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ainda pelo site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qual seja,</a:t>
            </a:r>
            <a:r>
              <a:rPr dirty="0" sz="1000" spc="1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www.mackenziebh.com.br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64160" indent="-251460">
              <a:lnSpc>
                <a:spcPct val="100000"/>
              </a:lnSpc>
              <a:buAutoNum type="arabicPeriod" startAt="3"/>
              <a:tabLst>
                <a:tab pos="264795" algn="l"/>
              </a:tabLst>
            </a:pPr>
            <a:r>
              <a:rPr dirty="0" sz="1000" spc="-1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3335">
              <a:lnSpc>
                <a:spcPts val="1150"/>
              </a:lnSpc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Aquisição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MATERIAIS ESPORTIVOS, EQUIPAMENTOS ESPORTIVOS E </a:t>
            </a:r>
            <a:r>
              <a:rPr dirty="0" sz="1000" b="1">
                <a:latin typeface="Arial"/>
                <a:cs typeface="Arial"/>
              </a:rPr>
              <a:t>BOMBA DE  </a:t>
            </a:r>
            <a:r>
              <a:rPr dirty="0" sz="1000" spc="-5" b="1">
                <a:latin typeface="Arial"/>
                <a:cs typeface="Arial"/>
              </a:rPr>
              <a:t>AQUECIMENTO PARA PISCINA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abaixo listado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para atendimento a Unidade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 Esporte Clube localizada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Congonhas, </a:t>
            </a:r>
            <a:r>
              <a:rPr dirty="0" sz="1000" spc="-10">
                <a:latin typeface="Arial"/>
                <a:cs typeface="Arial"/>
              </a:rPr>
              <a:t>n.º </a:t>
            </a:r>
            <a:r>
              <a:rPr dirty="0" sz="1000" spc="-5">
                <a:latin typeface="Arial"/>
                <a:cs typeface="Arial"/>
              </a:rPr>
              <a:t>450, Bairro Santo Antônio, CEP 30.330-100, </a:t>
            </a:r>
            <a:r>
              <a:rPr dirty="0" sz="1000" spc="-10">
                <a:latin typeface="Arial"/>
                <a:cs typeface="Arial"/>
              </a:rPr>
              <a:t>em Belo  </a:t>
            </a:r>
            <a:r>
              <a:rPr dirty="0" sz="1000" spc="-5">
                <a:latin typeface="Arial"/>
                <a:cs typeface="Arial"/>
              </a:rPr>
              <a:t>Horizonte –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13335">
              <a:lnSpc>
                <a:spcPct val="96500"/>
              </a:lnSpc>
              <a:spcBef>
                <a:spcPts val="5"/>
              </a:spcBef>
              <a:buFont typeface="Arial"/>
              <a:buAutoNum type="arabicPeriod"/>
              <a:tabLst>
                <a:tab pos="294640" algn="l"/>
              </a:tabLst>
            </a:pPr>
            <a:r>
              <a:rPr dirty="0" sz="1000">
                <a:latin typeface="Arial"/>
                <a:cs typeface="Arial"/>
              </a:rPr>
              <a:t>Cada </a:t>
            </a:r>
            <a:r>
              <a:rPr dirty="0" sz="1000" spc="-5">
                <a:latin typeface="Arial"/>
                <a:cs typeface="Arial"/>
              </a:rPr>
              <a:t>empresa poderá enviar proposta para </a:t>
            </a:r>
            <a:r>
              <a:rPr dirty="0" sz="1000">
                <a:latin typeface="Arial"/>
                <a:cs typeface="Arial"/>
              </a:rPr>
              <a:t>um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itens de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5">
                <a:latin typeface="Arial"/>
                <a:cs typeface="Arial"/>
              </a:rPr>
              <a:t>independente bastando  especificar os itens escolhidos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documento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XIII. </a:t>
            </a:r>
            <a:r>
              <a:rPr dirty="0" sz="1000" spc="-10">
                <a:latin typeface="Arial"/>
                <a:cs typeface="Arial"/>
              </a:rPr>
              <a:t>Ver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 </a:t>
            </a:r>
            <a:r>
              <a:rPr dirty="0" sz="1000" spc="-5">
                <a:latin typeface="Arial"/>
                <a:cs typeface="Arial"/>
              </a:rPr>
              <a:t>com especificação dos  itens.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92405" indent="-179705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193040" algn="l"/>
              </a:tabLst>
            </a:pPr>
            <a:r>
              <a:rPr dirty="0" sz="1000" b="1">
                <a:latin typeface="Arial"/>
                <a:cs typeface="Arial"/>
              </a:rPr>
              <a:t>FONTE </a:t>
            </a:r>
            <a:r>
              <a:rPr dirty="0" sz="1000" spc="-5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RECURSOS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12065">
              <a:lnSpc>
                <a:spcPct val="95700"/>
              </a:lnSpc>
              <a:buFont typeface="Arial"/>
              <a:buAutoNum type="arabicPeriod"/>
              <a:tabLst>
                <a:tab pos="264795" algn="l"/>
              </a:tabLst>
            </a:pPr>
            <a:r>
              <a:rPr dirty="0" sz="1000" spc="-5">
                <a:latin typeface="Arial"/>
                <a:cs typeface="Arial"/>
              </a:rPr>
              <a:t>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deste edital é estimado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R$ </a:t>
            </a:r>
            <a:r>
              <a:rPr dirty="0" sz="1000" b="1">
                <a:latin typeface="Arial"/>
                <a:cs typeface="Arial"/>
              </a:rPr>
              <a:t>R$ </a:t>
            </a:r>
            <a:r>
              <a:rPr dirty="0" sz="1000" spc="-5" b="1">
                <a:latin typeface="Arial"/>
                <a:cs typeface="Arial"/>
              </a:rPr>
              <a:t>128.469,18 (cento e vinte e </a:t>
            </a:r>
            <a:r>
              <a:rPr dirty="0" sz="1000" b="1">
                <a:latin typeface="Arial"/>
                <a:cs typeface="Arial"/>
              </a:rPr>
              <a:t>oito </a:t>
            </a:r>
            <a:r>
              <a:rPr dirty="0" sz="1000" spc="-5" b="1">
                <a:latin typeface="Arial"/>
                <a:cs typeface="Arial"/>
              </a:rPr>
              <a:t>mil quatrocentos e  sessenta e nove reais e dezoito centavos) </a:t>
            </a:r>
            <a:r>
              <a:rPr dirty="0" sz="1000" spc="-5">
                <a:latin typeface="Arial"/>
                <a:cs typeface="Arial"/>
              </a:rPr>
              <a:t>e correrá à conta dos recursos orçamentários vinculados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 b="1">
                <a:latin typeface="Arial"/>
                <a:cs typeface="Arial"/>
              </a:rPr>
              <a:t>PROJETOMACKENZIE FORMANDO </a:t>
            </a:r>
            <a:r>
              <a:rPr dirty="0" sz="1000" spc="-30" b="1">
                <a:latin typeface="Arial"/>
                <a:cs typeface="Arial"/>
              </a:rPr>
              <a:t>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, através convênio celebrado entre esta  entidade e a </a:t>
            </a:r>
            <a:r>
              <a:rPr dirty="0" sz="1000" spc="-5" b="1">
                <a:latin typeface="Arial"/>
                <a:cs typeface="Arial"/>
              </a:rPr>
              <a:t>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451097" y="5672313"/>
          <a:ext cx="6658609" cy="40036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141730"/>
                <a:gridCol w="2161540"/>
                <a:gridCol w="720089"/>
                <a:gridCol w="810260"/>
                <a:gridCol w="770889"/>
                <a:gridCol w="769620"/>
              </a:tblGrid>
              <a:tr h="5425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6294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2230" marR="53340" indent="13335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16839" marR="108585" indent="92710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17804" marR="201295" indent="-952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32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51460" marR="52705" indent="-190500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1006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 Microfibra; Diâmetro: 75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78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cm;  Peso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650 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Câmara: Airbility*;  Construção: Matrizada; Miolo: Slip</a:t>
                      </a:r>
                      <a:r>
                        <a:rPr dirty="0" sz="800" spc="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System*.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96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3429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226,92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R="2476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21.784,00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20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1460" marR="52705" indent="-190500">
                        <a:lnSpc>
                          <a:spcPct val="101299"/>
                        </a:lnSpc>
                        <a:spcBef>
                          <a:spcPts val="62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5.7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655">
                        <a:lnSpc>
                          <a:spcPct val="100600"/>
                        </a:lnSpc>
                        <a:spcBef>
                          <a:spcPts val="21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Bola Oficial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Basquete, tamanho mirim,  matrizada, confeccionada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microfibra.  Bola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selo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Confederação Brasileira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Basketball (CBB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).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Tamanho: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72 -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74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 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diâmetro. Peso: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450 - 500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73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24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R="215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207,13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R="228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4.971,20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992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1460" marR="167005" indent="-78105"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VÔLEI  PÊNALTI</a:t>
                      </a:r>
                      <a:r>
                        <a:rPr dirty="0" sz="800" spc="-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68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</a:t>
                      </a:r>
                      <a:r>
                        <a:rPr dirty="0" sz="800" spc="1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Em</a:t>
                      </a:r>
                      <a:r>
                        <a:rPr dirty="0" sz="800" spc="10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microfibra;</a:t>
                      </a:r>
                      <a:r>
                        <a:rPr dirty="0" sz="800" spc="114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Circunferência:</a:t>
                      </a:r>
                      <a:r>
                        <a:rPr dirty="0" sz="800" spc="1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</a:t>
                      </a:r>
                      <a:r>
                        <a:rPr dirty="0" sz="800" spc="1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45720" marR="34290" indent="-63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67 cm;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Pressão estimada: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4-5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LBS;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260 – 280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39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96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42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242,32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1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23.262,40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2796"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04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7345" marR="175895" indent="-16510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Q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M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PISCINA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27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6195" indent="-6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(Aquahot) Automática; modelo: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aa165.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Série: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AMH 25;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30.7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Hp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27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3020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20.032,73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115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60.098,18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782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06680" marR="99060" indent="91440">
                        <a:lnSpc>
                          <a:spcPct val="101299"/>
                        </a:lnSpc>
                        <a:spcBef>
                          <a:spcPts val="68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 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100600"/>
                        </a:lnSpc>
                        <a:spcBef>
                          <a:spcPts val="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em 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100 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30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6  cm, com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pintura epoxi;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 Alimentação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127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/ 220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Dígitos na cor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alto  intensidade; Painel frontal anti reflexo; 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Cabo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acendedor de 12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Caixa para transporte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madeira, 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Funções Relógio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 Cronometro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 Regressivo; Suporte para fixação no teto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carro madrinha,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4.143,00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4.143,00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451097" y="1583421"/>
          <a:ext cx="6658609" cy="3491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141730"/>
                <a:gridCol w="2161540"/>
                <a:gridCol w="720089"/>
                <a:gridCol w="810260"/>
                <a:gridCol w="770889"/>
                <a:gridCol w="769620"/>
              </a:tblGrid>
              <a:tr h="777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98120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925">
                        <a:lnSpc>
                          <a:spcPct val="100499"/>
                        </a:lnSpc>
                        <a:spcBef>
                          <a:spcPts val="15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 Resolução 1/100 segundos; Alarme diário;  Sinal sonoro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 progressiva;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Peso: 1.0000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kg;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16.0000 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16.0000  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3.418,80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10.256,40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311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22580" marR="153670" indent="-16192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</a:t>
                      </a:r>
                      <a:r>
                        <a:rPr dirty="0" sz="800" spc="-10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  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925">
                        <a:lnSpc>
                          <a:spcPct val="100600"/>
                        </a:lnSpc>
                        <a:spcBef>
                          <a:spcPts val="27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Exibe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 total corrente quanto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tempo 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  corrente;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passagens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uso 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Espaço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10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frequência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505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720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324,50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27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3.894,00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717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4775" marR="97790" indent="-1270">
                        <a:lnSpc>
                          <a:spcPct val="1006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BIRUTA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PARA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LEVANTAMENTO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155">
                          <a:latin typeface="Tahoma"/>
                          <a:cs typeface="Tahoma"/>
                        </a:rPr>
                        <a:t>/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RECEPÇÃO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100499"/>
                        </a:lnSpc>
                        <a:spcBef>
                          <a:spcPts val="525"/>
                        </a:spcBef>
                      </a:pP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Saquarema para treinamento </a:t>
                      </a:r>
                      <a:r>
                        <a:rPr dirty="0" sz="800" spc="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passes e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levantamentos, em perfil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tubular de aço ,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possuindo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um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alvo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,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regulagem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altura  tipo telescópica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06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estágios, regulagem 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ângulo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arremesso.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É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equipada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rodas para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locomoção.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2.495,00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19.960,00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74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09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75260" marR="167005" indent="2266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50">
                          <a:latin typeface="Tahoma"/>
                          <a:cs typeface="Tahoma"/>
                        </a:rPr>
                        <a:t>POSTE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F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SS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100800"/>
                        </a:lnSpc>
                        <a:spcBef>
                          <a:spcPts val="40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Tubos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aço 3",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chapa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11;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Argolas para  fixação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rede; Bucha para fixação no piso;  Tamanho: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2,55m;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Ponteira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poste em  metal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cromado.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14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Par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778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953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1.884,00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1.884,00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7848">
                <a:tc gridSpan="5">
                  <a:txBody>
                    <a:bodyPr/>
                    <a:lstStyle/>
                    <a:p>
                      <a:pPr algn="r" marR="3302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20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39433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dirty="0" sz="800" spc="8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128,469,18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20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706621" y="5342625"/>
            <a:ext cx="6146165" cy="10541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2405" indent="-179705">
              <a:lnSpc>
                <a:spcPct val="100000"/>
              </a:lnSpc>
              <a:spcBef>
                <a:spcPts val="95"/>
              </a:spcBef>
              <a:buAutoNum type="arabicPeriod" startAt="5"/>
              <a:tabLst>
                <a:tab pos="193040" algn="l"/>
              </a:tabLst>
            </a:pPr>
            <a:r>
              <a:rPr dirty="0" sz="1000" spc="-5" b="1">
                <a:latin typeface="Arial"/>
                <a:cs typeface="Arial"/>
              </a:rPr>
              <a:t>CONDIÇAO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20" b="1">
                <a:latin typeface="Arial"/>
                <a:cs typeface="Arial"/>
              </a:rPr>
              <a:t>PARTICIPAÇÃO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rabicPeriod" startAt="5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500"/>
              </a:lnSpc>
              <a:spcBef>
                <a:spcPts val="5"/>
              </a:spcBef>
              <a:buFont typeface="Arial"/>
              <a:buAutoNum type="arabicPeriod"/>
              <a:tabLst>
                <a:tab pos="262890" algn="l"/>
              </a:tabLst>
            </a:pPr>
            <a:r>
              <a:rPr dirty="0" sz="1000" spc="-5">
                <a:latin typeface="Arial"/>
                <a:cs typeface="Arial"/>
              </a:rPr>
              <a:t>Para participar a empresa deve atuar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ramo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atividade compatível com o objeto deste edital, estar  regularmente estabelecida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país e que atenda a todas as exigências, inclusive quanto à documentação,  constantes deste edital e seus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anexos.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Não poderão participar desta concorrência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47651" y="6366753"/>
            <a:ext cx="4526280" cy="11988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7329" indent="-214629">
              <a:lnSpc>
                <a:spcPts val="1175"/>
              </a:lnSpc>
              <a:spcBef>
                <a:spcPts val="95"/>
              </a:spcBef>
              <a:buAutoNum type="alphaLcParenR"/>
              <a:tabLst>
                <a:tab pos="227965" algn="l"/>
              </a:tabLst>
            </a:pP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sanções prescritas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III e IV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87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</a:t>
            </a: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150"/>
              </a:lnSpc>
              <a:spcBef>
                <a:spcPts val="55"/>
              </a:spcBef>
              <a:buAutoNum type="alphaLcParenR"/>
              <a:tabLst>
                <a:tab pos="227965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recuperação </a:t>
            </a:r>
            <a:r>
              <a:rPr dirty="0" sz="1000">
                <a:latin typeface="Arial"/>
                <a:cs typeface="Arial"/>
              </a:rPr>
              <a:t>judicial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falência,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concurso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credores;  </a:t>
            </a:r>
            <a:r>
              <a:rPr dirty="0" sz="1000">
                <a:latin typeface="Arial"/>
                <a:cs typeface="Arial"/>
              </a:rPr>
              <a:t>c)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090"/>
              </a:lnSpc>
            </a:pPr>
            <a:r>
              <a:rPr dirty="0" sz="1000" spc="-5">
                <a:latin typeface="Arial"/>
                <a:cs typeface="Arial"/>
              </a:rPr>
              <a:t>d)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>
                <a:latin typeface="Arial"/>
                <a:cs typeface="Arial"/>
              </a:rPr>
              <a:t>f)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g)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0"/>
              </a:lnSpc>
            </a:pPr>
            <a:r>
              <a:rPr dirty="0" sz="1000" spc="-5">
                <a:latin typeface="Arial"/>
                <a:cs typeface="Arial"/>
              </a:rPr>
              <a:t>h)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462535" y="6659360"/>
            <a:ext cx="5389245" cy="90614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0"/>
              </a:lnSpc>
              <a:spcBef>
                <a:spcPts val="95"/>
              </a:spcBef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dissolução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liquidação;</a:t>
            </a:r>
            <a:endParaRPr sz="1000">
              <a:latin typeface="Arial"/>
              <a:cs typeface="Arial"/>
            </a:endParaRPr>
          </a:p>
          <a:p>
            <a:pPr marL="12700" marR="829310">
              <a:lnSpc>
                <a:spcPts val="1150"/>
              </a:lnSpc>
              <a:spcBef>
                <a:spcPts val="50"/>
              </a:spcBef>
            </a:pPr>
            <a:r>
              <a:rPr dirty="0" sz="1000" spc="-5">
                <a:latin typeface="Arial"/>
                <a:cs typeface="Arial"/>
              </a:rPr>
              <a:t>impedida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com a </a:t>
            </a:r>
            <a:r>
              <a:rPr dirty="0" sz="1000" spc="-10">
                <a:latin typeface="Arial"/>
                <a:cs typeface="Arial"/>
              </a:rPr>
              <a:t>União, </a:t>
            </a:r>
            <a:r>
              <a:rPr dirty="0" sz="1000" spc="-5">
                <a:latin typeface="Arial"/>
                <a:cs typeface="Arial"/>
              </a:rPr>
              <a:t>durante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sanção aplicada;  estrangeira que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funcione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País;</a:t>
            </a:r>
            <a:endParaRPr sz="1000">
              <a:latin typeface="Arial"/>
              <a:cs typeface="Arial"/>
            </a:endParaRPr>
          </a:p>
          <a:p>
            <a:pPr marL="12700" marR="794385">
              <a:lnSpc>
                <a:spcPts val="1150"/>
              </a:lnSpc>
              <a:spcBef>
                <a:spcPts val="5"/>
              </a:spcBef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estiver reunida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consórcio, qualquer que seja a sua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constituição;  sob o controle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10">
                <a:latin typeface="Arial"/>
                <a:cs typeface="Arial"/>
              </a:rPr>
              <a:t>grupo de </a:t>
            </a:r>
            <a:r>
              <a:rPr dirty="0" sz="1000" spc="-5">
                <a:latin typeface="Arial"/>
                <a:cs typeface="Arial"/>
              </a:rPr>
              <a:t>pessoas, físicas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jurídicas;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10"/>
              </a:lnSpc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estejam habilitadas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exigida por </a:t>
            </a:r>
            <a:r>
              <a:rPr dirty="0" sz="1000" spc="-5">
                <a:latin typeface="Arial"/>
                <a:cs typeface="Arial"/>
              </a:rPr>
              <a:t>este </a:t>
            </a:r>
            <a:r>
              <a:rPr dirty="0" sz="1000" spc="-1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Nº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17" y="7534136"/>
            <a:ext cx="6146165" cy="23520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5372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06/2016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dirty="0" sz="1000" spc="-10" b="1">
                <a:latin typeface="Arial"/>
                <a:cs typeface="Arial"/>
              </a:rPr>
              <a:t>5.3. </a:t>
            </a:r>
            <a:r>
              <a:rPr dirty="0" sz="1000">
                <a:latin typeface="Arial"/>
                <a:cs typeface="Arial"/>
              </a:rPr>
              <a:t>Nenhuma </a:t>
            </a:r>
            <a:r>
              <a:rPr dirty="0" sz="1000" spc="-5">
                <a:latin typeface="Arial"/>
                <a:cs typeface="Arial"/>
              </a:rPr>
              <a:t>licitante poderá participar desta concorrência com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6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CREDENCIAMENTO DE</a:t>
            </a:r>
            <a:r>
              <a:rPr dirty="0" sz="1000" spc="-10" b="1">
                <a:latin typeface="Arial"/>
                <a:cs typeface="Arial"/>
              </a:rPr>
              <a:t> REPRESENTANTES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rabicPeriod" startAt="6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50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A empresa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seu representante, pode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 b="1">
                <a:latin typeface="Arial"/>
                <a:cs typeface="Arial"/>
              </a:rPr>
              <a:t>credenciar </a:t>
            </a:r>
            <a:r>
              <a:rPr dirty="0" sz="1000" spc="-5">
                <a:latin typeface="Arial"/>
                <a:cs typeface="Arial"/>
              </a:rPr>
              <a:t>junto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responsáveis pelo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 </a:t>
            </a:r>
            <a:r>
              <a:rPr dirty="0" sz="1000" spc="-10">
                <a:latin typeface="Arial"/>
                <a:cs typeface="Arial"/>
              </a:rPr>
              <a:t>com no </a:t>
            </a:r>
            <a:r>
              <a:rPr dirty="0" sz="1000" spc="-5">
                <a:latin typeface="Arial"/>
                <a:cs typeface="Arial"/>
              </a:rPr>
              <a:t>mínimo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</a:t>
            </a:r>
            <a:r>
              <a:rPr dirty="0" sz="1000" spc="-10">
                <a:latin typeface="Arial"/>
                <a:cs typeface="Arial"/>
              </a:rPr>
              <a:t>abertura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orçamento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lvl="2" marL="469900" marR="5080" indent="-228600">
              <a:lnSpc>
                <a:spcPct val="9630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Credenciamento </a:t>
            </a:r>
            <a:r>
              <a:rPr dirty="0" sz="1000" spc="-10">
                <a:latin typeface="Arial"/>
                <a:cs typeface="Arial"/>
              </a:rPr>
              <a:t>(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II</a:t>
            </a:r>
            <a:r>
              <a:rPr dirty="0" sz="1000" spc="-5">
                <a:latin typeface="Arial"/>
                <a:cs typeface="Arial"/>
              </a:rPr>
              <a:t>), documento credencial e documento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identidade oficial;  </a:t>
            </a:r>
            <a:r>
              <a:rPr dirty="0" sz="1000" spc="-5" b="1">
                <a:latin typeface="Arial"/>
                <a:cs typeface="Arial"/>
              </a:rPr>
              <a:t>Obs.: </a:t>
            </a:r>
            <a:r>
              <a:rPr dirty="0" sz="1000" spc="-5">
                <a:latin typeface="Arial"/>
                <a:cs typeface="Arial"/>
              </a:rPr>
              <a:t>documento credencial pode ser o contrato social, quando a pessoa credenciada for sócia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empresa fornecedora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procuração/declaração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autenticada dando poderes para que  esse representante possa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1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);</a:t>
            </a:r>
            <a:endParaRPr sz="1000">
              <a:latin typeface="Arial"/>
              <a:cs typeface="Arial"/>
            </a:endParaRPr>
          </a:p>
          <a:p>
            <a:pPr lvl="2" marL="469265" indent="-228600">
              <a:lnSpc>
                <a:spcPts val="117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13" y="1560058"/>
            <a:ext cx="6148070" cy="83553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6.2. </a:t>
            </a:r>
            <a:r>
              <a:rPr dirty="0" sz="1000" spc="-5">
                <a:latin typeface="Arial"/>
                <a:cs typeface="Arial"/>
              </a:rPr>
              <a:t>Para o credenciamento junto à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Aquisições, o representante deverá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apresentar: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45"/>
              </a:lnSpc>
              <a:buFont typeface="Arial"/>
              <a:buAutoNum type="alphaLcParenR"/>
              <a:tabLst>
                <a:tab pos="160655" algn="l"/>
              </a:tabLst>
            </a:pPr>
            <a:r>
              <a:rPr dirty="0" sz="1000" spc="-5" b="1">
                <a:latin typeface="Arial"/>
                <a:cs typeface="Arial"/>
              </a:rPr>
              <a:t>CONTRATO SOCIAL</a:t>
            </a:r>
            <a:r>
              <a:rPr dirty="0" sz="1000" spc="-5">
                <a:latin typeface="Arial"/>
                <a:cs typeface="Arial"/>
              </a:rPr>
              <a:t>, quando a pessoa credenciada for sócia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Fornecedora.</a:t>
            </a:r>
            <a:endParaRPr sz="1000">
              <a:latin typeface="Arial"/>
              <a:cs typeface="Arial"/>
            </a:endParaRPr>
          </a:p>
          <a:p>
            <a:pPr algn="just" marL="12700" marR="6350">
              <a:lnSpc>
                <a:spcPct val="96500"/>
              </a:lnSpc>
              <a:spcBef>
                <a:spcPts val="10"/>
              </a:spcBef>
              <a:buFont typeface="Arial"/>
              <a:buAutoNum type="alphaLcParenR"/>
              <a:tabLst>
                <a:tab pos="213995" algn="l"/>
              </a:tabLst>
            </a:pPr>
            <a:r>
              <a:rPr dirty="0" sz="1000" spc="-5" b="1">
                <a:latin typeface="Arial"/>
                <a:cs typeface="Arial"/>
              </a:rPr>
              <a:t>PROCURAÇÃO OU DECLARAÇÃO DO FORNECEDOR, AUTENTICADA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CARTÓRIO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com  </a:t>
            </a:r>
            <a:r>
              <a:rPr dirty="0" sz="1000" spc="-5">
                <a:latin typeface="Arial"/>
                <a:cs typeface="Arial"/>
              </a:rPr>
              <a:t>poderes para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pessoa credenciada </a:t>
            </a:r>
            <a:r>
              <a:rPr dirty="0" sz="1000">
                <a:latin typeface="Arial"/>
                <a:cs typeface="Arial"/>
              </a:rPr>
              <a:t>possa </a:t>
            </a:r>
            <a:r>
              <a:rPr dirty="0" sz="1000" spc="-5">
                <a:latin typeface="Arial"/>
                <a:cs typeface="Arial"/>
              </a:rPr>
              <a:t>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5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>
                <a:latin typeface="Arial"/>
                <a:cs typeface="Arial"/>
              </a:rPr>
              <a:t>fase </a:t>
            </a:r>
            <a:r>
              <a:rPr dirty="0" sz="1000" spc="-5">
                <a:latin typeface="Arial"/>
                <a:cs typeface="Arial"/>
              </a:rPr>
              <a:t>deste 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Aquisição.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6.2.1. </a:t>
            </a:r>
            <a:r>
              <a:rPr dirty="0" sz="1000" spc="-5">
                <a:latin typeface="Arial"/>
                <a:cs typeface="Arial"/>
              </a:rPr>
              <a:t>Considera-se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representante legal qualquer pessoa credenciada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fornecedor, mediante  contrato, procuração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documento equivalente, para falar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nome </a:t>
            </a:r>
            <a:r>
              <a:rPr dirty="0" sz="1000" spc="-10">
                <a:latin typeface="Arial"/>
                <a:cs typeface="Arial"/>
              </a:rPr>
              <a:t>durante </a:t>
            </a:r>
            <a:r>
              <a:rPr dirty="0" sz="1000" spc="-5">
                <a:latin typeface="Arial"/>
                <a:cs typeface="Arial"/>
              </a:rPr>
              <a:t>a reunião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 envelopes, seja referente à Documentação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Proposta.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500"/>
              </a:lnSpc>
              <a:buFont typeface="Arial"/>
              <a:buAutoNum type="arabicPeriod" startAt="3"/>
              <a:tabLst>
                <a:tab pos="304165" algn="l"/>
              </a:tabLst>
            </a:pPr>
            <a:r>
              <a:rPr dirty="0" sz="1000" spc="-5">
                <a:latin typeface="Arial"/>
                <a:cs typeface="Arial"/>
              </a:rPr>
              <a:t>Não comparecer pessoalmente, apenas enviando a proposta pelos Correios,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inabilitará as  empresas </a:t>
            </a:r>
            <a:r>
              <a:rPr dirty="0" sz="1000" spc="-10">
                <a:latin typeface="Arial"/>
                <a:cs typeface="Arial"/>
              </a:rPr>
              <a:t>participantes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certame, </a:t>
            </a:r>
            <a:r>
              <a:rPr dirty="0" sz="1000">
                <a:latin typeface="Arial"/>
                <a:cs typeface="Arial"/>
              </a:rPr>
              <a:t>mas </a:t>
            </a: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impede de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manifestar sobre o processo </a:t>
            </a:r>
            <a:r>
              <a:rPr dirty="0" sz="1000" spc="-10">
                <a:latin typeface="Arial"/>
                <a:cs typeface="Arial"/>
              </a:rPr>
              <a:t>de abertura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envelopes.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 startAt="3"/>
            </a:pPr>
            <a:endParaRPr sz="90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buFont typeface="Arial"/>
              <a:buAutoNum type="arabicPeriod" startAt="3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Cada credenciado poderá representar apenas </a:t>
            </a:r>
            <a:r>
              <a:rPr dirty="0" sz="1000" spc="-10">
                <a:latin typeface="Arial"/>
                <a:cs typeface="Arial"/>
              </a:rPr>
              <a:t>um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 startAt="3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spcBef>
                <a:spcPts val="5"/>
              </a:spcBef>
              <a:buFont typeface="Arial"/>
              <a:buAutoNum type="arabicPeriod" startAt="3"/>
              <a:tabLst>
                <a:tab pos="300990" algn="l"/>
              </a:tabLst>
            </a:pPr>
            <a:r>
              <a:rPr dirty="0" sz="1000" spc="-5">
                <a:latin typeface="Arial"/>
                <a:cs typeface="Arial"/>
              </a:rPr>
              <a:t>É recomendável a todo e qualquer interessado que, </a:t>
            </a:r>
            <a:r>
              <a:rPr dirty="0" sz="1000" spc="-10">
                <a:latin typeface="Arial"/>
                <a:cs typeface="Arial"/>
              </a:rPr>
              <a:t>antes de </a:t>
            </a:r>
            <a:r>
              <a:rPr dirty="0" sz="1000" spc="-5">
                <a:latin typeface="Arial"/>
                <a:cs typeface="Arial"/>
              </a:rPr>
              <a:t>requerer o credenciamento para  participação nesta Concorrência, verifique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preenche todos os requisitos exigidos pelo edital,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modo 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possa entregar tempestivamente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MACKENZIE ESPORTE CLUBE </a:t>
            </a:r>
            <a:r>
              <a:rPr dirty="0" sz="1000" spc="-5">
                <a:latin typeface="Arial"/>
                <a:cs typeface="Arial"/>
              </a:rPr>
              <a:t>toda a documentação nele listada 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spc="-10" b="1">
                <a:latin typeface="Arial"/>
                <a:cs typeface="Arial"/>
              </a:rPr>
              <a:t>10, 11 </a:t>
            </a:r>
            <a:r>
              <a:rPr dirty="0" sz="1000" spc="-5" b="1">
                <a:latin typeface="Arial"/>
                <a:cs typeface="Arial"/>
              </a:rPr>
              <a:t>e </a:t>
            </a:r>
            <a:r>
              <a:rPr dirty="0" sz="1000" spc="-10" b="1">
                <a:latin typeface="Arial"/>
                <a:cs typeface="Arial"/>
              </a:rPr>
              <a:t>12</a:t>
            </a:r>
            <a:r>
              <a:rPr dirty="0" sz="1000" spc="-10">
                <a:latin typeface="Arial"/>
                <a:cs typeface="Arial"/>
              </a:rPr>
              <a:t>, </a:t>
            </a:r>
            <a:r>
              <a:rPr dirty="0" sz="1000">
                <a:latin typeface="Arial"/>
                <a:cs typeface="Arial"/>
              </a:rPr>
              <a:t>como </a:t>
            </a:r>
            <a:r>
              <a:rPr dirty="0" sz="1000" spc="-5">
                <a:latin typeface="Arial"/>
                <a:cs typeface="Arial"/>
              </a:rPr>
              <a:t>essencial para demonstrar sua habilitação.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medida objetiva garantir o  sucesso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seletivo e a participação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sua empresa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procedimentos a serem futuramente  realizados pelo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tendo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vista as penalidades impostas </a:t>
            </a:r>
            <a:r>
              <a:rPr dirty="0" sz="1000" spc="-10">
                <a:latin typeface="Arial"/>
                <a:cs typeface="Arial"/>
              </a:rPr>
              <a:t>aos que, </a:t>
            </a:r>
            <a:r>
              <a:rPr dirty="0" sz="1000" spc="-5">
                <a:latin typeface="Arial"/>
                <a:cs typeface="Arial"/>
              </a:rPr>
              <a:t>por  quaisquer modos, forjarem a participação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AutoNum type="arabicPeriod" startAt="7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ENCAMINHAMENTO DOS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rabicPeriod" startAt="7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5700"/>
              </a:lnSpc>
              <a:buFont typeface="Arial"/>
              <a:buAutoNum type="arabicPeriod"/>
              <a:tabLst>
                <a:tab pos="261620" algn="l"/>
              </a:tabLst>
            </a:pPr>
            <a:r>
              <a:rPr dirty="0" sz="1000" spc="-5">
                <a:latin typeface="Arial"/>
                <a:cs typeface="Arial"/>
              </a:rPr>
              <a:t>Os envelopes contendo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e 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deverão  ser entregues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 b="1">
                <a:latin typeface="Arial"/>
                <a:cs typeface="Arial"/>
              </a:rPr>
              <a:t>SECRETARIA ADMINISTRATIVADO MACKENZIE ESPORTE CLUBE, </a:t>
            </a:r>
            <a:r>
              <a:rPr dirty="0" sz="1000" spc="-5">
                <a:latin typeface="Arial"/>
                <a:cs typeface="Arial"/>
              </a:rPr>
              <a:t>localizada a Rua  Congonhas, 450 - Bairro Santo Antônio - Belo Horizonte/MG - CEP 30.330-100, devidamente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protocolados 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até </a:t>
            </a:r>
            <a:r>
              <a:rPr dirty="0" sz="1000" spc="-10" b="1">
                <a:latin typeface="Arial"/>
                <a:cs typeface="Arial"/>
              </a:rPr>
              <a:t>2h </a:t>
            </a:r>
            <a:r>
              <a:rPr dirty="0" sz="1000" spc="-5" b="1">
                <a:latin typeface="Arial"/>
                <a:cs typeface="Arial"/>
              </a:rPr>
              <a:t>horas antes do início do certame, </a:t>
            </a:r>
            <a:r>
              <a:rPr dirty="0" sz="1000" spc="-10" b="1">
                <a:latin typeface="Arial"/>
                <a:cs typeface="Arial"/>
              </a:rPr>
              <a:t>AOS </a:t>
            </a:r>
            <a:r>
              <a:rPr dirty="0" sz="1000" spc="-5" b="1">
                <a:latin typeface="Arial"/>
                <a:cs typeface="Arial"/>
              </a:rPr>
              <a:t>CUIDADOS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LILIAN </a:t>
            </a:r>
            <a:r>
              <a:rPr dirty="0" sz="1000" b="1">
                <a:latin typeface="Arial"/>
                <a:cs typeface="Arial"/>
              </a:rPr>
              <a:t>CRISTIANE </a:t>
            </a:r>
            <a:r>
              <a:rPr dirty="0" sz="1000" spc="-5" b="1">
                <a:latin typeface="Arial"/>
                <a:cs typeface="Arial"/>
              </a:rPr>
              <a:t>GUALBERTO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 b="1">
                <a:latin typeface="Arial"/>
                <a:cs typeface="Arial"/>
              </a:rPr>
              <a:t>SANDRA MICHAEL </a:t>
            </a:r>
            <a:r>
              <a:rPr dirty="0" sz="1000" b="1">
                <a:latin typeface="Arial"/>
                <a:cs typeface="Arial"/>
              </a:rPr>
              <a:t>BRAGA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/>
              <a:tabLst>
                <a:tab pos="28003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HABILITAÇÃO </a:t>
            </a:r>
            <a:r>
              <a:rPr dirty="0" sz="1000" spc="-5">
                <a:latin typeface="Arial"/>
                <a:cs typeface="Arial"/>
              </a:rPr>
              <a:t>deverão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</a:t>
            </a:r>
            <a:r>
              <a:rPr dirty="0" sz="1000" b="1">
                <a:latin typeface="Arial"/>
                <a:cs typeface="Arial"/>
              </a:rPr>
              <a:t>DISTINTOS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ambos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lacrados.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985">
              <a:lnSpc>
                <a:spcPct val="96000"/>
              </a:lnSpc>
              <a:buFont typeface="Arial"/>
              <a:buAutoNum type="arabicPeriod"/>
              <a:tabLst>
                <a:tab pos="327025" algn="l"/>
              </a:tabLst>
            </a:pPr>
            <a:r>
              <a:rPr dirty="0" sz="1000" spc="-5">
                <a:latin typeface="Arial"/>
                <a:cs typeface="Arial"/>
              </a:rPr>
              <a:t>Considerando que </a:t>
            </a:r>
            <a:r>
              <a:rPr dirty="0" sz="1000" spc="-5" b="1">
                <a:latin typeface="Arial"/>
                <a:cs typeface="Arial"/>
              </a:rPr>
              <a:t>NENHUM ENVELOPE </a:t>
            </a:r>
            <a:r>
              <a:rPr dirty="0" sz="1000" b="1">
                <a:latin typeface="Arial"/>
                <a:cs typeface="Arial"/>
              </a:rPr>
              <a:t>SERÁ </a:t>
            </a:r>
            <a:r>
              <a:rPr dirty="0" sz="1000" spc="-5" b="1">
                <a:latin typeface="Arial"/>
                <a:cs typeface="Arial"/>
              </a:rPr>
              <a:t>RECEBIDO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</a:t>
            </a:r>
            <a:r>
              <a:rPr dirty="0" sz="1000" spc="-5">
                <a:latin typeface="Arial"/>
                <a:cs typeface="Arial"/>
              </a:rPr>
              <a:t>, sugere-se que os licitantes interessados os encaminhem </a:t>
            </a:r>
            <a:r>
              <a:rPr dirty="0" sz="1000" spc="-10">
                <a:latin typeface="Arial"/>
                <a:cs typeface="Arial"/>
              </a:rPr>
              <a:t>em data </a:t>
            </a:r>
            <a:r>
              <a:rPr dirty="0" sz="1000" spc="-5">
                <a:latin typeface="Arial"/>
                <a:cs typeface="Arial"/>
              </a:rPr>
              <a:t>anterior </a:t>
            </a:r>
            <a:r>
              <a:rPr dirty="0" sz="1000" spc="-10">
                <a:latin typeface="Arial"/>
                <a:cs typeface="Arial"/>
              </a:rPr>
              <a:t>ou,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for  o caso, programem-se para estarem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local indicado com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30 </a:t>
            </a:r>
            <a:r>
              <a:rPr dirty="0" sz="1000" spc="-5">
                <a:latin typeface="Arial"/>
                <a:cs typeface="Arial"/>
              </a:rPr>
              <a:t>(trinta) minutos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antecedência.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5800"/>
              </a:lnSpc>
              <a:buFont typeface="Arial"/>
              <a:buAutoNum type="arabicPeriod"/>
              <a:tabLst>
                <a:tab pos="295275" algn="l"/>
              </a:tabLst>
            </a:pPr>
            <a:r>
              <a:rPr dirty="0" sz="1000" spc="-5">
                <a:latin typeface="Arial"/>
                <a:cs typeface="Arial"/>
              </a:rPr>
              <a:t>Os envelopes poderão ser encaminhados via correios</a:t>
            </a:r>
            <a:r>
              <a:rPr dirty="0" sz="1000" spc="-5" b="1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entretanto,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b="1">
                <a:latin typeface="Arial"/>
                <a:cs typeface="Arial"/>
              </a:rPr>
              <a:t>NENHUMA </a:t>
            </a:r>
            <a:r>
              <a:rPr dirty="0" sz="1000" spc="-5" b="1">
                <a:latin typeface="Arial"/>
                <a:cs typeface="Arial"/>
              </a:rPr>
              <a:t>HIPÓTESE A  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COMPRAS E LICITAÇÕES </a:t>
            </a:r>
            <a:r>
              <a:rPr dirty="0" sz="1000" b="1">
                <a:latin typeface="Arial"/>
                <a:cs typeface="Arial"/>
              </a:rPr>
              <a:t>RECEBERÁ </a:t>
            </a:r>
            <a:r>
              <a:rPr dirty="0" sz="1000" spc="-5" b="1">
                <a:latin typeface="Arial"/>
                <a:cs typeface="Arial"/>
              </a:rPr>
              <a:t>ENVELOPES APÓS A </a:t>
            </a:r>
            <a:r>
              <a:rPr dirty="0" sz="1000" b="1">
                <a:latin typeface="Arial"/>
                <a:cs typeface="Arial"/>
              </a:rPr>
              <a:t>DATA </a:t>
            </a:r>
            <a:r>
              <a:rPr dirty="0" sz="1000" spc="-5" b="1">
                <a:latin typeface="Arial"/>
                <a:cs typeface="Arial"/>
              </a:rPr>
              <a:t>E HORÁRIO  SUPRAINFORMADOS, TAMPOUCO </a:t>
            </a:r>
            <a:r>
              <a:rPr dirty="0" sz="1000" b="1">
                <a:latin typeface="Arial"/>
                <a:cs typeface="Arial"/>
              </a:rPr>
              <a:t>OS </a:t>
            </a:r>
            <a:r>
              <a:rPr dirty="0" sz="1000" spc="-5" b="1">
                <a:latin typeface="Arial"/>
                <a:cs typeface="Arial"/>
              </a:rPr>
              <a:t>RECEBERÁ SE ENTREGUES NO INÍCIO OU NO DECORRER 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SESSÃO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ABERTURA, OU ENTREGUES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OUTRO ENDEREÇO QUE </a:t>
            </a:r>
            <a:r>
              <a:rPr dirty="0" sz="1000" spc="-10" b="1">
                <a:latin typeface="Arial"/>
                <a:cs typeface="Arial"/>
              </a:rPr>
              <a:t>NÃO </a:t>
            </a:r>
            <a:r>
              <a:rPr dirty="0" sz="1000" b="1">
                <a:latin typeface="Arial"/>
                <a:cs typeface="Arial"/>
              </a:rPr>
              <a:t>SEJA </a:t>
            </a:r>
            <a:r>
              <a:rPr dirty="0" sz="1000" spc="-5" b="1">
                <a:latin typeface="Arial"/>
                <a:cs typeface="Arial"/>
              </a:rPr>
              <a:t>O  SUPRAMENCIONADO</a:t>
            </a:r>
            <a:r>
              <a:rPr dirty="0" sz="1000" spc="-5">
                <a:latin typeface="Arial"/>
                <a:cs typeface="Arial"/>
              </a:rPr>
              <a:t>. </a:t>
            </a:r>
            <a:r>
              <a:rPr dirty="0" sz="1000" spc="-10" b="1">
                <a:latin typeface="Arial"/>
                <a:cs typeface="Arial"/>
              </a:rPr>
              <a:t>TAMBÉM NÃO </a:t>
            </a:r>
            <a:r>
              <a:rPr dirty="0" sz="1000" spc="-5" b="1">
                <a:latin typeface="Arial"/>
                <a:cs typeface="Arial"/>
              </a:rPr>
              <a:t>SERÃO CONSIDERADOS ENVELOPES DEIXADOS NA(S)  PORTARIA(S)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ENTIDADE.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50"/>
              </a:lnSpc>
              <a:buFont typeface="Arial"/>
              <a:buAutoNum type="arabicPeriod"/>
              <a:tabLst>
                <a:tab pos="276860" algn="l"/>
              </a:tabLst>
            </a:pPr>
            <a:r>
              <a:rPr dirty="0" sz="1000" spc="-5">
                <a:latin typeface="Arial"/>
                <a:cs typeface="Arial"/>
              </a:rPr>
              <a:t>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reunião para abertura dos envelopes, </a:t>
            </a:r>
            <a:r>
              <a:rPr dirty="0" sz="1000" spc="-5" b="1">
                <a:latin typeface="Arial"/>
                <a:cs typeface="Arial"/>
              </a:rPr>
              <a:t>OS REPRESENTANTES DAS EMPRESAS  DEVERÃO SE CREDENCIAR COM </a:t>
            </a:r>
            <a:r>
              <a:rPr dirty="0" sz="1000" spc="-10" b="1">
                <a:latin typeface="Arial"/>
                <a:cs typeface="Arial"/>
              </a:rPr>
              <a:t>ATÉ 20 </a:t>
            </a:r>
            <a:r>
              <a:rPr dirty="0" sz="1000" spc="-5" b="1">
                <a:latin typeface="Arial"/>
                <a:cs typeface="Arial"/>
              </a:rPr>
              <a:t>MINUTOS DE ANTECEDÊNCIA,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dia, local e horário para  </a:t>
            </a:r>
            <a:r>
              <a:rPr dirty="0" sz="1000" spc="-10">
                <a:latin typeface="Arial"/>
                <a:cs typeface="Arial"/>
              </a:rPr>
              <a:t>abertura de </a:t>
            </a:r>
            <a:r>
              <a:rPr dirty="0" sz="1000" spc="-5">
                <a:latin typeface="Arial"/>
                <a:cs typeface="Arial"/>
              </a:rPr>
              <a:t>envelopes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documentação 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AutoNum type="arabicPeriod" startAt="8"/>
              <a:tabLst>
                <a:tab pos="24193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ENVELOPES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rabicPeriod" startAt="8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000"/>
              </a:lnSpc>
              <a:buFont typeface="Arial"/>
              <a:buAutoNum type="arabicPeriod"/>
              <a:tabLst>
                <a:tab pos="285750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 os </a:t>
            </a:r>
            <a:r>
              <a:rPr dirty="0" sz="1000" b="1">
                <a:latin typeface="Arial"/>
                <a:cs typeface="Arial"/>
              </a:rPr>
              <a:t>DOCUMENTOS </a:t>
            </a:r>
            <a:r>
              <a:rPr dirty="0" sz="1000" spc="-5" b="1">
                <a:latin typeface="Arial"/>
                <a:cs typeface="Arial"/>
              </a:rPr>
              <a:t>DE HABILITAÇÃO </a:t>
            </a:r>
            <a:r>
              <a:rPr dirty="0" sz="1000" spc="-5">
                <a:latin typeface="Arial"/>
                <a:cs typeface="Arial"/>
              </a:rPr>
              <a:t>devem ser entregues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2  (DOIS) ENVELOPES DISTINTOS</a:t>
            </a:r>
            <a:r>
              <a:rPr dirty="0" sz="1000" spc="-5">
                <a:latin typeface="Arial"/>
                <a:cs typeface="Arial"/>
              </a:rPr>
              <a:t>, ambos lacrados,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2 (duas) horas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certame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 representante credenciado,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início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sessão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pública.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257810" indent="-245110">
              <a:lnSpc>
                <a:spcPct val="100000"/>
              </a:lnSpc>
              <a:buFont typeface="Arial"/>
              <a:buAutoNum type="arabicPeriod"/>
              <a:tabLst>
                <a:tab pos="258445" algn="l"/>
              </a:tabLst>
            </a:pPr>
            <a:r>
              <a:rPr dirty="0" sz="1000" spc="-5">
                <a:latin typeface="Arial"/>
                <a:cs typeface="Arial"/>
              </a:rPr>
              <a:t>Os envelopes devem </a:t>
            </a:r>
            <a:r>
              <a:rPr dirty="0" sz="1000" spc="-10">
                <a:latin typeface="Arial"/>
                <a:cs typeface="Arial"/>
              </a:rPr>
              <a:t>ter </a:t>
            </a:r>
            <a:r>
              <a:rPr dirty="0" sz="1000" spc="-5">
                <a:latin typeface="Arial"/>
                <a:cs typeface="Arial"/>
              </a:rPr>
              <a:t>a seguinte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identificação: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429502" y="1586466"/>
            <a:ext cx="4700270" cy="140843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985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06/2016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 marL="69850" marR="2291715">
              <a:lnSpc>
                <a:spcPct val="287500"/>
              </a:lnSpc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DOCUMENTOS DE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HABILITAÇÃO </a:t>
            </a:r>
            <a:r>
              <a:rPr dirty="0" sz="800" spc="-1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2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</a:t>
            </a:r>
            <a:endParaRPr sz="800">
              <a:latin typeface="Arial"/>
              <a:cs typeface="Arial"/>
            </a:endParaRPr>
          </a:p>
          <a:p>
            <a:pPr marL="69850" marR="4045585">
              <a:lnSpc>
                <a:spcPct val="143700"/>
              </a:lnSpc>
            </a:pPr>
            <a:r>
              <a:rPr dirty="0" sz="800" spc="-15" b="1">
                <a:latin typeface="Arial"/>
                <a:cs typeface="Arial"/>
              </a:rPr>
              <a:t>T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F</a:t>
            </a:r>
            <a:r>
              <a:rPr dirty="0" sz="800" spc="-5" b="1">
                <a:latin typeface="Arial"/>
                <a:cs typeface="Arial"/>
              </a:rPr>
              <a:t>O</a:t>
            </a:r>
            <a:r>
              <a:rPr dirty="0" sz="800" spc="-5" b="1">
                <a:latin typeface="Arial"/>
                <a:cs typeface="Arial"/>
              </a:rPr>
              <a:t>N</a:t>
            </a:r>
            <a:r>
              <a:rPr dirty="0" sz="800" spc="-10" b="1">
                <a:latin typeface="Arial"/>
                <a:cs typeface="Arial"/>
              </a:rPr>
              <a:t>E</a:t>
            </a:r>
            <a:r>
              <a:rPr dirty="0" sz="800" b="1">
                <a:latin typeface="Arial"/>
                <a:cs typeface="Arial"/>
              </a:rPr>
              <a:t>: E</a:t>
            </a:r>
            <a:r>
              <a:rPr dirty="0" sz="800" spc="-20" b="1">
                <a:latin typeface="Arial"/>
                <a:cs typeface="Arial"/>
              </a:rPr>
              <a:t>-</a:t>
            </a:r>
            <a:r>
              <a:rPr dirty="0" sz="800" spc="25" b="1">
                <a:latin typeface="Arial"/>
                <a:cs typeface="Arial"/>
              </a:rPr>
              <a:t>M</a:t>
            </a:r>
            <a:r>
              <a:rPr dirty="0" sz="800" spc="-45" b="1">
                <a:latin typeface="Arial"/>
                <a:cs typeface="Arial"/>
              </a:rPr>
              <a:t>A</a:t>
            </a:r>
            <a:r>
              <a:rPr dirty="0" sz="800" b="1">
                <a:latin typeface="Arial"/>
                <a:cs typeface="Arial"/>
              </a:rPr>
              <a:t>I</a:t>
            </a:r>
            <a:r>
              <a:rPr dirty="0" sz="800" b="1">
                <a:latin typeface="Arial"/>
                <a:cs typeface="Arial"/>
              </a:rPr>
              <a:t>L</a:t>
            </a:r>
            <a:r>
              <a:rPr dirty="0" sz="800" b="1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40171" y="3233910"/>
            <a:ext cx="4680585" cy="1409700"/>
          </a:xfrm>
          <a:prstGeom prst="rect">
            <a:avLst/>
          </a:prstGeom>
          <a:ln w="6090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15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</a:pPr>
            <a:r>
              <a:rPr dirty="0" sz="800" spc="-5" b="1">
                <a:latin typeface="Arial"/>
                <a:cs typeface="Arial"/>
              </a:rPr>
              <a:t>EDITAL Nº 06/2016 </a:t>
            </a:r>
            <a:r>
              <a:rPr dirty="0" sz="800" b="1">
                <a:latin typeface="Arial"/>
                <a:cs typeface="Arial"/>
              </a:rPr>
              <a:t>– </a:t>
            </a:r>
            <a:r>
              <a:rPr dirty="0" sz="800" spc="-5" b="1">
                <a:latin typeface="Arial"/>
                <a:cs typeface="Arial"/>
              </a:rPr>
              <a:t>CONCORRÊNCIA </a:t>
            </a:r>
            <a:r>
              <a:rPr dirty="0" sz="800" b="1">
                <a:latin typeface="Arial"/>
                <a:cs typeface="Arial"/>
              </a:rPr>
              <a:t>MACKENZIE </a:t>
            </a:r>
            <a:r>
              <a:rPr dirty="0" sz="800" spc="-5" b="1">
                <a:latin typeface="Arial"/>
                <a:cs typeface="Arial"/>
              </a:rPr>
              <a:t>ESPORTE</a:t>
            </a:r>
            <a:r>
              <a:rPr dirty="0" sz="800" spc="-1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CLUBE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68580">
              <a:lnSpc>
                <a:spcPct val="100000"/>
              </a:lnSpc>
              <a:spcBef>
                <a:spcPts val="765"/>
              </a:spcBef>
            </a:pP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ENVELOPE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II -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PROPOSTA</a:t>
            </a:r>
            <a:r>
              <a:rPr dirty="0" u="sng" sz="800" spc="-4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COMERCIAL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00">
              <a:latin typeface="Times New Roman"/>
              <a:cs typeface="Times New Roman"/>
            </a:endParaRPr>
          </a:p>
          <a:p>
            <a:pPr marL="68580" marR="3093085">
              <a:lnSpc>
                <a:spcPct val="143700"/>
              </a:lnSpc>
            </a:pPr>
            <a:r>
              <a:rPr dirty="0" sz="800" spc="-5" b="1">
                <a:latin typeface="Arial"/>
                <a:cs typeface="Arial"/>
              </a:rPr>
              <a:t>RAZÃO SOCIAL </a:t>
            </a:r>
            <a:r>
              <a:rPr dirty="0" sz="800" spc="5" b="1">
                <a:latin typeface="Arial"/>
                <a:cs typeface="Arial"/>
              </a:rPr>
              <a:t>DA</a:t>
            </a:r>
            <a:r>
              <a:rPr dirty="0" sz="800" spc="-7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EMPRESA:  TELEFONE:</a:t>
            </a:r>
            <a:endParaRPr sz="800">
              <a:latin typeface="Arial"/>
              <a:cs typeface="Arial"/>
            </a:endParaRPr>
          </a:p>
          <a:p>
            <a:pPr marL="68580">
              <a:lnSpc>
                <a:spcPct val="100000"/>
              </a:lnSpc>
              <a:spcBef>
                <a:spcPts val="420"/>
              </a:spcBef>
            </a:pPr>
            <a:r>
              <a:rPr dirty="0" sz="800" spc="-5" b="1">
                <a:latin typeface="Arial"/>
                <a:cs typeface="Arial"/>
              </a:rPr>
              <a:t>E-MAIL: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18" y="4768077"/>
            <a:ext cx="6146800" cy="52908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8.2. </a:t>
            </a:r>
            <a:r>
              <a:rPr dirty="0" sz="1000" spc="-5">
                <a:latin typeface="Arial"/>
                <a:cs typeface="Arial"/>
              </a:rPr>
              <a:t>A 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dos envelopes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1º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DOCUMENTOS 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HABILITAÇÃO;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2º - </a:t>
            </a:r>
            <a:r>
              <a:rPr dirty="0" sz="1000" spc="-5">
                <a:latin typeface="Arial"/>
                <a:cs typeface="Arial"/>
              </a:rPr>
              <a:t>Envelope com </a:t>
            </a:r>
            <a:r>
              <a:rPr dirty="0" sz="1000" spc="-5" b="1">
                <a:latin typeface="Arial"/>
                <a:cs typeface="Arial"/>
              </a:rPr>
              <a:t>PROPOSTA COMERCIAL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empresas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habilitadas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715">
              <a:lnSpc>
                <a:spcPts val="1150"/>
              </a:lnSpc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empresa for inabilitada perante documentos apresentados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ENVELOPE </a:t>
            </a:r>
            <a:r>
              <a:rPr dirty="0" sz="1000" b="1">
                <a:latin typeface="Arial"/>
                <a:cs typeface="Arial"/>
              </a:rPr>
              <a:t>1</a:t>
            </a:r>
            <a:r>
              <a:rPr dirty="0" sz="1000">
                <a:latin typeface="Arial"/>
                <a:cs typeface="Arial"/>
              </a:rPr>
              <a:t>,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ENVELOPE 2 </a:t>
            </a:r>
            <a:r>
              <a:rPr dirty="0" sz="1000" spc="-5">
                <a:latin typeface="Arial"/>
                <a:cs typeface="Arial"/>
              </a:rPr>
              <a:t>não  será aberto e será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devolvido.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responsáveis pelo </a:t>
            </a:r>
            <a:r>
              <a:rPr dirty="0" sz="1000">
                <a:latin typeface="Arial"/>
                <a:cs typeface="Arial"/>
              </a:rPr>
              <a:t>exame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envelopes, 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Compras, registrará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procedimentos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Ata, podendo suspender a reunião buscando melhores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analisar os documentos  apresentados, remarcando nova oportunidade para continuar o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abrir os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9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DOCUMENTOS </a:t>
            </a:r>
            <a:r>
              <a:rPr dirty="0" sz="1000" spc="-20" b="1">
                <a:latin typeface="Arial"/>
                <a:cs typeface="Arial"/>
              </a:rPr>
              <a:t>PARA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HABILITAÇÃO: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9"/>
            </a:pPr>
            <a:endParaRPr sz="1000">
              <a:latin typeface="Times New Roman"/>
              <a:cs typeface="Times New Roman"/>
            </a:endParaRPr>
          </a:p>
          <a:p>
            <a:pPr lvl="1" marL="12700" marR="5080">
              <a:lnSpc>
                <a:spcPts val="1160"/>
              </a:lnSpc>
              <a:buFont typeface="Arial"/>
              <a:buAutoNum type="arabicPeriod"/>
              <a:tabLst>
                <a:tab pos="264160" algn="l"/>
              </a:tabLst>
            </a:pPr>
            <a:r>
              <a:rPr dirty="0" sz="1000" spc="-5">
                <a:latin typeface="Arial"/>
                <a:cs typeface="Arial"/>
              </a:rPr>
              <a:t>Os documentos entregues serão examinados pelos responsáveis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 e podem ser  apresentados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em: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095"/>
              </a:lnSpc>
              <a:buAutoNum type="alphaLcParenR"/>
              <a:tabLst>
                <a:tab pos="508000" algn="l"/>
              </a:tabLst>
            </a:pPr>
            <a:r>
              <a:rPr dirty="0" sz="1000" spc="-5">
                <a:latin typeface="Arial"/>
                <a:cs typeface="Arial"/>
              </a:rPr>
              <a:t>via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original;</a:t>
            </a:r>
            <a:endParaRPr sz="1000">
              <a:latin typeface="Arial"/>
              <a:cs typeface="Arial"/>
            </a:endParaRPr>
          </a:p>
          <a:p>
            <a:pPr lvl="2" marL="508000" marR="6350" indent="-228600">
              <a:lnSpc>
                <a:spcPts val="1150"/>
              </a:lnSpc>
              <a:spcBef>
                <a:spcPts val="50"/>
              </a:spcBef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cópias simples, desde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apresentados os originais que deverão ser confrontados pelo setor  competente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e ser declarado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“confere com 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original”.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00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cópia com a autenticação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cartório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competente;</a:t>
            </a:r>
            <a:endParaRPr sz="1000">
              <a:latin typeface="Arial"/>
              <a:cs typeface="Arial"/>
            </a:endParaRPr>
          </a:p>
          <a:p>
            <a:pPr lvl="2" marL="508000" indent="-228600">
              <a:lnSpc>
                <a:spcPts val="1175"/>
              </a:lnSpc>
              <a:buAutoNum type="alphaLcParenR"/>
              <a:tabLst>
                <a:tab pos="508000" algn="l"/>
              </a:tabLst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publicação </a:t>
            </a:r>
            <a:r>
              <a:rPr dirty="0" sz="1000" spc="-10">
                <a:latin typeface="Arial"/>
                <a:cs typeface="Arial"/>
              </a:rPr>
              <a:t>em órgão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imprensa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oficial;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241300" indent="-228600">
              <a:lnSpc>
                <a:spcPct val="100000"/>
              </a:lnSpc>
              <a:buFont typeface="Arial"/>
              <a:buAutoNum type="arabicPeriod" startAt="10"/>
              <a:tabLst>
                <a:tab pos="241300" algn="l"/>
              </a:tabLst>
            </a:pPr>
            <a:r>
              <a:rPr dirty="0" sz="1000" spc="-15" b="1">
                <a:latin typeface="Arial"/>
                <a:cs typeface="Arial"/>
              </a:rPr>
              <a:t>HABILITAÇÃO</a:t>
            </a:r>
            <a:r>
              <a:rPr dirty="0" sz="1000" spc="-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JURÍDICA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10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92405" indent="-179705">
              <a:lnSpc>
                <a:spcPts val="1175"/>
              </a:lnSpc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cédula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identidade;</a:t>
            </a:r>
            <a:endParaRPr sz="1000">
              <a:latin typeface="Arial"/>
              <a:cs typeface="Arial"/>
            </a:endParaRPr>
          </a:p>
          <a:p>
            <a:pPr algn="just" marL="160020" indent="-147320">
              <a:lnSpc>
                <a:spcPts val="115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registro comercial,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individual;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ct val="95500"/>
              </a:lnSpc>
              <a:spcBef>
                <a:spcPts val="30"/>
              </a:spcBef>
              <a:buAutoNum type="alphaLcParenR"/>
              <a:tabLst>
                <a:tab pos="195580" algn="l"/>
              </a:tabLst>
            </a:pP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constitutivo, estatuto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contrato social </a:t>
            </a:r>
            <a:r>
              <a:rPr dirty="0" sz="1000" spc="-10">
                <a:latin typeface="Arial"/>
                <a:cs typeface="Arial"/>
              </a:rPr>
              <a:t>em vigor, </a:t>
            </a:r>
            <a:r>
              <a:rPr dirty="0" sz="1000" spc="-5">
                <a:latin typeface="Arial"/>
                <a:cs typeface="Arial"/>
              </a:rPr>
              <a:t>devidamente registrado,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10">
                <a:latin typeface="Arial"/>
                <a:cs typeface="Arial"/>
              </a:rPr>
              <a:t>tratando de  </a:t>
            </a:r>
            <a:r>
              <a:rPr dirty="0" sz="1000" spc="-5">
                <a:latin typeface="Arial"/>
                <a:cs typeface="Arial"/>
              </a:rPr>
              <a:t>sociedades comerciais, e,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por ações, acompanhado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documentos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eleição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seus administradores;</a:t>
            </a:r>
            <a:endParaRPr sz="1000">
              <a:latin typeface="Arial"/>
              <a:cs typeface="Arial"/>
            </a:endParaRPr>
          </a:p>
          <a:p>
            <a:pPr marL="12700" marR="6985">
              <a:lnSpc>
                <a:spcPts val="1150"/>
              </a:lnSpc>
              <a:spcBef>
                <a:spcPts val="3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ato constitutivo,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sociedades civis, acompanhada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diretoria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exercício;</a:t>
            </a:r>
            <a:endParaRPr sz="1000">
              <a:latin typeface="Arial"/>
              <a:cs typeface="Arial"/>
            </a:endParaRPr>
          </a:p>
          <a:p>
            <a:pPr marL="12700" marR="5715">
              <a:lnSpc>
                <a:spcPts val="1140"/>
              </a:lnSpc>
              <a:spcBef>
                <a:spcPts val="15"/>
              </a:spcBef>
              <a:buAutoNum type="alphaLcParenR"/>
              <a:tabLst>
                <a:tab pos="180340" algn="l"/>
              </a:tabLst>
            </a:pP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Simples Nacional, quando for o caso. Deverá ser apresentado declaração assinada </a:t>
            </a:r>
            <a:r>
              <a:rPr dirty="0" sz="1000">
                <a:latin typeface="Arial"/>
                <a:cs typeface="Arial"/>
              </a:rPr>
              <a:t>pelo  </a:t>
            </a:r>
            <a:r>
              <a:rPr dirty="0" sz="1000" spc="-5">
                <a:latin typeface="Arial"/>
                <a:cs typeface="Arial"/>
              </a:rPr>
              <a:t>contador e </a:t>
            </a:r>
            <a:r>
              <a:rPr dirty="0" sz="1000">
                <a:latin typeface="Arial"/>
                <a:cs typeface="Arial"/>
              </a:rPr>
              <a:t>pelo </a:t>
            </a:r>
            <a:r>
              <a:rPr dirty="0" sz="1000" spc="-5">
                <a:latin typeface="Arial"/>
                <a:cs typeface="Arial"/>
              </a:rPr>
              <a:t>representante legal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Receita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Federal.</a:t>
            </a:r>
            <a:endParaRPr sz="1000">
              <a:latin typeface="Arial"/>
              <a:cs typeface="Arial"/>
            </a:endParaRPr>
          </a:p>
          <a:p>
            <a:pPr algn="just" marL="131445" indent="-118745">
              <a:lnSpc>
                <a:spcPts val="1125"/>
              </a:lnSpc>
              <a:buAutoNum type="alphaLcParenR"/>
              <a:tabLst>
                <a:tab pos="132080" algn="l"/>
              </a:tabLst>
            </a:pPr>
            <a:r>
              <a:rPr dirty="0" sz="1000" spc="-5">
                <a:latin typeface="Arial"/>
                <a:cs typeface="Arial"/>
              </a:rPr>
              <a:t>decreto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autorização,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tratando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sociedade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estrangeira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funcionamento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país,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561583"/>
            <a:ext cx="6146165" cy="426466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just" marL="12700" marR="5080">
              <a:lnSpc>
                <a:spcPts val="1150"/>
              </a:lnSpc>
              <a:spcBef>
                <a:spcPts val="175"/>
              </a:spcBef>
            </a:pPr>
            <a:r>
              <a:rPr dirty="0" sz="1000" spc="-5">
                <a:latin typeface="Arial"/>
                <a:cs typeface="Arial"/>
              </a:rPr>
              <a:t>e </a:t>
            </a:r>
            <a:r>
              <a:rPr dirty="0" sz="1000" spc="-10">
                <a:latin typeface="Arial"/>
                <a:cs typeface="Arial"/>
              </a:rPr>
              <a:t>ato de </a:t>
            </a:r>
            <a:r>
              <a:rPr dirty="0" sz="1000" spc="-5">
                <a:latin typeface="Arial"/>
                <a:cs typeface="Arial"/>
              </a:rPr>
              <a:t>registro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autorização para funcionamento expedido pelo órgão competente, quando a atividade  assim 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exigir.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buAutoNum type="arabicPeriod" startAt="11"/>
              <a:tabLst>
                <a:tab pos="241300" algn="l"/>
              </a:tabLst>
            </a:pPr>
            <a:r>
              <a:rPr dirty="0" sz="1000" spc="-5" b="1">
                <a:latin typeface="Arial"/>
                <a:cs typeface="Arial"/>
              </a:rPr>
              <a:t>QUALIFICAÇÃO </a:t>
            </a:r>
            <a:r>
              <a:rPr dirty="0" sz="1000" b="1">
                <a:latin typeface="Arial"/>
                <a:cs typeface="Arial"/>
              </a:rPr>
              <a:t>ECONÔMICA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arabicPeriod" startAt="11"/>
            </a:pPr>
            <a:endParaRPr sz="950">
              <a:latin typeface="Times New Roman"/>
              <a:cs typeface="Times New Roman"/>
            </a:endParaRPr>
          </a:p>
          <a:p>
            <a:pPr lvl="1" marL="329565" indent="-316865">
              <a:lnSpc>
                <a:spcPct val="100000"/>
              </a:lnSpc>
              <a:spcBef>
                <a:spcPts val="5"/>
              </a:spcBef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  <a:buAutoNum type="alphaLcParenR"/>
              <a:tabLst>
                <a:tab pos="168275" algn="l"/>
              </a:tabLst>
            </a:pPr>
            <a:r>
              <a:rPr dirty="0" sz="1000" spc="-5">
                <a:latin typeface="Arial"/>
                <a:cs typeface="Arial"/>
              </a:rPr>
              <a:t>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 concordatas expedidas pelos distribuidores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sede. </a:t>
            </a: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 fornecedor 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for sediado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Belo Horizonte, as certidões deverão vir acompanhadas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declaração oficial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autoridade judiciária competente, relacionando os distribuidores que,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Comarca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sua </a:t>
            </a:r>
            <a:r>
              <a:rPr dirty="0" sz="1000" spc="-5">
                <a:latin typeface="Arial"/>
                <a:cs typeface="Arial"/>
              </a:rPr>
              <a:t>sede, tenham  atribuição para expedir certidões negativas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falências 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concordatas;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  <a:buAutoNum type="alphaLcParenR"/>
              <a:tabLst>
                <a:tab pos="171450" algn="l"/>
              </a:tabLst>
            </a:pPr>
            <a:r>
              <a:rPr dirty="0" sz="1000" spc="-5">
                <a:latin typeface="Arial"/>
                <a:cs typeface="Arial"/>
              </a:rPr>
              <a:t>Balanço Patrimonial e Demonstrações Contábeis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último exercício social, </a:t>
            </a:r>
            <a:r>
              <a:rPr dirty="0" sz="1000" spc="5">
                <a:latin typeface="Arial"/>
                <a:cs typeface="Arial"/>
              </a:rPr>
              <a:t>já </a:t>
            </a:r>
            <a:r>
              <a:rPr dirty="0" sz="1000" spc="-5">
                <a:latin typeface="Arial"/>
                <a:cs typeface="Arial"/>
              </a:rPr>
              <a:t>exigíveis e apresentados 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da lei, </a:t>
            </a:r>
            <a:r>
              <a:rPr dirty="0" sz="1000" spc="-5">
                <a:latin typeface="Arial"/>
                <a:cs typeface="Arial"/>
              </a:rPr>
              <a:t>que comprovem a </a:t>
            </a:r>
            <a:r>
              <a:rPr dirty="0" sz="1000" spc="-10">
                <a:latin typeface="Arial"/>
                <a:cs typeface="Arial"/>
              </a:rPr>
              <a:t>boa </a:t>
            </a:r>
            <a:r>
              <a:rPr dirty="0" sz="1000" spc="-5">
                <a:latin typeface="Arial"/>
                <a:cs typeface="Arial"/>
              </a:rPr>
              <a:t>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substituíveis, apenas para a  empresa constituída </a:t>
            </a:r>
            <a:r>
              <a:rPr dirty="0" sz="1000" spc="-10">
                <a:latin typeface="Arial"/>
                <a:cs typeface="Arial"/>
              </a:rPr>
              <a:t>há </a:t>
            </a:r>
            <a:r>
              <a:rPr dirty="0" sz="1000" spc="-5">
                <a:latin typeface="Arial"/>
                <a:cs typeface="Arial"/>
              </a:rPr>
              <a:t>menos </a:t>
            </a:r>
            <a:r>
              <a:rPr dirty="0" sz="1000" spc="-10">
                <a:latin typeface="Arial"/>
                <a:cs typeface="Arial"/>
              </a:rPr>
              <a:t>de um ano, por </a:t>
            </a:r>
            <a:r>
              <a:rPr dirty="0" sz="1000" spc="-5">
                <a:latin typeface="Arial"/>
                <a:cs typeface="Arial"/>
              </a:rPr>
              <a:t>Balancete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Verificação referente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dois últimos </a:t>
            </a:r>
            <a:r>
              <a:rPr dirty="0" sz="1000">
                <a:latin typeface="Arial"/>
                <a:cs typeface="Arial"/>
              </a:rPr>
              <a:t>meses  </a:t>
            </a:r>
            <a:r>
              <a:rPr dirty="0" sz="1000" spc="-5">
                <a:latin typeface="Arial"/>
                <a:cs typeface="Arial"/>
              </a:rPr>
              <a:t>anteriores à </a:t>
            </a:r>
            <a:r>
              <a:rPr dirty="0" sz="1000" spc="-10">
                <a:latin typeface="Arial"/>
                <a:cs typeface="Arial"/>
              </a:rPr>
              <a:t>data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lvl="1" marL="372110" indent="-359410">
              <a:lnSpc>
                <a:spcPct val="100000"/>
              </a:lnSpc>
              <a:spcBef>
                <a:spcPts val="5"/>
              </a:spcBef>
              <a:buFont typeface="Arial"/>
              <a:buAutoNum type="arabicPeriod" startAt="2"/>
              <a:tabLst>
                <a:tab pos="372745" algn="l"/>
              </a:tabLst>
            </a:pPr>
            <a:r>
              <a:rPr dirty="0" sz="1000" spc="-5">
                <a:latin typeface="Arial"/>
                <a:cs typeface="Arial"/>
              </a:rPr>
              <a:t>Aferição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boa situação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caso, será aferida </a:t>
            </a:r>
            <a:r>
              <a:rPr dirty="0" sz="1000">
                <a:latin typeface="Arial"/>
                <a:cs typeface="Arial"/>
              </a:rPr>
              <a:t>de acordo </a:t>
            </a:r>
            <a:r>
              <a:rPr dirty="0" sz="1000" spc="-5">
                <a:latin typeface="Arial"/>
                <a:cs typeface="Arial"/>
              </a:rPr>
              <a:t>com os seguintes índices  econômicos:</a:t>
            </a:r>
            <a:endParaRPr sz="1000">
              <a:latin typeface="Arial"/>
              <a:cs typeface="Arial"/>
            </a:endParaRPr>
          </a:p>
          <a:p>
            <a:pPr algn="just" marL="12700" marR="571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Índice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Geral (ILG),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Liquidez Corrente (ILC) e Índice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Solvência Geral (ISG)  verificados através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demonstração contábil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ultimo exercício social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licitante.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2" marL="12700" marR="5715">
              <a:lnSpc>
                <a:spcPts val="1150"/>
              </a:lnSpc>
              <a:buFont typeface="Arial"/>
              <a:buAutoNum type="arabicPeriod"/>
              <a:tabLst>
                <a:tab pos="442595" algn="l"/>
              </a:tabLst>
            </a:pP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apresentarem resultados </a:t>
            </a:r>
            <a:r>
              <a:rPr dirty="0" sz="1000" spc="-5">
                <a:latin typeface="Arial"/>
                <a:cs typeface="Arial"/>
              </a:rPr>
              <a:t>igual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menor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que 1 (um),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 relativos a boa situação financeira, deverão comprovar possuir patrimônio liquido não inferior a 10% (dez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contratação, </a:t>
            </a:r>
            <a:r>
              <a:rPr dirty="0" sz="1000">
                <a:latin typeface="Arial"/>
                <a:cs typeface="Arial"/>
              </a:rPr>
              <a:t>sob </a:t>
            </a:r>
            <a:r>
              <a:rPr dirty="0" sz="1000" spc="-5">
                <a:latin typeface="Arial"/>
                <a:cs typeface="Arial"/>
              </a:rPr>
              <a:t>pena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inabilitação.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30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2" marL="434340" indent="-421640">
              <a:lnSpc>
                <a:spcPct val="100000"/>
              </a:lnSpc>
              <a:buFont typeface="Arial"/>
              <a:buAutoNum type="arabicPeriod"/>
              <a:tabLst>
                <a:tab pos="434975" algn="l"/>
              </a:tabLst>
            </a:pPr>
            <a:r>
              <a:rPr dirty="0" sz="1000" spc="-5">
                <a:latin typeface="Arial"/>
                <a:cs typeface="Arial"/>
              </a:rPr>
              <a:t>Fórmulas Aplicadas: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087621" y="6298172"/>
            <a:ext cx="2851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17396" y="6225630"/>
            <a:ext cx="443611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91540" marR="5080" indent="-879475">
              <a:lnSpc>
                <a:spcPct val="106300"/>
              </a:lnSpc>
              <a:spcBef>
                <a:spcPts val="95"/>
              </a:spcBef>
              <a:tabLst>
                <a:tab pos="217804" algn="l"/>
                <a:tab pos="442277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90669" y="6686792"/>
            <a:ext cx="27876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ILC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17396" y="6625832"/>
            <a:ext cx="3535679" cy="269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196340" marR="5080" indent="-1184275">
              <a:lnSpc>
                <a:spcPct val="100000"/>
              </a:lnSpc>
              <a:spcBef>
                <a:spcPts val="100"/>
              </a:spcBef>
              <a:tabLst>
                <a:tab pos="126682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</a:t>
            </a:r>
            <a:r>
              <a:rPr dirty="0" sz="800" spc="15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84573" y="7336016"/>
            <a:ext cx="289560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ISG</a:t>
            </a:r>
            <a:r>
              <a:rPr dirty="0" sz="800" spc="-70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517396" y="7273532"/>
            <a:ext cx="3535679" cy="27178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579120" marR="5080" indent="-567055">
              <a:lnSpc>
                <a:spcPct val="101299"/>
              </a:lnSpc>
              <a:spcBef>
                <a:spcPts val="90"/>
              </a:spcBef>
              <a:tabLst>
                <a:tab pos="1428115" algn="l"/>
                <a:tab pos="3522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8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06620" y="7951712"/>
            <a:ext cx="6148070" cy="2062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lvl="2" marL="436245" indent="-423545">
              <a:lnSpc>
                <a:spcPct val="100000"/>
              </a:lnSpc>
              <a:spcBef>
                <a:spcPts val="95"/>
              </a:spcBef>
              <a:buFont typeface="Arial"/>
              <a:buAutoNum type="arabicPeriod" startAt="3"/>
              <a:tabLst>
                <a:tab pos="436880" algn="l"/>
              </a:tabLst>
            </a:pPr>
            <a:r>
              <a:rPr dirty="0" sz="1000" spc="-5">
                <a:latin typeface="Arial"/>
                <a:cs typeface="Arial"/>
              </a:rPr>
              <a:t>Apresentar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XI </a:t>
            </a:r>
            <a:r>
              <a:rPr dirty="0" sz="1000" spc="-5">
                <a:latin typeface="Arial"/>
                <a:cs typeface="Arial"/>
              </a:rPr>
              <a:t>utilizando planilha disponibilizada </a:t>
            </a:r>
            <a:r>
              <a:rPr dirty="0" sz="100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site.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55"/>
              </a:spcBef>
              <a:buFont typeface="Arial"/>
              <a:buAutoNum type="arabicPeriod" startAt="3"/>
            </a:pPr>
            <a:endParaRPr sz="950">
              <a:latin typeface="Times New Roman"/>
              <a:cs typeface="Times New Roman"/>
            </a:endParaRPr>
          </a:p>
          <a:p>
            <a:pPr algn="just" lvl="2" marL="12700" marR="5715">
              <a:lnSpc>
                <a:spcPct val="96300"/>
              </a:lnSpc>
              <a:buFont typeface="Arial"/>
              <a:buAutoNum type="arabicPeriod" startAt="3"/>
              <a:tabLst>
                <a:tab pos="454659" algn="l"/>
              </a:tabLst>
            </a:pP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DE TRIBUTAÇÃO DE MICRO EMPRESA </a:t>
            </a:r>
            <a:r>
              <a:rPr dirty="0" sz="1000" b="1">
                <a:latin typeface="Arial"/>
                <a:cs typeface="Arial"/>
              </a:rPr>
              <a:t>OU  EMPRESA </a:t>
            </a:r>
            <a:r>
              <a:rPr dirty="0" sz="1000" spc="-5" b="1">
                <a:latin typeface="Arial"/>
                <a:cs typeface="Arial"/>
              </a:rPr>
              <a:t>DE PEQUENO PORTE </a:t>
            </a:r>
            <a:r>
              <a:rPr dirty="0" sz="1000" spc="-5">
                <a:latin typeface="Arial"/>
                <a:cs typeface="Arial"/>
              </a:rPr>
              <a:t>deverão apresentar documento que demonstre a viabilidade econômico-  financeira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entidade, tais como </a:t>
            </a:r>
            <a:r>
              <a:rPr dirty="0" sz="1000" spc="-10">
                <a:latin typeface="Arial"/>
                <a:cs typeface="Arial"/>
              </a:rPr>
              <a:t>Balanço </a:t>
            </a:r>
            <a:r>
              <a:rPr dirty="0" sz="1000" spc="-5">
                <a:latin typeface="Arial"/>
                <a:cs typeface="Arial"/>
              </a:rPr>
              <a:t>Patrimonial </a:t>
            </a:r>
            <a:r>
              <a:rPr dirty="0" sz="1000" spc="-10">
                <a:latin typeface="Arial"/>
                <a:cs typeface="Arial"/>
              </a:rPr>
              <a:t>ou em </a:t>
            </a:r>
            <a:r>
              <a:rPr dirty="0" sz="1000" spc="-5">
                <a:latin typeface="Arial"/>
                <a:cs typeface="Arial"/>
              </a:rPr>
              <a:t>sua ausência, declaração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faturamento </a:t>
            </a:r>
            <a:r>
              <a:rPr dirty="0" sz="1000" spc="-10">
                <a:latin typeface="Arial"/>
                <a:cs typeface="Arial"/>
              </a:rPr>
              <a:t>dos  12 </a:t>
            </a:r>
            <a:r>
              <a:rPr dirty="0" sz="1000" spc="-5">
                <a:latin typeface="Arial"/>
                <a:cs typeface="Arial"/>
              </a:rPr>
              <a:t>últimos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assinada </a:t>
            </a:r>
            <a:r>
              <a:rPr dirty="0" sz="1000" spc="-10">
                <a:latin typeface="Arial"/>
                <a:cs typeface="Arial"/>
              </a:rPr>
              <a:t>por um contador </a:t>
            </a:r>
            <a:r>
              <a:rPr dirty="0" sz="1000" spc="-5">
                <a:latin typeface="Arial"/>
                <a:cs typeface="Arial"/>
              </a:rPr>
              <a:t>e representante legal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OBS: </a:t>
            </a:r>
            <a:r>
              <a:rPr dirty="0" sz="1000" spc="-5">
                <a:latin typeface="Arial"/>
                <a:cs typeface="Arial"/>
              </a:rPr>
              <a:t>Outros documentos poderão ainda ser apresentados, desde que atendam a demanda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06/2016 </a:t>
            </a:r>
            <a:r>
              <a:rPr dirty="0" sz="1000" spc="-5">
                <a:latin typeface="Arial"/>
                <a:cs typeface="Arial"/>
              </a:rPr>
              <a:t>sem </a:t>
            </a:r>
            <a:r>
              <a:rPr dirty="0" sz="1000" spc="-10">
                <a:latin typeface="Arial"/>
                <a:cs typeface="Arial"/>
              </a:rPr>
              <a:t>prejuízo ao </a:t>
            </a:r>
            <a:r>
              <a:rPr dirty="0" sz="1000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aquisição, e serão avaliados pela Comissão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969"/>
              </a:spcBef>
            </a:pPr>
            <a:r>
              <a:rPr dirty="0" sz="1000" spc="-10" b="1">
                <a:latin typeface="Arial"/>
                <a:cs typeface="Arial"/>
              </a:rPr>
              <a:t>11. </a:t>
            </a:r>
            <a:r>
              <a:rPr dirty="0" sz="1000" spc="-5" b="1">
                <a:latin typeface="Arial"/>
                <a:cs typeface="Arial"/>
              </a:rPr>
              <a:t>REGULARIDADE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10" b="1">
                <a:latin typeface="Arial"/>
                <a:cs typeface="Arial"/>
              </a:rPr>
              <a:t>12.1.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Documentos: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99" y="1561583"/>
            <a:ext cx="6148705" cy="8227059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2700" marR="6985">
              <a:lnSpc>
                <a:spcPts val="1150"/>
              </a:lnSpc>
              <a:spcBef>
                <a:spcPts val="175"/>
              </a:spcBef>
              <a:buAutoNum type="alphaLcParenR"/>
              <a:tabLst>
                <a:tab pos="162560" algn="l"/>
              </a:tabLst>
            </a:pPr>
            <a:r>
              <a:rPr dirty="0" sz="1000" spc="-5">
                <a:latin typeface="Arial"/>
                <a:cs typeface="Arial"/>
              </a:rPr>
              <a:t>prova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Pessoas </a:t>
            </a:r>
            <a:r>
              <a:rPr dirty="0" sz="1000">
                <a:latin typeface="Arial"/>
                <a:cs typeface="Arial"/>
              </a:rPr>
              <a:t>Físicas </a:t>
            </a:r>
            <a:r>
              <a:rPr dirty="0" sz="1000" spc="-5">
                <a:latin typeface="Arial"/>
                <a:cs typeface="Arial"/>
              </a:rPr>
              <a:t>(CPF) </a:t>
            </a:r>
            <a:r>
              <a:rPr dirty="0" sz="1000" spc="-10">
                <a:latin typeface="Arial"/>
                <a:cs typeface="Arial"/>
              </a:rPr>
              <a:t>ou no </a:t>
            </a:r>
            <a:r>
              <a:rPr dirty="0" sz="1000" spc="-5">
                <a:latin typeface="Arial"/>
                <a:cs typeface="Arial"/>
              </a:rPr>
              <a:t>Cadastro </a:t>
            </a:r>
            <a:r>
              <a:rPr dirty="0" sz="1000">
                <a:latin typeface="Arial"/>
                <a:cs typeface="Arial"/>
              </a:rPr>
              <a:t>Nacional de </a:t>
            </a:r>
            <a:r>
              <a:rPr dirty="0" sz="1000" spc="-5">
                <a:latin typeface="Arial"/>
                <a:cs typeface="Arial"/>
              </a:rPr>
              <a:t>Pessoas Jurídicas  (CNPJ);</a:t>
            </a:r>
            <a:endParaRPr sz="1000">
              <a:latin typeface="Arial"/>
              <a:cs typeface="Arial"/>
            </a:endParaRPr>
          </a:p>
          <a:p>
            <a:pPr marL="181610" indent="-168910">
              <a:lnSpc>
                <a:spcPts val="1090"/>
              </a:lnSpc>
              <a:buAutoNum type="alphaLcParenR"/>
              <a:tabLst>
                <a:tab pos="182245" algn="l"/>
              </a:tabLst>
            </a:pPr>
            <a:r>
              <a:rPr dirty="0" sz="1000" spc="-10">
                <a:latin typeface="Arial"/>
                <a:cs typeface="Arial"/>
              </a:rPr>
              <a:t>prova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regularidade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para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2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Fazenda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Nacional,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Estadual,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Distrital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1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Municipal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domicílio</a:t>
            </a:r>
            <a:r>
              <a:rPr dirty="0" sz="1000" spc="1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participante, </a:t>
            </a:r>
            <a:r>
              <a:rPr dirty="0" sz="1000">
                <a:latin typeface="Arial"/>
                <a:cs typeface="Arial"/>
              </a:rPr>
              <a:t>na forma </a:t>
            </a:r>
            <a:r>
              <a:rPr dirty="0" sz="1000" spc="-10">
                <a:latin typeface="Arial"/>
                <a:cs typeface="Arial"/>
              </a:rPr>
              <a:t>da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9525">
              <a:lnSpc>
                <a:spcPts val="1150"/>
              </a:lnSpc>
              <a:spcBef>
                <a:spcPts val="55"/>
              </a:spcBef>
              <a:buAutoNum type="alphaLcParenR" startAt="3"/>
              <a:tabLst>
                <a:tab pos="177800" algn="l"/>
              </a:tabLst>
            </a:pPr>
            <a:r>
              <a:rPr dirty="0" sz="1000" spc="-10">
                <a:latin typeface="Arial"/>
                <a:cs typeface="Arial"/>
              </a:rPr>
              <a:t>prova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regularidade relativa à Seguridade Social 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>
                <a:latin typeface="Arial"/>
                <a:cs typeface="Arial"/>
              </a:rPr>
              <a:t>Fundo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Garantia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>
                <a:latin typeface="Arial"/>
                <a:cs typeface="Arial"/>
              </a:rPr>
              <a:t>Tempo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Serviço -  </a:t>
            </a:r>
            <a:r>
              <a:rPr dirty="0" sz="1000">
                <a:latin typeface="Arial"/>
                <a:cs typeface="Arial"/>
              </a:rPr>
              <a:t>FGTS,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cumprimento dos encargos instituídos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lei;</a:t>
            </a:r>
            <a:endParaRPr sz="1000">
              <a:latin typeface="Arial"/>
              <a:cs typeface="Arial"/>
            </a:endParaRPr>
          </a:p>
          <a:p>
            <a:pPr marL="12700" marR="8255">
              <a:lnSpc>
                <a:spcPts val="1150"/>
              </a:lnSpc>
              <a:spcBef>
                <a:spcPts val="5"/>
              </a:spcBef>
              <a:buAutoNum type="alphaLcParenR" startAt="3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Certidão Negativa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Trabalhistas (CNDT) comprovando a 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débitos inadimplidos  perante a </a:t>
            </a:r>
            <a:r>
              <a:rPr dirty="0" sz="1000">
                <a:latin typeface="Arial"/>
                <a:cs typeface="Arial"/>
              </a:rPr>
              <a:t>Justiça 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Trabalho.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889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*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15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CERTIDÕES, INEXISTINDO PRAZO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VALIDADE, </a:t>
            </a:r>
            <a:r>
              <a:rPr dirty="0" sz="1000" spc="-20" b="1">
                <a:latin typeface="Arial"/>
                <a:cs typeface="Arial"/>
              </a:rPr>
              <a:t>AS </a:t>
            </a:r>
            <a:r>
              <a:rPr dirty="0" sz="1000" spc="-5" b="1">
                <a:latin typeface="Arial"/>
                <a:cs typeface="Arial"/>
              </a:rPr>
              <a:t>MESMAS SÃO VÁLIDAS POR </a:t>
            </a:r>
            <a:r>
              <a:rPr dirty="0" sz="1000" b="1">
                <a:latin typeface="Arial"/>
                <a:cs typeface="Arial"/>
              </a:rPr>
              <a:t>90  </a:t>
            </a:r>
            <a:r>
              <a:rPr dirty="0" sz="1000" spc="-5" b="1">
                <a:latin typeface="Arial"/>
                <a:cs typeface="Arial"/>
              </a:rPr>
              <a:t>(NOVENTA) DIAS CONTADOS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EXPEDIÇÃO.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10" b="1">
                <a:latin typeface="Arial"/>
                <a:cs typeface="Arial"/>
              </a:rPr>
              <a:t>12.</a:t>
            </a:r>
            <a:r>
              <a:rPr dirty="0" sz="1000" spc="24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DECLARAÇÕES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ts val="1175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Concordância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60020" indent="-147320">
              <a:lnSpc>
                <a:spcPts val="1160"/>
              </a:lnSpc>
              <a:buAutoNum type="alphaLcParenR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Elaboração Independente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IV)</a:t>
            </a:r>
            <a:r>
              <a:rPr dirty="0" sz="1000" spc="-5"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40"/>
              </a:lnSpc>
              <a:spcBef>
                <a:spcPts val="70"/>
              </a:spcBef>
              <a:buAutoNum type="alphaLcParenR"/>
              <a:tabLst>
                <a:tab pos="193040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 pleno conhecimento, aceitação 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atendimento às exigências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2700" marR="7620">
              <a:lnSpc>
                <a:spcPts val="1130"/>
              </a:lnSpc>
              <a:spcBef>
                <a:spcPts val="30"/>
              </a:spcBef>
              <a:buAutoNum type="alphaLcParenR"/>
              <a:tabLst>
                <a:tab pos="20637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fatos impeditivos à sua habilitação, assinada por sócio, dirigente,  proprietário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procurador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proponente, devidamente identificado 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r>
              <a:rPr dirty="0" sz="1000" spc="-5">
                <a:latin typeface="Arial"/>
                <a:cs typeface="Arial"/>
              </a:rPr>
              <a:t>).</a:t>
            </a:r>
            <a:endParaRPr sz="1000">
              <a:latin typeface="Arial"/>
              <a:cs typeface="Arial"/>
            </a:endParaRPr>
          </a:p>
          <a:p>
            <a:pPr marL="172720" indent="-160020">
              <a:lnSpc>
                <a:spcPts val="1105"/>
              </a:lnSpc>
              <a:buAutoNum type="alphaLcParenR"/>
              <a:tabLst>
                <a:tab pos="173355" algn="l"/>
              </a:tabLst>
            </a:pPr>
            <a:r>
              <a:rPr dirty="0" sz="1000" spc="-5">
                <a:latin typeface="Arial"/>
                <a:cs typeface="Arial"/>
              </a:rPr>
              <a:t>Declaração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</a:t>
            </a:r>
            <a:r>
              <a:rPr dirty="0" sz="1000" spc="-5" b="1">
                <a:latin typeface="Arial"/>
                <a:cs typeface="Arial"/>
              </a:rPr>
              <a:t>ANEXO</a:t>
            </a:r>
            <a:r>
              <a:rPr dirty="0" sz="1000" spc="10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VII</a:t>
            </a:r>
            <a:r>
              <a:rPr dirty="0" sz="1000" spc="-10">
                <a:latin typeface="Arial"/>
                <a:cs typeface="Arial"/>
              </a:rPr>
              <a:t>)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que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não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possui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quadro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funcional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nenhum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150"/>
              </a:lnSpc>
              <a:spcBef>
                <a:spcPts val="65"/>
              </a:spcBef>
            </a:pPr>
            <a:r>
              <a:rPr dirty="0" sz="1000" spc="-5">
                <a:latin typeface="Arial"/>
                <a:cs typeface="Arial"/>
              </a:rPr>
              <a:t>dezoito anos desempenhando 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qualquer trabalho pormenor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dezesseis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artigo 7º, inciso III,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Constituição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Federal;</a:t>
            </a:r>
            <a:endParaRPr sz="1000">
              <a:latin typeface="Arial"/>
              <a:cs typeface="Arial"/>
            </a:endParaRPr>
          </a:p>
          <a:p>
            <a:pPr marL="127000" indent="-114300">
              <a:lnSpc>
                <a:spcPts val="1085"/>
              </a:lnSpc>
              <a:buAutoNum type="alphaLcParenR" startAt="6"/>
              <a:tabLst>
                <a:tab pos="127000" algn="l"/>
              </a:tabLst>
            </a:pPr>
            <a:r>
              <a:rPr dirty="0" sz="1000" spc="-5">
                <a:latin typeface="Arial"/>
                <a:cs typeface="Arial"/>
              </a:rPr>
              <a:t>Calculo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Qualificação Econômico - Financeiro, </a:t>
            </a:r>
            <a:r>
              <a:rPr dirty="0" sz="100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consonância com o Balanço Patrimonial </a:t>
            </a:r>
            <a:r>
              <a:rPr dirty="0" sz="1000" spc="-5" b="1">
                <a:latin typeface="Arial"/>
                <a:cs typeface="Arial"/>
              </a:rPr>
              <a:t>(ANEXO</a:t>
            </a:r>
            <a:r>
              <a:rPr dirty="0" sz="1000" spc="1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XI)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2700" marR="8890">
              <a:lnSpc>
                <a:spcPts val="1200"/>
              </a:lnSpc>
              <a:spcBef>
                <a:spcPts val="210"/>
              </a:spcBef>
              <a:buSzPct val="120000"/>
              <a:buAutoNum type="alphaLcParenR" startAt="6"/>
              <a:tabLst>
                <a:tab pos="205104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</a:t>
            </a:r>
            <a:r>
              <a:rPr dirty="0" sz="1000" spc="-10" b="1">
                <a:latin typeface="Arial"/>
                <a:cs typeface="Arial"/>
              </a:rPr>
              <a:t>XII</a:t>
            </a:r>
            <a:r>
              <a:rPr dirty="0" sz="1000" spc="-10">
                <a:latin typeface="Arial"/>
                <a:cs typeface="Arial"/>
              </a:rPr>
              <a:t>) de </a:t>
            </a:r>
            <a:r>
              <a:rPr dirty="0" sz="1000" spc="-5">
                <a:latin typeface="Arial"/>
                <a:cs typeface="Arial"/>
              </a:rPr>
              <a:t>Inexistência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Parentesco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seu quadro societário, com  diretores e dirigentes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Clube;</a:t>
            </a:r>
            <a:endParaRPr sz="1000">
              <a:latin typeface="Arial"/>
              <a:cs typeface="Arial"/>
            </a:endParaRPr>
          </a:p>
          <a:p>
            <a:pPr marL="173990" indent="-161290">
              <a:lnSpc>
                <a:spcPts val="1070"/>
              </a:lnSpc>
              <a:buAutoNum type="alphaLcParenR" startAt="6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Declaração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(</a:t>
            </a:r>
            <a:r>
              <a:rPr dirty="0" sz="1000" spc="-5" b="1">
                <a:latin typeface="Arial"/>
                <a:cs typeface="Arial"/>
              </a:rPr>
              <a:t>ANEXO XIII</a:t>
            </a:r>
            <a:r>
              <a:rPr dirty="0" sz="1000" spc="-5">
                <a:latin typeface="Arial"/>
                <a:cs typeface="Arial"/>
              </a:rPr>
              <a:t>) indicando para qual (is) </a:t>
            </a:r>
            <a:r>
              <a:rPr dirty="0" sz="1000" spc="-10">
                <a:latin typeface="Arial"/>
                <a:cs typeface="Arial"/>
              </a:rPr>
              <a:t>item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(s) o licitante apresenta proposta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comercial;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288290" indent="-275590">
              <a:lnSpc>
                <a:spcPct val="100000"/>
              </a:lnSpc>
              <a:spcBef>
                <a:spcPts val="980"/>
              </a:spcBef>
              <a:buAutoNum type="arabicPeriod" startAt="13"/>
              <a:tabLst>
                <a:tab pos="288925" algn="l"/>
              </a:tabLst>
            </a:pPr>
            <a:r>
              <a:rPr dirty="0" sz="1000" spc="-10" b="1">
                <a:latin typeface="Arial"/>
                <a:cs typeface="Arial"/>
              </a:rPr>
              <a:t>PROPOSTA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arabicPeriod" startAt="13"/>
            </a:pPr>
            <a:endParaRPr sz="1000">
              <a:latin typeface="Times New Roman"/>
              <a:cs typeface="Times New Roman"/>
            </a:endParaRPr>
          </a:p>
          <a:p>
            <a:pPr lvl="1" marL="12700" marR="5715">
              <a:lnSpc>
                <a:spcPts val="1160"/>
              </a:lnSpc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A proposta deverá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entregue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papel timbrado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empresa, conforme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</a:t>
            </a:r>
            <a:r>
              <a:rPr dirty="0" sz="1000" spc="-5">
                <a:latin typeface="Arial"/>
                <a:cs typeface="Arial"/>
              </a:rPr>
              <a:t>, contendo </a:t>
            </a:r>
            <a:r>
              <a:rPr dirty="0" sz="100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mínimo: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ts val="1185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RAZÃO </a:t>
            </a:r>
            <a:r>
              <a:rPr dirty="0" sz="1000" spc="-5" b="1">
                <a:latin typeface="Arial"/>
                <a:cs typeface="Arial"/>
              </a:rPr>
              <a:t>SOCIAL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EMPRESA;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REGIME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TRIBUTÁRIO;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CADASTRO NACIONAL </a:t>
            </a:r>
            <a:r>
              <a:rPr dirty="0" sz="1000" b="1">
                <a:latin typeface="Arial"/>
                <a:cs typeface="Arial"/>
              </a:rPr>
              <a:t>DE PESSOA JURÍDICA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spc="-1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CNPJ;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INSCRIÇÃO </a:t>
            </a:r>
            <a:r>
              <a:rPr dirty="0" sz="1000" spc="-15" b="1">
                <a:latin typeface="Arial"/>
                <a:cs typeface="Arial"/>
              </a:rPr>
              <a:t>ESTADUAL;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ENDEREÇO COMPLETO;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E-MAIL;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TELEFONE E </a:t>
            </a:r>
            <a:r>
              <a:rPr dirty="0" sz="1000" spc="-20" b="1">
                <a:latin typeface="Arial"/>
                <a:cs typeface="Arial"/>
              </a:rPr>
              <a:t>FAX;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DADOS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BANCÁRIOS;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ESPECIFICAÇÃO </a:t>
            </a:r>
            <a:r>
              <a:rPr dirty="0" sz="1000" spc="-10" b="1">
                <a:latin typeface="Arial"/>
                <a:cs typeface="Arial"/>
              </a:rPr>
              <a:t>DETALHADA </a:t>
            </a:r>
            <a:r>
              <a:rPr dirty="0" sz="1000" spc="-5" b="1">
                <a:latin typeface="Arial"/>
                <a:cs typeface="Arial"/>
              </a:rPr>
              <a:t>DO(S)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PRODUTO(S);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b="1">
                <a:latin typeface="Arial"/>
                <a:cs typeface="Arial"/>
              </a:rPr>
              <a:t>MARCA </a:t>
            </a:r>
            <a:r>
              <a:rPr dirty="0" sz="1000" spc="-5" b="1">
                <a:latin typeface="Arial"/>
                <a:cs typeface="Arial"/>
              </a:rPr>
              <a:t>/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FABRICANTE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ENTREGA;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GARANTIA;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20" b="1">
                <a:latin typeface="Arial"/>
                <a:cs typeface="Arial"/>
              </a:rPr>
              <a:t>VALOR </a:t>
            </a:r>
            <a:r>
              <a:rPr dirty="0" sz="1000" spc="-5" b="1">
                <a:latin typeface="Arial"/>
                <a:cs typeface="Arial"/>
              </a:rPr>
              <a:t>UNITÁRIO E </a:t>
            </a:r>
            <a:r>
              <a:rPr dirty="0" sz="1000" spc="-25" b="1">
                <a:latin typeface="Arial"/>
                <a:cs typeface="Arial"/>
              </a:rPr>
              <a:t>TOTAL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ALGARISMO E POR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EXTENSO;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 b="1">
                <a:latin typeface="Arial"/>
                <a:cs typeface="Arial"/>
              </a:rPr>
              <a:t>PRAZO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10" b="1">
                <a:latin typeface="Arial"/>
                <a:cs typeface="Arial"/>
              </a:rPr>
              <a:t> VALIDADE</a:t>
            </a:r>
            <a:r>
              <a:rPr dirty="0" sz="1000" spc="-1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1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35" b="1">
                <a:latin typeface="Arial"/>
                <a:cs typeface="Arial"/>
              </a:rPr>
              <a:t>DATA;</a:t>
            </a:r>
            <a:endParaRPr sz="1000">
              <a:latin typeface="Arial"/>
              <a:cs typeface="Arial"/>
            </a:endParaRPr>
          </a:p>
          <a:p>
            <a:pPr lvl="2" marL="469900" indent="-228600">
              <a:lnSpc>
                <a:spcPct val="100000"/>
              </a:lnSpc>
              <a:spcBef>
                <a:spcPts val="2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10" b="1">
                <a:latin typeface="Arial"/>
                <a:cs typeface="Arial"/>
              </a:rPr>
              <a:t>ASSINATURA </a:t>
            </a:r>
            <a:r>
              <a:rPr dirty="0" sz="1000" spc="-5" b="1">
                <a:latin typeface="Arial"/>
                <a:cs typeface="Arial"/>
              </a:rPr>
              <a:t>DO </a:t>
            </a:r>
            <a:r>
              <a:rPr dirty="0" sz="1000" spc="-10" b="1">
                <a:latin typeface="Arial"/>
                <a:cs typeface="Arial"/>
              </a:rPr>
              <a:t>REPRESENTANTE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LEGAL.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300"/>
              </a:lnSpc>
            </a:pPr>
            <a:r>
              <a:rPr dirty="0" sz="1000" spc="-5">
                <a:latin typeface="Arial"/>
                <a:cs typeface="Arial"/>
              </a:rPr>
              <a:t>O preço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10">
                <a:latin typeface="Arial"/>
                <a:cs typeface="Arial"/>
              </a:rPr>
              <a:t>item </a:t>
            </a:r>
            <a:r>
              <a:rPr dirty="0" sz="1000" spc="-5">
                <a:latin typeface="Arial"/>
                <a:cs typeface="Arial"/>
              </a:rPr>
              <a:t>deve </a:t>
            </a:r>
            <a:r>
              <a:rPr dirty="0" sz="1000">
                <a:latin typeface="Arial"/>
                <a:cs typeface="Arial"/>
              </a:rPr>
              <a:t>conter </a:t>
            </a:r>
            <a:r>
              <a:rPr dirty="0" sz="1000" spc="-5">
                <a:latin typeface="Arial"/>
                <a:cs typeface="Arial"/>
              </a:rPr>
              <a:t>embutidos os impostos municipais, estaduais e federais, taxas, emolumentos e  demais encargos incidentes, com frete referente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transporte e entrega do(s) produto(s).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NENHUMA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REIVINDICAÇÃO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PAGAMENTO </a:t>
            </a:r>
            <a:r>
              <a:rPr dirty="0" u="heavy" sz="10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ADICIONAL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OU REAJUSTAMENTO DE VALOR/CUSTO </a:t>
            </a:r>
            <a:r>
              <a:rPr dirty="0" u="heavy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SERÁ 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CONSIDERADA.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2" y="1560058"/>
            <a:ext cx="6146800" cy="85032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88290" indent="-275590">
              <a:lnSpc>
                <a:spcPct val="100000"/>
              </a:lnSpc>
              <a:spcBef>
                <a:spcPts val="95"/>
              </a:spcBef>
              <a:buAutoNum type="arabicPeriod" startAt="14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AutoNum type="arabicPeriod" startAt="1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50"/>
              </a:lnSpc>
              <a:buFont typeface="Arial"/>
              <a:buAutoNum type="arabicPeriod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proposta vencedora será 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especificado e apresentar </a:t>
            </a:r>
            <a:r>
              <a:rPr dirty="0" sz="1000" b="1">
                <a:latin typeface="Arial"/>
                <a:cs typeface="Arial"/>
              </a:rPr>
              <a:t>MENOR </a:t>
            </a:r>
            <a:r>
              <a:rPr dirty="0" sz="1000" spc="-5" b="1">
                <a:latin typeface="Arial"/>
                <a:cs typeface="Arial"/>
              </a:rPr>
              <a:t>PREÇO  UNITÁRIO DO</a:t>
            </a:r>
            <a:r>
              <a:rPr dirty="0" sz="1000" b="1">
                <a:latin typeface="Arial"/>
                <a:cs typeface="Arial"/>
              </a:rPr>
              <a:t> ITEM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/>
              <a:tabLst>
                <a:tab pos="346710" algn="l"/>
              </a:tabLst>
            </a:pPr>
            <a:r>
              <a:rPr dirty="0" sz="1000" spc="-5">
                <a:latin typeface="Arial"/>
                <a:cs typeface="Arial"/>
              </a:rPr>
              <a:t>Serão desclassificadas as propostas que conflitem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normas deste Edital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 legislação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vigor.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"/>
              <a:buAutoNum type="arabicPeriod"/>
            </a:pPr>
            <a:endParaRPr sz="90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ts val="1175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Serão também </a:t>
            </a:r>
            <a:r>
              <a:rPr dirty="0" sz="1000" spc="-10">
                <a:latin typeface="Arial"/>
                <a:cs typeface="Arial"/>
              </a:rPr>
              <a:t>rejeitadas </a:t>
            </a:r>
            <a:r>
              <a:rPr dirty="0" sz="1000" spc="-5">
                <a:latin typeface="Arial"/>
                <a:cs typeface="Arial"/>
              </a:rPr>
              <a:t>as propostas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60"/>
              </a:lnSpc>
              <a:spcBef>
                <a:spcPts val="50"/>
              </a:spcBef>
              <a:buAutoNum type="alphaLcParenR"/>
              <a:tabLst>
                <a:tab pos="16383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valores </a:t>
            </a:r>
            <a:r>
              <a:rPr dirty="0" sz="1000" spc="-5">
                <a:latin typeface="Arial"/>
                <a:cs typeface="Arial"/>
              </a:rPr>
              <a:t>incompatíveis com o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quadro 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ITEM 4 Subitem </a:t>
            </a:r>
            <a:r>
              <a:rPr dirty="0" sz="1000" spc="-10" b="1">
                <a:latin typeface="Arial"/>
                <a:cs typeface="Arial"/>
              </a:rPr>
              <a:t>4.1 </a:t>
            </a:r>
            <a:r>
              <a:rPr dirty="0" sz="1000" spc="-5">
                <a:latin typeface="Arial"/>
                <a:cs typeface="Arial"/>
              </a:rPr>
              <a:t>deste  Edital.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50"/>
              </a:lnSpc>
              <a:spcBef>
                <a:spcPts val="5"/>
              </a:spcBef>
              <a:buAutoNum type="alphaLcParenR"/>
              <a:tabLst>
                <a:tab pos="185420" algn="l"/>
              </a:tabLst>
            </a:pPr>
            <a:r>
              <a:rPr dirty="0" sz="1000" spc="-5">
                <a:latin typeface="Arial"/>
                <a:cs typeface="Arial"/>
              </a:rPr>
              <a:t>Contenham </a:t>
            </a:r>
            <a:r>
              <a:rPr dirty="0" sz="1000" spc="-10">
                <a:latin typeface="Arial"/>
                <a:cs typeface="Arial"/>
              </a:rPr>
              <a:t>qualquer </a:t>
            </a:r>
            <a:r>
              <a:rPr dirty="0" sz="1000" spc="-5">
                <a:latin typeface="Arial"/>
                <a:cs typeface="Arial"/>
              </a:rPr>
              <a:t>limitação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condição substancialmente contrastante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presente Edital,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seja, manifestamente inexequível,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Pregoeiro.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Ocorrendo discordância entre os valores numéricos 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extenso prevalecerão estes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últimos.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spcBef>
                <a:spcPts val="5"/>
              </a:spcBef>
              <a:buFont typeface="Arial"/>
              <a:buAutoNum type="arabicPeriod" startAt="4"/>
              <a:tabLst>
                <a:tab pos="332740" algn="l"/>
              </a:tabLst>
            </a:pPr>
            <a:r>
              <a:rPr dirty="0" sz="1000" spc="-5">
                <a:latin typeface="Arial"/>
                <a:cs typeface="Arial"/>
              </a:rPr>
              <a:t>Os recursos obedecerão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que estabelece o Art. </a:t>
            </a:r>
            <a:r>
              <a:rPr dirty="0" sz="1000" spc="-10">
                <a:latin typeface="Arial"/>
                <a:cs typeface="Arial"/>
              </a:rPr>
              <a:t>18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Clubes </a:t>
            </a:r>
            <a:r>
              <a:rPr dirty="0" sz="1000" spc="-5">
                <a:latin typeface="Arial"/>
                <a:cs typeface="Arial"/>
              </a:rPr>
              <a:t>- e poderão ser interpostos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(cinco) dias úteis </a:t>
            </a:r>
            <a:r>
              <a:rPr dirty="0" sz="1000" spc="-5">
                <a:latin typeface="Arial"/>
                <a:cs typeface="Arial"/>
              </a:rPr>
              <a:t>a contar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lavratura </a:t>
            </a:r>
            <a:r>
              <a:rPr dirty="0" sz="1000" spc="-10">
                <a:latin typeface="Arial"/>
                <a:cs typeface="Arial"/>
              </a:rPr>
              <a:t>da ata, no </a:t>
            </a:r>
            <a:r>
              <a:rPr dirty="0" sz="1000" spc="-5">
                <a:latin typeface="Arial"/>
                <a:cs typeface="Arial"/>
              </a:rPr>
              <a:t>seguinte endereço: </a:t>
            </a:r>
            <a:r>
              <a:rPr dirty="0" sz="1000">
                <a:latin typeface="Arial"/>
                <a:cs typeface="Arial"/>
              </a:rPr>
              <a:t>Rua </a:t>
            </a:r>
            <a:r>
              <a:rPr dirty="0" sz="1000" spc="-5">
                <a:latin typeface="Arial"/>
                <a:cs typeface="Arial"/>
              </a:rPr>
              <a:t>Congonhas, nº 450, Bairro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Santo Antônio, </a:t>
            </a:r>
            <a:r>
              <a:rPr dirty="0" sz="1000">
                <a:latin typeface="Arial"/>
                <a:cs typeface="Arial"/>
              </a:rPr>
              <a:t>CEP </a:t>
            </a:r>
            <a:r>
              <a:rPr dirty="0" sz="1000" spc="-5">
                <a:latin typeface="Arial"/>
                <a:cs typeface="Arial"/>
              </a:rPr>
              <a:t>30330-100,  </a:t>
            </a:r>
            <a:r>
              <a:rPr dirty="0" sz="1000" spc="-10">
                <a:latin typeface="Arial"/>
                <a:cs typeface="Arial"/>
              </a:rPr>
              <a:t>em Belo </a:t>
            </a:r>
            <a:r>
              <a:rPr dirty="0" sz="1000" spc="-5">
                <a:latin typeface="Arial"/>
                <a:cs typeface="Arial"/>
              </a:rPr>
              <a:t>Horizonte - MG,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horário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08:00 às 12:00 e 14:00 às 18:00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horas.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 startAt="4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Os recursos relativos a Habilitação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inabilitação e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julgamentos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propostas, terão efeito  suspensivo, facultada à </a:t>
            </a:r>
            <a:r>
              <a:rPr dirty="0" sz="1000">
                <a:latin typeface="Arial"/>
                <a:cs typeface="Arial"/>
              </a:rPr>
              <a:t>Comissão </a:t>
            </a:r>
            <a:r>
              <a:rPr dirty="0" sz="1000" spc="-5">
                <a:latin typeface="Arial"/>
                <a:cs typeface="Arial"/>
              </a:rPr>
              <a:t>atribuir efeito suspensivo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demais recursos porventura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interpostos.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40"/>
              </a:lnSpc>
              <a:buFont typeface="Arial"/>
              <a:buAutoNum type="arabicPeriod" startAt="4"/>
              <a:tabLst>
                <a:tab pos="333375" algn="l"/>
              </a:tabLst>
            </a:pPr>
            <a:r>
              <a:rPr dirty="0" sz="1000" spc="-5">
                <a:latin typeface="Arial"/>
                <a:cs typeface="Arial"/>
              </a:rPr>
              <a:t>Interposto recurso serão comunicados os demais participantes que poderão impugná-lo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5  (cinco) dias úteis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 startAt="4"/>
            </a:pPr>
            <a:endParaRPr sz="90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 startAt="4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Os recursos interpostos fora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serão conhecidos pela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Comissão.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 startAt="4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 startAt="4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Nenhum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>
                <a:latin typeface="Arial"/>
                <a:cs typeface="Arial"/>
              </a:rPr>
              <a:t>recurso </a:t>
            </a:r>
            <a:r>
              <a:rPr dirty="0" sz="1000" spc="-5">
                <a:latin typeface="Arial"/>
                <a:cs typeface="Arial"/>
              </a:rPr>
              <a:t>será iniciado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contado sem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autos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estejam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vista  franqueada </a:t>
            </a:r>
            <a:r>
              <a:rPr dirty="0" sz="1000">
                <a:latin typeface="Arial"/>
                <a:cs typeface="Arial"/>
              </a:rPr>
              <a:t>ao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interessado.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"/>
              <a:buAutoNum type="arabicPeriod" startAt="4"/>
            </a:pPr>
            <a:endParaRPr sz="900">
              <a:latin typeface="Times New Roman"/>
              <a:cs typeface="Times New Roman"/>
            </a:endParaRPr>
          </a:p>
          <a:p>
            <a:pPr algn="just" lvl="1" marL="399415" indent="-386715">
              <a:lnSpc>
                <a:spcPct val="100000"/>
              </a:lnSpc>
              <a:spcBef>
                <a:spcPts val="5"/>
              </a:spcBef>
              <a:buFont typeface="Arial"/>
              <a:buAutoNum type="arabicPeriod" startAt="4"/>
              <a:tabLst>
                <a:tab pos="400050" algn="l"/>
              </a:tabLst>
            </a:pPr>
            <a:r>
              <a:rPr dirty="0" sz="1000" spc="-5">
                <a:latin typeface="Arial"/>
                <a:cs typeface="Arial"/>
              </a:rPr>
              <a:t>A Comissão proferirá 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julgamento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recurso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</a:t>
            </a:r>
            <a:r>
              <a:rPr dirty="0" sz="1000" spc="-10">
                <a:latin typeface="Arial"/>
                <a:cs typeface="Arial"/>
              </a:rPr>
              <a:t>dias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5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HOMOLOGAÇÃO E ADJUDICAÇÃO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"/>
              <a:buAutoNum type="arabicPeriod" startAt="15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300"/>
              </a:lnSpc>
              <a:buFont typeface="Arial"/>
              <a:buAutoNum type="arabicPeriod"/>
              <a:tabLst>
                <a:tab pos="339090" algn="l"/>
              </a:tabLst>
            </a:pPr>
            <a:r>
              <a:rPr dirty="0" sz="1000" spc="-5">
                <a:latin typeface="Arial"/>
                <a:cs typeface="Arial"/>
              </a:rPr>
              <a:t>O 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Edital será adjudicado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fornecedor cuja proposta houver sido classificada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primeiro lugar (menor preço), sendo o resultado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aquisição oficializado/homologado às  empresas fornecedoras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pela Comissão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Aquisições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até </a:t>
            </a:r>
            <a:r>
              <a:rPr dirty="0" sz="1000" spc="-10">
                <a:latin typeface="Arial"/>
                <a:cs typeface="Arial"/>
              </a:rPr>
              <a:t>05 </a:t>
            </a:r>
            <a:r>
              <a:rPr dirty="0" sz="1000" spc="-5">
                <a:latin typeface="Arial"/>
                <a:cs typeface="Arial"/>
              </a:rPr>
              <a:t>(cinco) dias </a:t>
            </a:r>
            <a:r>
              <a:rPr dirty="0" sz="1000" spc="-10">
                <a:latin typeface="Arial"/>
                <a:cs typeface="Arial"/>
              </a:rPr>
              <a:t>úteis </a:t>
            </a:r>
            <a:r>
              <a:rPr dirty="0" sz="1000">
                <a:latin typeface="Arial"/>
                <a:cs typeface="Arial"/>
              </a:rPr>
              <a:t>após  </a:t>
            </a:r>
            <a:r>
              <a:rPr dirty="0" sz="1000" spc="-10">
                <a:latin typeface="Arial"/>
                <a:cs typeface="Arial"/>
              </a:rPr>
              <a:t>dia de </a:t>
            </a:r>
            <a:r>
              <a:rPr dirty="0" sz="1000" spc="-5">
                <a:latin typeface="Arial"/>
                <a:cs typeface="Arial"/>
              </a:rPr>
              <a:t>abertura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envelopes e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julgamento.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985">
              <a:lnSpc>
                <a:spcPct val="96000"/>
              </a:lnSpc>
              <a:buFont typeface="Arial"/>
              <a:buAutoNum type="arabicPeriod"/>
              <a:tabLst>
                <a:tab pos="335915" algn="l"/>
              </a:tabLst>
            </a:pP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 homologado o resultado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Contratação o fornecedor vencedor irá receber </a:t>
            </a:r>
            <a:r>
              <a:rPr dirty="0" sz="1000" spc="-10">
                <a:latin typeface="Arial"/>
                <a:cs typeface="Arial"/>
              </a:rPr>
              <a:t>um  </a:t>
            </a:r>
            <a:r>
              <a:rPr dirty="0" sz="1000" spc="-5">
                <a:latin typeface="Arial"/>
                <a:cs typeface="Arial"/>
              </a:rPr>
              <a:t>contrato específico visando 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deste Edital nos termos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minuta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, 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integra este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/>
              <a:tabLst>
                <a:tab pos="331470" algn="l"/>
              </a:tabLst>
            </a:pPr>
            <a:r>
              <a:rPr dirty="0" sz="1000" spc="-5">
                <a:latin typeface="Arial"/>
                <a:cs typeface="Arial"/>
              </a:rPr>
              <a:t>Assim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fornecedor vencedor receber </a:t>
            </a:r>
            <a:r>
              <a:rPr dirty="0" sz="1000">
                <a:latin typeface="Arial"/>
                <a:cs typeface="Arial"/>
              </a:rPr>
              <a:t>tal </a:t>
            </a:r>
            <a:r>
              <a:rPr dirty="0" sz="1000" spc="-5">
                <a:latin typeface="Arial"/>
                <a:cs typeface="Arial"/>
              </a:rPr>
              <a:t>contrato, o </a:t>
            </a:r>
            <a:r>
              <a:rPr dirty="0" sz="1000">
                <a:latin typeface="Arial"/>
                <a:cs typeface="Arial"/>
              </a:rPr>
              <a:t>mesmo </a:t>
            </a:r>
            <a:r>
              <a:rPr dirty="0" sz="1000" spc="-5">
                <a:latin typeface="Arial"/>
                <a:cs typeface="Arial"/>
              </a:rPr>
              <a:t>deverá assinar e encaminhar ambas as  vias </a:t>
            </a:r>
            <a:r>
              <a:rPr dirty="0" sz="1000" spc="-10">
                <a:latin typeface="Arial"/>
                <a:cs typeface="Arial"/>
              </a:rPr>
              <a:t>dentro do </a:t>
            </a: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3 (três) </a:t>
            </a:r>
            <a:r>
              <a:rPr dirty="0" sz="1000" spc="-10">
                <a:latin typeface="Arial"/>
                <a:cs typeface="Arial"/>
              </a:rPr>
              <a:t>dias </a:t>
            </a:r>
            <a:r>
              <a:rPr dirty="0" sz="1000" spc="-5">
                <a:latin typeface="Arial"/>
                <a:cs typeface="Arial"/>
              </a:rPr>
              <a:t>úteis, sendo a contagem desse </a:t>
            </a:r>
            <a:r>
              <a:rPr dirty="0" sz="1000" spc="-10">
                <a:latin typeface="Arial"/>
                <a:cs typeface="Arial"/>
              </a:rPr>
              <a:t>prazo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10">
                <a:latin typeface="Arial"/>
                <a:cs typeface="Arial"/>
              </a:rPr>
              <a:t>Aviso de </a:t>
            </a:r>
            <a:r>
              <a:rPr dirty="0" sz="1000" spc="-5">
                <a:latin typeface="Arial"/>
                <a:cs typeface="Arial"/>
              </a:rPr>
              <a:t>Recebimento  (AR) anexo a correspondência. Este prazo poderá ser prorrogado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vez,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igual período, quando  solicitado pelo fornecedor vencedor durante o seu transcurso e desde que ocorra motivo justificado, aceito  pelo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algn="just" lvl="1" marL="356870" indent="-344170">
              <a:lnSpc>
                <a:spcPts val="1120"/>
              </a:lnSpc>
              <a:buFont typeface="Arial"/>
              <a:buAutoNum type="arabicPeriod"/>
              <a:tabLst>
                <a:tab pos="35750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recusa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injusta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adjudicatária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2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assinar,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aceitar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retirar</a:t>
            </a:r>
            <a:r>
              <a:rPr dirty="0" sz="1000" spc="2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</a:t>
            </a:r>
            <a:r>
              <a:rPr dirty="0" sz="1000" spc="21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2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</a:t>
            </a:r>
            <a:r>
              <a:rPr dirty="0" sz="1000" spc="229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estabelecido,</a:t>
            </a:r>
            <a:endParaRPr sz="1000">
              <a:latin typeface="Arial"/>
              <a:cs typeface="Arial"/>
            </a:endParaRPr>
          </a:p>
          <a:p>
            <a:pPr algn="just" marL="12700" marR="6985">
              <a:lnSpc>
                <a:spcPts val="1150"/>
              </a:lnSpc>
              <a:spcBef>
                <a:spcPts val="60"/>
              </a:spcBef>
            </a:pPr>
            <a:r>
              <a:rPr dirty="0" sz="1000" spc="-5">
                <a:latin typeface="Arial"/>
                <a:cs typeface="Arial"/>
              </a:rPr>
              <a:t>caracteriza o descumprimento total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assumidas, sujeitando-a as penalidades previstas neste  Edital.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350">
              <a:lnSpc>
                <a:spcPct val="96300"/>
              </a:lnSpc>
              <a:buFont typeface="Arial"/>
              <a:buAutoNum type="arabicPeriod" startAt="5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Expirado o prazo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para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o Mackenzie Esporte Clube poderá convocar os  fornecedores remanescentes,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ordem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classificação, para os fins ali indicados, </a:t>
            </a:r>
            <a:r>
              <a:rPr dirty="0" sz="1000" spc="-10">
                <a:latin typeface="Arial"/>
                <a:cs typeface="Arial"/>
              </a:rPr>
              <a:t>em igual </a:t>
            </a:r>
            <a:r>
              <a:rPr dirty="0" sz="1000" spc="-5">
                <a:latin typeface="Arial"/>
                <a:cs typeface="Arial"/>
              </a:rPr>
              <a:t>prazo e </a:t>
            </a:r>
            <a:r>
              <a:rPr dirty="0" sz="1000" spc="-10">
                <a:latin typeface="Arial"/>
                <a:cs typeface="Arial"/>
              </a:rPr>
              <a:t>nas  </a:t>
            </a:r>
            <a:r>
              <a:rPr dirty="0" sz="1000" spc="-5">
                <a:latin typeface="Arial"/>
                <a:cs typeface="Arial"/>
              </a:rPr>
              <a:t>mesmas condições propostas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primeira classificada, inclusive quanto aos preços atualizados,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conformidade com o presente ato convocatório,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585" y="1706362"/>
            <a:ext cx="6146165" cy="835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88290" indent="-275590">
              <a:lnSpc>
                <a:spcPct val="100000"/>
              </a:lnSpc>
              <a:spcBef>
                <a:spcPts val="95"/>
              </a:spcBef>
              <a:buAutoNum type="arabicPeriod" startAt="16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ENTREGA DOS</a:t>
            </a:r>
            <a:r>
              <a:rPr dirty="0" sz="1000" spc="-6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MATERIAIS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AutoNum type="arabicPeriod" startAt="16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prazo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será </a:t>
            </a:r>
            <a:r>
              <a:rPr dirty="0" sz="1000" spc="-10">
                <a:latin typeface="Arial"/>
                <a:cs typeface="Arial"/>
              </a:rPr>
              <a:t>de até </a:t>
            </a:r>
            <a:r>
              <a:rPr dirty="0" sz="1000" spc="-10" b="1">
                <a:latin typeface="Arial"/>
                <a:cs typeface="Arial"/>
              </a:rPr>
              <a:t>20 </a:t>
            </a:r>
            <a:r>
              <a:rPr dirty="0" sz="1000" spc="-5" b="1">
                <a:latin typeface="Arial"/>
                <a:cs typeface="Arial"/>
              </a:rPr>
              <a:t>(vinte) dias corridos a partir </a:t>
            </a:r>
            <a:r>
              <a:rPr dirty="0" sz="1000" b="1">
                <a:latin typeface="Arial"/>
                <a:cs typeface="Arial"/>
              </a:rPr>
              <a:t>da </a:t>
            </a:r>
            <a:r>
              <a:rPr dirty="0" sz="1000" spc="-5" b="1">
                <a:latin typeface="Arial"/>
                <a:cs typeface="Arial"/>
              </a:rPr>
              <a:t>data de assinatura do</a:t>
            </a:r>
            <a:r>
              <a:rPr dirty="0" sz="1000" spc="1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O item </a:t>
            </a:r>
            <a:r>
              <a:rPr dirty="0" sz="1000" spc="-10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ser entregue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desse </a:t>
            </a:r>
            <a:r>
              <a:rPr dirty="0" sz="1000" spc="-5">
                <a:latin typeface="Arial"/>
                <a:cs typeface="Arial"/>
              </a:rPr>
              <a:t>Edital, atendendo às </a:t>
            </a:r>
            <a:r>
              <a:rPr dirty="0" sz="1000">
                <a:latin typeface="Arial"/>
                <a:cs typeface="Arial"/>
              </a:rPr>
              <a:t>suas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"/>
              <a:buAutoNum type="arabicPeriod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buFont typeface="Arial"/>
              <a:buAutoNum type="arabicPeriod"/>
              <a:tabLst>
                <a:tab pos="354330" algn="l"/>
              </a:tabLst>
            </a:pPr>
            <a:r>
              <a:rPr dirty="0" sz="1000" spc="-5">
                <a:latin typeface="Arial"/>
                <a:cs typeface="Arial"/>
              </a:rPr>
              <a:t>No caso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atender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adquirido, haverá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dias úteis para  entregar novamente o </a:t>
            </a:r>
            <a:r>
              <a:rPr dirty="0" sz="1000">
                <a:latin typeface="Arial"/>
                <a:cs typeface="Arial"/>
              </a:rPr>
              <a:t>mesmo, </a:t>
            </a:r>
            <a:r>
              <a:rPr dirty="0" sz="1000" spc="-10">
                <a:latin typeface="Arial"/>
                <a:cs typeface="Arial"/>
              </a:rPr>
              <a:t>sem qualquer ônus </a:t>
            </a:r>
            <a:r>
              <a:rPr dirty="0" sz="1000" spc="-5">
                <a:latin typeface="Arial"/>
                <a:cs typeface="Arial"/>
              </a:rPr>
              <a:t>à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/>
              <a:tabLst>
                <a:tab pos="337820" algn="l"/>
              </a:tabLst>
            </a:pPr>
            <a:r>
              <a:rPr dirty="0" sz="1000" spc="-5">
                <a:latin typeface="Arial"/>
                <a:cs typeface="Arial"/>
              </a:rPr>
              <a:t>Será </a:t>
            </a:r>
            <a:r>
              <a:rPr dirty="0" sz="1000">
                <a:latin typeface="Arial"/>
                <a:cs typeface="Arial"/>
              </a:rPr>
              <a:t>fixado </a:t>
            </a:r>
            <a:r>
              <a:rPr dirty="0" sz="1000" spc="-5">
                <a:latin typeface="Arial"/>
                <a:cs typeface="Arial"/>
              </a:rPr>
              <a:t>por esta entidade </a:t>
            </a:r>
            <a:r>
              <a:rPr dirty="0" sz="1000" spc="-10">
                <a:latin typeface="Arial"/>
                <a:cs typeface="Arial"/>
              </a:rPr>
              <a:t>um Período </a:t>
            </a:r>
            <a:r>
              <a:rPr dirty="0" sz="1000" spc="-5">
                <a:latin typeface="Arial"/>
                <a:cs typeface="Arial"/>
              </a:rPr>
              <a:t>Adicional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até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10">
                <a:latin typeface="Arial"/>
                <a:cs typeface="Arial"/>
              </a:rPr>
              <a:t>(dez) </a:t>
            </a:r>
            <a:r>
              <a:rPr dirty="0" sz="1000" spc="-5">
                <a:latin typeface="Arial"/>
                <a:cs typeface="Arial"/>
              </a:rPr>
              <a:t>dias corridos, a partir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com 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de 1% </a:t>
            </a:r>
            <a:r>
              <a:rPr dirty="0" sz="1000" spc="-5">
                <a:latin typeface="Arial"/>
                <a:cs typeface="Arial"/>
              </a:rPr>
              <a:t>(um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dia sobre o valor total  contratado. </a:t>
            </a:r>
            <a:r>
              <a:rPr dirty="0" sz="100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havendo a concretização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após o Período Adicional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Entrega, será  imputada a multa </a:t>
            </a:r>
            <a:r>
              <a:rPr dirty="0" sz="1000" spc="-10">
                <a:latin typeface="Arial"/>
                <a:cs typeface="Arial"/>
              </a:rPr>
              <a:t>de 30% </a:t>
            </a:r>
            <a:r>
              <a:rPr dirty="0" sz="1000" spc="-5">
                <a:latin typeface="Arial"/>
                <a:cs typeface="Arial"/>
              </a:rPr>
              <a:t>(trinta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sobre o valor contratado e o contrato será resolvido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 direito, sem necessidade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notificação </a:t>
            </a:r>
            <a:r>
              <a:rPr dirty="0" sz="1000">
                <a:latin typeface="Arial"/>
                <a:cs typeface="Arial"/>
              </a:rPr>
              <a:t>judicial ou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extrajudicial.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29565" indent="-316865">
              <a:lnSpc>
                <a:spcPct val="100000"/>
              </a:lnSpc>
              <a:buFont typeface="Arial"/>
              <a:buAutoNum type="arabicPeriod"/>
              <a:tabLst>
                <a:tab pos="330200" algn="l"/>
              </a:tabLst>
            </a:pPr>
            <a:r>
              <a:rPr dirty="0" sz="1000" spc="-5">
                <a:latin typeface="Arial"/>
                <a:cs typeface="Arial"/>
              </a:rPr>
              <a:t>É vedado a empresa vencedora transferir suas obrigações a terceiros,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parte.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334010" indent="-321310">
              <a:lnSpc>
                <a:spcPts val="1170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materiais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endereço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Rua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Benvinda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Carvalho,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S/N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450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-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Bairro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Santo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Antônio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70"/>
              </a:lnSpc>
            </a:pPr>
            <a:r>
              <a:rPr dirty="0" sz="1000" spc="-5">
                <a:latin typeface="Arial"/>
                <a:cs typeface="Arial"/>
              </a:rPr>
              <a:t>- Belo Horizonte/MG - CEP 30.330-100, sede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</a:t>
            </a:r>
            <a:r>
              <a:rPr dirty="0" sz="1000" b="1">
                <a:latin typeface="Arial"/>
                <a:cs typeface="Arial"/>
              </a:rPr>
              <a:t>ESPORTE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7"/>
              <a:tabLst>
                <a:tab pos="288925" algn="l"/>
              </a:tabLst>
            </a:pPr>
            <a:r>
              <a:rPr dirty="0" sz="1000" spc="-15" b="1">
                <a:latin typeface="Arial"/>
                <a:cs typeface="Arial"/>
              </a:rPr>
              <a:t>PAGAMENTO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rabicPeriod" startAt="17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spcBef>
                <a:spcPts val="5"/>
              </a:spcBef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pagamento terá vencimento </a:t>
            </a:r>
            <a:r>
              <a:rPr dirty="0" sz="1000" spc="-10">
                <a:latin typeface="Arial"/>
                <a:cs typeface="Arial"/>
              </a:rPr>
              <a:t>após 05 </a:t>
            </a:r>
            <a:r>
              <a:rPr dirty="0" sz="1000" spc="-5">
                <a:latin typeface="Arial"/>
                <a:cs typeface="Arial"/>
              </a:rPr>
              <a:t>dias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 e aceite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material, após apresentação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/>
              <a:tabLst>
                <a:tab pos="349885" algn="l"/>
              </a:tabLst>
            </a:pP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>
                <a:latin typeface="Arial"/>
                <a:cs typeface="Arial"/>
              </a:rPr>
              <a:t>campo </a:t>
            </a:r>
            <a:r>
              <a:rPr dirty="0" sz="1000" spc="-5">
                <a:latin typeface="Arial"/>
                <a:cs typeface="Arial"/>
              </a:rPr>
              <a:t>apropriado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os seguintes  </a:t>
            </a:r>
            <a:r>
              <a:rPr dirty="0" sz="1000" spc="-10">
                <a:latin typeface="Arial"/>
                <a:cs typeface="Arial"/>
              </a:rPr>
              <a:t>dados 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40"/>
              </a:lnSpc>
              <a:tabLst>
                <a:tab pos="5991225" algn="l"/>
              </a:tabLst>
            </a:pPr>
            <a:r>
              <a:rPr dirty="0" sz="1000" spc="15" b="1">
                <a:latin typeface="Arial"/>
                <a:cs typeface="Arial"/>
              </a:rPr>
              <a:t>P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G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F</a:t>
            </a:r>
            <a:r>
              <a:rPr dirty="0" sz="1000" spc="-10" b="1">
                <a:latin typeface="Arial"/>
                <a:cs typeface="Arial"/>
              </a:rPr>
              <a:t>.</a:t>
            </a:r>
            <a:r>
              <a:rPr dirty="0" sz="1000" spc="-5" b="1">
                <a:latin typeface="Arial"/>
                <a:cs typeface="Arial"/>
              </a:rPr>
              <a:t>: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</a:t>
            </a:r>
            <a:r>
              <a:rPr dirty="0" sz="1000" b="1">
                <a:latin typeface="Arial"/>
                <a:cs typeface="Arial"/>
              </a:rPr>
              <a:t>O</a:t>
            </a: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10" b="1">
                <a:latin typeface="Arial"/>
                <a:cs typeface="Arial"/>
              </a:rPr>
              <a:t>T</a:t>
            </a:r>
            <a:r>
              <a:rPr dirty="0" sz="1000" spc="5" b="1">
                <a:latin typeface="Arial"/>
                <a:cs typeface="Arial"/>
              </a:rPr>
              <a:t>R</a:t>
            </a:r>
            <a:r>
              <a:rPr dirty="0" sz="1000" spc="-40" b="1">
                <a:latin typeface="Arial"/>
                <a:cs typeface="Arial"/>
              </a:rPr>
              <a:t>A</a:t>
            </a:r>
            <a:r>
              <a:rPr dirty="0" sz="1000" spc="30" b="1">
                <a:latin typeface="Arial"/>
                <a:cs typeface="Arial"/>
              </a:rPr>
              <a:t>T</a:t>
            </a:r>
            <a:r>
              <a:rPr dirty="0" sz="1000" spc="-30" b="1">
                <a:latin typeface="Arial"/>
                <a:cs typeface="Arial"/>
              </a:rPr>
              <a:t>A</a:t>
            </a:r>
            <a:r>
              <a:rPr dirty="0" sz="1000" spc="20" b="1">
                <a:latin typeface="Arial"/>
                <a:cs typeface="Arial"/>
              </a:rPr>
              <a:t>Ç</a:t>
            </a:r>
            <a:r>
              <a:rPr dirty="0" sz="1000" spc="-30" b="1">
                <a:latin typeface="Arial"/>
                <a:cs typeface="Arial"/>
              </a:rPr>
              <a:t>Ã</a:t>
            </a:r>
            <a:r>
              <a:rPr dirty="0" sz="1000" spc="-5" b="1">
                <a:latin typeface="Arial"/>
                <a:cs typeface="Arial"/>
              </a:rPr>
              <a:t>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5" b="1">
                <a:latin typeface="Arial"/>
                <a:cs typeface="Arial"/>
              </a:rPr>
              <a:t>D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4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P</a:t>
            </a:r>
            <a:r>
              <a:rPr dirty="0" sz="1000" spc="-5" b="1">
                <a:latin typeface="Arial"/>
                <a:cs typeface="Arial"/>
              </a:rPr>
              <a:t>R</a:t>
            </a:r>
            <a:r>
              <a:rPr dirty="0" sz="1000" b="1">
                <a:latin typeface="Arial"/>
                <a:cs typeface="Arial"/>
              </a:rPr>
              <a:t>E</a:t>
            </a:r>
            <a:r>
              <a:rPr dirty="0" sz="1000" spc="15" b="1">
                <a:latin typeface="Arial"/>
                <a:cs typeface="Arial"/>
              </a:rPr>
              <a:t>S</a:t>
            </a:r>
            <a:r>
              <a:rPr dirty="0" sz="1000" spc="-5" b="1">
                <a:latin typeface="Arial"/>
                <a:cs typeface="Arial"/>
              </a:rPr>
              <a:t>A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 b="1">
                <a:latin typeface="Arial"/>
                <a:cs typeface="Arial"/>
              </a:rPr>
              <a:t>_</a:t>
            </a:r>
            <a:r>
              <a:rPr dirty="0" sz="1000" spc="-5" b="1">
                <a:latin typeface="Arial"/>
                <a:cs typeface="Arial"/>
              </a:rPr>
              <a:t>_  </a:t>
            </a:r>
            <a:r>
              <a:rPr dirty="0" sz="1000" spc="-5" b="1">
                <a:latin typeface="Arial"/>
                <a:cs typeface="Arial"/>
              </a:rPr>
              <a:t>POR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MEIO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DO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PROJETO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MACKENZIE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FORMANDO</a:t>
            </a:r>
            <a:r>
              <a:rPr dirty="0" sz="1000" spc="8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ATLETAS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OLÍMPICOS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N.º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7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CONVÊNIO</a:t>
            </a:r>
            <a:r>
              <a:rPr dirty="0" sz="1000" spc="6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6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45</a:t>
            </a:r>
            <a:r>
              <a:rPr dirty="0" sz="1000" spc="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-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25"/>
              </a:lnSpc>
            </a:pPr>
            <a:r>
              <a:rPr dirty="0" sz="1000" spc="-5" b="1">
                <a:latin typeface="Arial"/>
                <a:cs typeface="Arial"/>
              </a:rPr>
              <a:t>PARCERIA Mackenzie E. C. e Confederação Brasileira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8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rabicPeriod" startAt="18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5080">
              <a:lnSpc>
                <a:spcPts val="1150"/>
              </a:lnSpc>
              <a:spcBef>
                <a:spcPts val="5"/>
              </a:spcBef>
              <a:buFont typeface="Arial"/>
              <a:buAutoNum type="arabicPeriod"/>
              <a:tabLst>
                <a:tab pos="342265" algn="l"/>
              </a:tabLst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instrumentos 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acarretar </a:t>
            </a:r>
            <a:r>
              <a:rPr dirty="0" sz="100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12700" marR="5257800">
              <a:lnSpc>
                <a:spcPts val="2300"/>
              </a:lnSpc>
              <a:spcBef>
                <a:spcPts val="235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915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dos 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meses e </a:t>
            </a:r>
            <a:r>
              <a:rPr dirty="0" sz="1000">
                <a:latin typeface="Arial"/>
                <a:cs typeface="Arial"/>
              </a:rPr>
              <a:t>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Parágrafo único.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previstas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incisos I, II e III deste artigo poderão ser aplicadas  cumulativamente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não, </a:t>
            </a:r>
            <a:r>
              <a:rPr dirty="0" sz="1000" spc="-1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ato unilateral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080">
              <a:lnSpc>
                <a:spcPct val="96000"/>
              </a:lnSpc>
              <a:buFont typeface="Arial"/>
              <a:buAutoNum type="arabicPeriod" startAt="2"/>
              <a:tabLst>
                <a:tab pos="355600" algn="l"/>
              </a:tabLst>
            </a:pP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ou do </a:t>
            </a:r>
            <a:r>
              <a:rPr dirty="0" sz="1000" spc="-5">
                <a:latin typeface="Arial"/>
                <a:cs typeface="Arial"/>
              </a:rPr>
              <a:t>serviço, a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 contratado, reparar, corrigir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caracterizada a inexecução </a:t>
            </a:r>
            <a:r>
              <a:rPr dirty="0" sz="1000">
                <a:latin typeface="Arial"/>
                <a:cs typeface="Arial"/>
              </a:rPr>
              <a:t>total 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contratado, com a consequente aplicação das sanções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rabicPeriod" startAt="2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350">
              <a:lnSpc>
                <a:spcPts val="1160"/>
              </a:lnSpc>
              <a:spcBef>
                <a:spcPts val="5"/>
              </a:spcBef>
              <a:buFont typeface="Arial"/>
              <a:buAutoNum type="arabicPeriod" startAt="2"/>
              <a:tabLst>
                <a:tab pos="335915" algn="l"/>
              </a:tabLst>
            </a:pPr>
            <a:r>
              <a:rPr dirty="0" sz="1000" spc="-5">
                <a:latin typeface="Arial"/>
                <a:cs typeface="Arial"/>
              </a:rPr>
              <a:t>A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pela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celebrado com a CBC e com o Mackenzie  Esporte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será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calculada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em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até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50%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(cinquenta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por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cento)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sobre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valor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total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ajuste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atualizado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6800" cy="280670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5715">
              <a:lnSpc>
                <a:spcPct val="95500"/>
              </a:lnSpc>
              <a:spcBef>
                <a:spcPts val="150"/>
              </a:spcBef>
            </a:pPr>
            <a:r>
              <a:rPr dirty="0" sz="1000" spc="-5">
                <a:latin typeface="Arial"/>
                <a:cs typeface="Arial"/>
              </a:rPr>
              <a:t>sobre o valor correspondente à obrigação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cumprida, excetuando-se aquelas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vulto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multa deverá estar prevista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sendo está devidamente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500"/>
              </a:lnSpc>
            </a:pPr>
            <a:r>
              <a:rPr dirty="0" sz="1000" spc="-10" b="1">
                <a:latin typeface="Arial"/>
                <a:cs typeface="Arial"/>
              </a:rPr>
              <a:t>18.4</a:t>
            </a:r>
            <a:r>
              <a:rPr dirty="0" sz="1000" spc="-10">
                <a:latin typeface="Arial"/>
                <a:cs typeface="Arial"/>
              </a:rPr>
              <a:t>. </a:t>
            </a:r>
            <a:r>
              <a:rPr dirty="0" sz="1000" spc="-5">
                <a:latin typeface="Arial"/>
                <a:cs typeface="Arial"/>
              </a:rPr>
              <a:t>A notificação para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penalidades, relativas à inexecução total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previstas neste 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encaminhada via e-mail à contratada, onde 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288290" indent="-275590">
              <a:lnSpc>
                <a:spcPct val="100000"/>
              </a:lnSpc>
              <a:buAutoNum type="arabicPeriod" startAt="19"/>
              <a:tabLst>
                <a:tab pos="288925" algn="l"/>
              </a:tabLst>
            </a:pPr>
            <a:r>
              <a:rPr dirty="0" sz="1000" spc="-5" b="1">
                <a:latin typeface="Arial"/>
                <a:cs typeface="Arial"/>
              </a:rPr>
              <a:t>DISPOSIÇÕES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FINAIS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AutoNum type="arabicPeriod" startAt="19"/>
            </a:pPr>
            <a:endParaRPr sz="1000">
              <a:latin typeface="Times New Roman"/>
              <a:cs typeface="Times New Roman"/>
            </a:endParaRPr>
          </a:p>
          <a:p>
            <a:pPr algn="just" lvl="1" marL="12700" marR="6985">
              <a:lnSpc>
                <a:spcPts val="1160"/>
              </a:lnSpc>
              <a:buFont typeface="Arial"/>
              <a:buAutoNum type="arabicPeriod"/>
              <a:tabLst>
                <a:tab pos="334645" algn="l"/>
              </a:tabLst>
            </a:pPr>
            <a:r>
              <a:rPr dirty="0" sz="1000" spc="-5">
                <a:latin typeface="Arial"/>
                <a:cs typeface="Arial"/>
              </a:rPr>
              <a:t>O Mackenzie Esporte </a:t>
            </a:r>
            <a:r>
              <a:rPr dirty="0" sz="1000" spc="-10">
                <a:latin typeface="Arial"/>
                <a:cs typeface="Arial"/>
              </a:rPr>
              <a:t>Clube </a:t>
            </a:r>
            <a:r>
              <a:rPr dirty="0" sz="1000" spc="-5">
                <a:latin typeface="Arial"/>
                <a:cs typeface="Arial"/>
              </a:rPr>
              <a:t>determina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 qualquer tempo e a seu exclusivo critério,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despacho  motivado adiar, desistir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revogar o presente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Compras.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algn="just" lvl="1" marL="12700" marR="5715">
              <a:lnSpc>
                <a:spcPts val="1150"/>
              </a:lnSpc>
              <a:buFont typeface="Arial"/>
              <a:buAutoNum type="arabicPeriod"/>
              <a:tabLst>
                <a:tab pos="529590" algn="l"/>
              </a:tabLst>
            </a:pPr>
            <a:r>
              <a:rPr dirty="0" sz="1000" spc="-5">
                <a:latin typeface="Arial"/>
                <a:cs typeface="Arial"/>
              </a:rPr>
              <a:t>Quaisquer informações adicionais </a:t>
            </a:r>
            <a:r>
              <a:rPr dirty="0" sz="1000" spc="-10">
                <a:latin typeface="Arial"/>
                <a:cs typeface="Arial"/>
              </a:rPr>
              <a:t>podem </a:t>
            </a:r>
            <a:r>
              <a:rPr dirty="0" sz="1000" spc="-5">
                <a:latin typeface="Arial"/>
                <a:cs typeface="Arial"/>
              </a:rPr>
              <a:t>ser obtidas através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3"/>
              </a:rPr>
              <a:t> projeto.compras@mackenziebh.com.br</a:t>
            </a:r>
            <a:r>
              <a:rPr dirty="0" sz="1000" spc="-5">
                <a:latin typeface="Arial"/>
                <a:cs typeface="Arial"/>
                <a:hlinkClick r:id="rId3"/>
              </a:rPr>
              <a:t>ou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pelo </a:t>
            </a:r>
            <a:r>
              <a:rPr dirty="0" sz="1000">
                <a:latin typeface="Arial"/>
                <a:cs typeface="Arial"/>
              </a:rPr>
              <a:t>telefone </a:t>
            </a:r>
            <a:r>
              <a:rPr dirty="0" sz="1000" spc="-5">
                <a:latin typeface="Arial"/>
                <a:cs typeface="Arial"/>
              </a:rPr>
              <a:t>(31) 3223 2611 / 99251 6356 falar com </a:t>
            </a:r>
            <a:r>
              <a:rPr dirty="0" sz="1000" spc="-10" b="1">
                <a:latin typeface="Arial"/>
                <a:cs typeface="Arial"/>
              </a:rPr>
              <a:t>LILIAN 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GUALBERTO</a:t>
            </a:r>
            <a:r>
              <a:rPr dirty="0" sz="100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>
                <a:latin typeface="Arial"/>
                <a:cs typeface="Arial"/>
              </a:rPr>
              <a:t>Belo Horizonte, </a:t>
            </a:r>
            <a:r>
              <a:rPr dirty="0" sz="1000">
                <a:latin typeface="Arial"/>
                <a:cs typeface="Arial"/>
              </a:rPr>
              <a:t>05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Abril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1777" y="4774173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50"/>
              </a:lnSpc>
            </a:pPr>
            <a:r>
              <a:rPr dirty="0" sz="1000" spc="-10" b="1">
                <a:latin typeface="Arial"/>
                <a:cs typeface="Arial"/>
              </a:rPr>
              <a:t>Lilian </a:t>
            </a:r>
            <a:r>
              <a:rPr dirty="0" sz="1000" spc="-5" b="1">
                <a:latin typeface="Arial"/>
                <a:cs typeface="Arial"/>
              </a:rPr>
              <a:t>Cristiane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Gualberto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17689" y="4774173"/>
            <a:ext cx="2811145" cy="4699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R="23495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Kellyson Salgado Gomes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80"/>
              </a:lnSpc>
            </a:pPr>
            <a:r>
              <a:rPr dirty="0" sz="1000" spc="-5">
                <a:latin typeface="Arial"/>
                <a:cs typeface="Arial"/>
              </a:rPr>
              <a:t>Representante Comissão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364729" y="5650473"/>
            <a:ext cx="281114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  <a:tabLst>
                <a:tab pos="1482725" algn="l"/>
                <a:tab pos="278511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000">
              <a:latin typeface="Arial"/>
              <a:cs typeface="Arial"/>
            </a:endParaRPr>
          </a:p>
          <a:p>
            <a:pPr algn="ctr" marL="20955">
              <a:lnSpc>
                <a:spcPts val="1145"/>
              </a:lnSpc>
            </a:pPr>
            <a:r>
              <a:rPr dirty="0" sz="1000" spc="-5" b="1">
                <a:latin typeface="Arial"/>
                <a:cs typeface="Arial"/>
              </a:rPr>
              <a:t>Sandra Michel B.</a:t>
            </a:r>
            <a:r>
              <a:rPr dirty="0" sz="1000" spc="-5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Sampaio</a:t>
            </a:r>
            <a:endParaRPr sz="1000">
              <a:latin typeface="Arial"/>
              <a:cs typeface="Arial"/>
            </a:endParaRPr>
          </a:p>
          <a:p>
            <a:pPr algn="ctr" marR="2286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Superintendência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Comissão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504690" y="1560058"/>
            <a:ext cx="546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1174997" y="1874505"/>
          <a:ext cx="5212080" cy="6916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577340"/>
                <a:gridCol w="3345179"/>
              </a:tblGrid>
              <a:tr h="5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309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470534" marR="270510" indent="-192405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45720" marR="3492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 Microfibra; Diâmetro: 75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78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Peso 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650 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g;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Câmara: Airbility*; Construção: Matrizada; Miolo: Slip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System*.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36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70534" marR="270510" indent="-19240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5.7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just" marL="45720" marR="35560">
                        <a:lnSpc>
                          <a:spcPct val="1006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Bola Oficial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Basquete, tamanho mirim, matrizada, confeccionada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microfibra.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Bola com 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selo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Confederação Brasileira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Basketball  (CBB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).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Tamanho: 72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- 74 cm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diâmetro. Peso: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450 -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500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97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3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3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VÔLEI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4925">
                        <a:lnSpc>
                          <a:spcPct val="101200"/>
                        </a:lnSpc>
                        <a:spcBef>
                          <a:spcPts val="58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microfibra; Circunferência: 65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67 cm; Pressão estimada: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4-5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LBS; Peso Aproximado: 260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– 280</a:t>
                      </a:r>
                      <a:r>
                        <a:rPr dirty="0" sz="80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2796"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04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AQUECIMENTO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PISCINA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5560">
                        <a:lnSpc>
                          <a:spcPct val="101299"/>
                        </a:lnSpc>
                        <a:spcBef>
                          <a:spcPts val="8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(Aquahot) Automática; modelo: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aa165.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Série: AMH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25;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30.7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Hp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07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11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45795" marR="86360" indent="-548640">
                        <a:lnSpc>
                          <a:spcPct val="101299"/>
                        </a:lnSpc>
                        <a:spcBef>
                          <a:spcPts val="67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</a:t>
                      </a:r>
                      <a:r>
                        <a:rPr dirty="0" sz="800" spc="-1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just" marL="45720" marR="36195">
                        <a:lnSpc>
                          <a:spcPct val="100499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em 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100 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30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6 cm,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com pintura epoxi;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Alimentação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127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/ 220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 Dígitos na cor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alto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intensidade; Painel frontal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anti reflexo;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Cabo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 acendedor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Caixa para transporte em madeira,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acessório 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Funções Relógio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Cronometro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 Regressivo; Suporte para fixação no teto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carro madrinha,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78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1004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Resolução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1/100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segundos;  Alarme diário; Sinal sonoro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progressiva; 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Peso: 1.0000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kg;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16.0000 x 16.0000 x  16.0000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9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1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just" marL="45720" marR="34290">
                        <a:lnSpc>
                          <a:spcPct val="1006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Exibe 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total corrente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quanto 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 corrente;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passagens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uso 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Espaço 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frequência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732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324485" marR="314325" indent="-1270">
                        <a:lnSpc>
                          <a:spcPct val="1006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BIRUTA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PARA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LEVANTAMENTO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155">
                          <a:latin typeface="Tahoma"/>
                          <a:cs typeface="Tahoma"/>
                        </a:rPr>
                        <a:t>/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RECEPÇÃO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just" marL="45720" marR="35560">
                        <a:lnSpc>
                          <a:spcPct val="100400"/>
                        </a:lnSpc>
                      </a:pP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Saquarema para treinamento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passes 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levantamentos, em perfil  tubular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aço ,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possuindo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um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alvo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,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regulagem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altura tipo  telescópica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06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estágios, regulagem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ângulo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arremesso.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É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equipada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rodas para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locomoção.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74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09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50">
                          <a:latin typeface="Tahoma"/>
                          <a:cs typeface="Tahoma"/>
                        </a:rPr>
                        <a:t>POSTE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PROFISSIONAL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just" marL="45720" marR="36195">
                        <a:lnSpc>
                          <a:spcPct val="1006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Tubos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aço 3",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chapa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11;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Argolas para fixação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rede; Bucha para  fixação no piso; Tamanho: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2,55m;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Ponteira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poste em metal  cromado.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020809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812794" y="1710325"/>
            <a:ext cx="1931670" cy="830580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000" b="1">
                <a:latin typeface="Arial"/>
                <a:cs typeface="Arial"/>
              </a:rPr>
              <a:t>CARTA DE</a:t>
            </a:r>
            <a:r>
              <a:rPr dirty="0" sz="1000" spc="-6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CREDENCIAMENTO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00" y="2953908"/>
            <a:ext cx="6146165" cy="1778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715">
              <a:lnSpc>
                <a:spcPct val="144000"/>
              </a:lnSpc>
              <a:spcBef>
                <a:spcPts val="100"/>
              </a:spcBef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 instrumento particular credenciamos nosso (a) </a:t>
            </a:r>
            <a:r>
              <a:rPr dirty="0" sz="1000" spc="-10">
                <a:latin typeface="Arial"/>
                <a:cs typeface="Arial"/>
              </a:rPr>
              <a:t>representante </a:t>
            </a:r>
            <a:r>
              <a:rPr dirty="0" sz="1000" spc="-5">
                <a:latin typeface="Arial"/>
                <a:cs typeface="Arial"/>
              </a:rPr>
              <a:t>o (a) Senhor  (a).........................................................................portador(a)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nº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identidade n.º......................................................  expedida 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..../..../...., por ......................,  estado </a:t>
            </a:r>
            <a:r>
              <a:rPr dirty="0" sz="1000" spc="1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civil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ct val="14370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.............................a quem conferimos amplos e especiais poderes para fins e efeitos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referente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06/2016</a:t>
            </a:r>
            <a:r>
              <a:rPr dirty="0" sz="1000" spc="-5">
                <a:latin typeface="Arial"/>
                <a:cs typeface="Arial"/>
              </a:rPr>
              <a:t>, podendo o  mesmo </a:t>
            </a:r>
            <a:r>
              <a:rPr dirty="0" sz="1000" spc="-10">
                <a:latin typeface="Arial"/>
                <a:cs typeface="Arial"/>
              </a:rPr>
              <a:t>interpor </a:t>
            </a:r>
            <a:r>
              <a:rPr dirty="0" sz="1000" spc="-5">
                <a:latin typeface="Arial"/>
                <a:cs typeface="Arial"/>
              </a:rPr>
              <a:t>recursos, renunciar o direito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recorrer, protestar, assinar documentos, </a:t>
            </a:r>
            <a:r>
              <a:rPr dirty="0" sz="1000" spc="-10">
                <a:latin typeface="Arial"/>
                <a:cs typeface="Arial"/>
              </a:rPr>
              <a:t>entre eles </a:t>
            </a:r>
            <a:r>
              <a:rPr dirty="0" sz="1000" spc="-5">
                <a:latin typeface="Arial"/>
                <a:cs typeface="Arial"/>
              </a:rPr>
              <a:t>as </a:t>
            </a:r>
            <a:r>
              <a:rPr dirty="0" sz="1000" spc="-10">
                <a:latin typeface="Arial"/>
                <a:cs typeface="Arial"/>
              </a:rPr>
              <a:t>atas  das </a:t>
            </a:r>
            <a:r>
              <a:rPr dirty="0" sz="1000" spc="-5">
                <a:latin typeface="Arial"/>
                <a:cs typeface="Arial"/>
              </a:rPr>
              <a:t>sessões públicas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abertura e julgamento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tudo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fizer  necessário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perfeito e fiel cumprimento deste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mandato.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596" y="5431017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20" y="6599925"/>
            <a:ext cx="3658870" cy="46863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 algn="ctr" marL="2540">
              <a:lnSpc>
                <a:spcPts val="1110"/>
              </a:lnSpc>
            </a:pPr>
            <a:r>
              <a:rPr dirty="0" sz="1000" spc="-5">
                <a:latin typeface="Arial"/>
                <a:cs typeface="Arial"/>
              </a:rPr>
              <a:t>(nome completo </a:t>
            </a:r>
            <a:r>
              <a:rPr dirty="0" sz="1000">
                <a:latin typeface="Arial"/>
                <a:cs typeface="Arial"/>
              </a:rPr>
              <a:t>número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identidade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020809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2" y="1710325"/>
            <a:ext cx="6146800" cy="1925955"/>
          </a:xfrm>
          <a:prstGeom prst="rect">
            <a:avLst/>
          </a:prstGeom>
        </p:spPr>
        <p:txBody>
          <a:bodyPr wrap="square" lIns="0" tIns="7937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62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marL="1967864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CONCORDÂNCIA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44000"/>
              </a:lnSpc>
            </a:pPr>
            <a:r>
              <a:rPr dirty="0" sz="1000" spc="-5" b="1">
                <a:latin typeface="Arial"/>
                <a:cs typeface="Arial"/>
              </a:rPr>
              <a:t>DECLARAMOS</a:t>
            </a:r>
            <a:r>
              <a:rPr dirty="0" sz="1000" spc="-5">
                <a:latin typeface="Arial"/>
                <a:cs typeface="Arial"/>
              </a:rPr>
              <a:t>, para todos os efeitos legais, que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apresentar </a:t>
            </a:r>
            <a:r>
              <a:rPr dirty="0" sz="1000">
                <a:latin typeface="Arial"/>
                <a:cs typeface="Arial"/>
              </a:rPr>
              <a:t>uma </a:t>
            </a:r>
            <a:r>
              <a:rPr dirty="0" sz="1000" spc="-5">
                <a:latin typeface="Arial"/>
                <a:cs typeface="Arial"/>
              </a:rPr>
              <a:t>proposta, com preços e prazos  indicados, estamos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pleno acordo com as condições estabelecidas para </a:t>
            </a:r>
            <a:r>
              <a:rPr dirty="0" sz="1000">
                <a:latin typeface="Arial"/>
                <a:cs typeface="Arial"/>
              </a:rPr>
              <a:t>este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 conforme Mackenzie Esporte Clube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06/2016</a:t>
            </a:r>
            <a:r>
              <a:rPr dirty="0" sz="1000" spc="-5">
                <a:latin typeface="Arial"/>
                <a:cs typeface="Arial"/>
              </a:rPr>
              <a:t>, às </a:t>
            </a:r>
            <a:r>
              <a:rPr dirty="0" sz="1000" spc="-10">
                <a:latin typeface="Arial"/>
                <a:cs typeface="Arial"/>
              </a:rPr>
              <a:t>quais nos </a:t>
            </a:r>
            <a:r>
              <a:rPr dirty="0" sz="1000" spc="-5">
                <a:latin typeface="Arial"/>
                <a:cs typeface="Arial"/>
              </a:rPr>
              <a:t>submetemos  incondicional e integralmente.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2" y="4117330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965445" y="5211561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08" y="8863063"/>
            <a:ext cx="60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2020809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577" y="1851143"/>
            <a:ext cx="6148070" cy="53638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ELABORAÇÃO INDEPENDENTE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PROPOSTA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5">
                <a:latin typeface="Arial"/>
                <a:cs typeface="Arial"/>
              </a:rPr>
              <a:t> Aquisição)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como representante devidamente  constituído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(Identificação completa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fornecedor) doravante denominado (Fornecedor), para fins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no item </a:t>
            </a:r>
            <a:r>
              <a:rPr dirty="0" sz="1000" spc="-5">
                <a:latin typeface="Arial"/>
                <a:cs typeface="Arial"/>
              </a:rPr>
              <a:t>(completar)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 </a:t>
            </a:r>
            <a:r>
              <a:rPr dirty="0" sz="1000" spc="-5" b="1">
                <a:latin typeface="Arial"/>
                <a:cs typeface="Arial"/>
              </a:rPr>
              <a:t>EDITAL CONCORRÊNCIA DE Nº 06/2016</a:t>
            </a:r>
            <a:r>
              <a:rPr dirty="0" sz="1000" spc="-5">
                <a:latin typeface="Arial"/>
                <a:cs typeface="Arial"/>
              </a:rPr>
              <a:t>,  declara, sob as penas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especial o art. 299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Código Penal Brasileiro,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que: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spcBef>
                <a:spcPts val="5"/>
              </a:spcBef>
              <a:buAutoNum type="alphaLcParenBoth"/>
              <a:tabLst>
                <a:tab pos="226695" algn="l"/>
              </a:tabLst>
            </a:pPr>
            <a:r>
              <a:rPr dirty="0" sz="1000" spc="-5">
                <a:latin typeface="Arial"/>
                <a:cs typeface="Arial"/>
              </a:rPr>
              <a:t>a 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elaborada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maneira independente (pelo fornecedor), e o conteúdo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não foi,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participante potencial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  <a:buAutoNum type="alphaLcParenBoth"/>
              <a:tabLst>
                <a:tab pos="244475" algn="l"/>
              </a:tabLst>
            </a:pPr>
            <a:r>
              <a:rPr dirty="0" sz="1000" spc="-5">
                <a:latin typeface="Arial"/>
                <a:cs typeface="Arial"/>
              </a:rPr>
              <a:t>a </a:t>
            </a:r>
            <a:r>
              <a:rPr dirty="0" sz="1000" spc="-10">
                <a:latin typeface="Arial"/>
                <a:cs typeface="Arial"/>
              </a:rPr>
              <a:t>intenção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apresentar a proposta elaborada para participar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foi </a:t>
            </a:r>
            <a:r>
              <a:rPr dirty="0" sz="1000" spc="-5">
                <a:latin typeface="Arial"/>
                <a:cs typeface="Arial"/>
              </a:rPr>
              <a:t>informada, discutida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recebida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potencial </a:t>
            </a:r>
            <a:r>
              <a:rPr dirty="0" sz="1000" spc="-1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</a:t>
            </a:r>
            <a:r>
              <a:rPr dirty="0" sz="1000" spc="1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pessoa;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500"/>
              </a:lnSpc>
              <a:spcBef>
                <a:spcPts val="5"/>
              </a:spcBef>
              <a:buAutoNum type="alphaLcParenBoth"/>
              <a:tabLst>
                <a:tab pos="234315" algn="l"/>
              </a:tabLst>
            </a:pPr>
            <a:r>
              <a:rPr dirty="0" sz="1000" spc="-10">
                <a:latin typeface="Arial"/>
                <a:cs typeface="Arial"/>
              </a:rPr>
              <a:t>que não </a:t>
            </a:r>
            <a:r>
              <a:rPr dirty="0" sz="1000" spc="-5">
                <a:latin typeface="Arial"/>
                <a:cs typeface="Arial"/>
              </a:rPr>
              <a:t>tentou,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qualquer meio </a:t>
            </a:r>
            <a:r>
              <a:rPr dirty="0" sz="1000" spc="-10">
                <a:latin typeface="Arial"/>
                <a:cs typeface="Arial"/>
              </a:rPr>
              <a:t>ou por </a:t>
            </a:r>
            <a:r>
              <a:rPr dirty="0" sz="1000" spc="-5">
                <a:latin typeface="Arial"/>
                <a:cs typeface="Arial"/>
              </a:rPr>
              <a:t>qualquer pessoa, influir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decisão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outro  participante potencial </a:t>
            </a:r>
            <a:r>
              <a:rPr dirty="0" sz="1000">
                <a:latin typeface="Arial"/>
                <a:cs typeface="Arial"/>
              </a:rPr>
              <a:t>ou 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quanto </a:t>
            </a:r>
            <a:r>
              <a:rPr dirty="0" sz="1000" spc="-5">
                <a:latin typeface="Arial"/>
                <a:cs typeface="Arial"/>
              </a:rPr>
              <a:t>a participar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referido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será,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direta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comunicado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discutido com qualquer </a:t>
            </a:r>
            <a:r>
              <a:rPr dirty="0" sz="1000" spc="-10">
                <a:latin typeface="Arial"/>
                <a:cs typeface="Arial"/>
              </a:rPr>
              <a:t>outro </a:t>
            </a:r>
            <a:r>
              <a:rPr dirty="0" sz="1000" spc="-5">
                <a:latin typeface="Arial"/>
                <a:cs typeface="Arial"/>
              </a:rPr>
              <a:t>participante  potencial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fato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adjudicação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referido  Processo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Compras;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"/>
              <a:buAutoNum type="alphaLcParenBoth"/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  <a:spcBef>
                <a:spcPts val="5"/>
              </a:spcBef>
              <a:buAutoNum type="alphaLcParenBoth"/>
              <a:tabLst>
                <a:tab pos="206375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 conteúdo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proposta apresentada para participar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(identificação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Compras) </a:t>
            </a:r>
            <a:r>
              <a:rPr dirty="0" sz="1000" spc="-10">
                <a:latin typeface="Arial"/>
                <a:cs typeface="Arial"/>
              </a:rPr>
              <a:t>não  </a:t>
            </a:r>
            <a:r>
              <a:rPr dirty="0" sz="1000" spc="-5">
                <a:latin typeface="Arial"/>
                <a:cs typeface="Arial"/>
              </a:rPr>
              <a:t>foi,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em parte, </a:t>
            </a:r>
            <a:r>
              <a:rPr dirty="0" sz="1000" spc="-5">
                <a:latin typeface="Arial"/>
                <a:cs typeface="Arial"/>
              </a:rPr>
              <a:t>direta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indiretamente, informado, discutido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recebido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integrante </a:t>
            </a:r>
            <a:r>
              <a:rPr dirty="0" sz="100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(órgão fornecedor) antes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abertura oficial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propostas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"/>
              <a:buAutoNum type="alphaLcParenBoth"/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  <a:buAutoNum type="alphaLcParenBoth"/>
              <a:tabLst>
                <a:tab pos="193040" algn="l"/>
              </a:tabLst>
            </a:pP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plenamente ciente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teor 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extensão desta declaração e que </a:t>
            </a:r>
            <a:r>
              <a:rPr dirty="0" sz="1000" spc="-10">
                <a:latin typeface="Arial"/>
                <a:cs typeface="Arial"/>
              </a:rPr>
              <a:t>detém </a:t>
            </a:r>
            <a:r>
              <a:rPr dirty="0" sz="1000" spc="-5">
                <a:latin typeface="Arial"/>
                <a:cs typeface="Arial"/>
              </a:rPr>
              <a:t>plenos poderes e  informações para firmá-la.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577" y="7621004"/>
            <a:ext cx="3910329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m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-5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399998" y="8643608"/>
            <a:ext cx="4759325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10185" marR="5080" indent="-19812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6043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 legal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fornecedor com identificação completa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9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fornecedor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258320" y="1706362"/>
            <a:ext cx="5040630" cy="11252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CONHECIMENTO E ATENDIMENTO </a:t>
            </a:r>
            <a:r>
              <a:rPr dirty="0" sz="1000" spc="-20" b="1">
                <a:latin typeface="Arial"/>
                <a:cs typeface="Arial"/>
              </a:rPr>
              <a:t>ÀS </a:t>
            </a:r>
            <a:r>
              <a:rPr dirty="0" sz="1000" spc="-5" b="1">
                <a:latin typeface="Arial"/>
                <a:cs typeface="Arial"/>
              </a:rPr>
              <a:t>CONDIÇÕES DO</a:t>
            </a:r>
            <a:r>
              <a:rPr dirty="0" sz="1000" spc="114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80"/>
              </a:spcBef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553711" y="3239506"/>
            <a:ext cx="2449195" cy="4686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8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06/2016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8" y="4117330"/>
            <a:ext cx="6146800" cy="76136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Declaramos para todos os 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direito, que conhecemos as 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Compras e os termos </a:t>
            </a:r>
            <a:r>
              <a:rPr dirty="0" sz="1000" spc="-10">
                <a:latin typeface="Arial"/>
                <a:cs typeface="Arial"/>
              </a:rPr>
              <a:t>constantes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Mackenzie Esporte Clube, o </a:t>
            </a:r>
            <a:r>
              <a:rPr dirty="0" sz="1000" spc="-5" b="1">
                <a:latin typeface="Arial"/>
                <a:cs typeface="Arial"/>
              </a:rPr>
              <a:t>EDITAL CONCORRÊNCIA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Nº  06/2016 </a:t>
            </a:r>
            <a:r>
              <a:rPr dirty="0" sz="1000" spc="-5">
                <a:latin typeface="Arial"/>
                <a:cs typeface="Arial"/>
              </a:rPr>
              <a:t>e seu(s) ANEXOS, 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temos </a:t>
            </a:r>
            <a:r>
              <a:rPr dirty="0" sz="1000" spc="-10">
                <a:latin typeface="Arial"/>
                <a:cs typeface="Arial"/>
              </a:rPr>
              <a:t>totais </a:t>
            </a:r>
            <a:r>
              <a:rPr dirty="0" sz="1000" spc="-5">
                <a:latin typeface="Arial"/>
                <a:cs typeface="Arial"/>
              </a:rPr>
              <a:t>condições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atender e cumprir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exigências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fornecimento ali contidas, inclusive as demais formalidades relativas a documentação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deverá </a:t>
            </a:r>
            <a:r>
              <a:rPr dirty="0" sz="1000">
                <a:latin typeface="Arial"/>
                <a:cs typeface="Arial"/>
              </a:rPr>
              <a:t>ser  </a:t>
            </a:r>
            <a:r>
              <a:rPr dirty="0" sz="1000" spc="-5">
                <a:latin typeface="Arial"/>
                <a:cs typeface="Arial"/>
              </a:rPr>
              <a:t>apresentada para </a:t>
            </a:r>
            <a:r>
              <a:rPr dirty="0" sz="1000">
                <a:latin typeface="Arial"/>
                <a:cs typeface="Arial"/>
              </a:rPr>
              <a:t>fins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habilitação.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37" y="5284713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893833" y="6161013"/>
            <a:ext cx="380047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787140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R="2413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5" y="1560058"/>
            <a:ext cx="6146165" cy="2588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DECLARAÇÃO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SUPERVENIÊNCIA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u="heavy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DECLARAÇÃO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 indent="-635">
              <a:lnSpc>
                <a:spcPct val="95700"/>
              </a:lnSpc>
            </a:pPr>
            <a:r>
              <a:rPr dirty="0" sz="1000" spc="-5">
                <a:latin typeface="Arial"/>
                <a:cs typeface="Arial"/>
              </a:rPr>
              <a:t>A .................................., </a:t>
            </a: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inscrição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nº .................., declara sob as penas 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que,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a presente data, inexistem fatos impeditivos para sua habilitação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presente processo  licitatório não estando suspenso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direito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licitar e contratar junto </a:t>
            </a:r>
            <a:r>
              <a:rPr dirty="0" sz="100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Mackenzie Esporte Clube, </a:t>
            </a:r>
            <a:r>
              <a:rPr dirty="0" sz="1000" spc="-10">
                <a:latin typeface="Arial"/>
                <a:cs typeface="Arial"/>
              </a:rPr>
              <a:t>bem  </a:t>
            </a:r>
            <a:r>
              <a:rPr dirty="0" sz="1000" spc="-5">
                <a:latin typeface="Arial"/>
                <a:cs typeface="Arial"/>
              </a:rPr>
              <a:t>como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encontrando declarada inidônea para licitar e contratar com o poder público,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âmbito  estadual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federal, ciente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obrigatoriedade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declarar ocorrências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posteriores.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24184" y="4701021"/>
            <a:ext cx="2709545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700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19" y="1560058"/>
            <a:ext cx="6144895" cy="4048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VII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50">
              <a:latin typeface="Times New Roman"/>
              <a:cs typeface="Times New Roman"/>
            </a:endParaRPr>
          </a:p>
          <a:p>
            <a:pPr marL="113284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EMPREGADOS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MENORES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1859280" marR="1853564" indent="287655">
              <a:lnSpc>
                <a:spcPct val="191000"/>
              </a:lnSpc>
            </a:pPr>
            <a:r>
              <a:rPr dirty="0" sz="1000" spc="-5" b="1">
                <a:latin typeface="Arial"/>
                <a:cs typeface="Arial"/>
              </a:rPr>
              <a:t>Ref.: Mackenzie Esporte Clube  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9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06/2016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5">
                <a:latin typeface="Arial"/>
                <a:cs typeface="Arial"/>
              </a:rPr>
              <a:t>.....................................,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inscrita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CNPJ</a:t>
            </a:r>
            <a:r>
              <a:rPr dirty="0" sz="1000" spc="7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sob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</a:t>
            </a:r>
            <a:r>
              <a:rPr dirty="0" sz="1000" spc="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....................,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intermédio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seu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7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45"/>
              </a:lnSpc>
            </a:pP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(a)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Sr(a)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..............................................,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portador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carteira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de</a:t>
            </a:r>
            <a:r>
              <a:rPr dirty="0" sz="1000" spc="1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identidade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n.º.......................e</a:t>
            </a:r>
            <a:r>
              <a:rPr dirty="0" sz="1000" spc="12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CPF</a:t>
            </a:r>
            <a:r>
              <a:rPr dirty="0" sz="1000" spc="14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n.º</a:t>
            </a:r>
            <a:endParaRPr sz="1000">
              <a:latin typeface="Arial"/>
              <a:cs typeface="Arial"/>
            </a:endParaRPr>
          </a:p>
          <a:p>
            <a:pPr algn="just" marL="12700" marR="5080">
              <a:lnSpc>
                <a:spcPts val="1150"/>
              </a:lnSpc>
              <a:spcBef>
                <a:spcPts val="50"/>
              </a:spcBef>
            </a:pPr>
            <a:r>
              <a:rPr dirty="0" sz="1000" spc="-5">
                <a:latin typeface="Arial"/>
                <a:cs typeface="Arial"/>
              </a:rPr>
              <a:t>...................., DECLARA, para fins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inciso V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>
                <a:latin typeface="Arial"/>
                <a:cs typeface="Arial"/>
              </a:rPr>
              <a:t>27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 n.º 8.666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21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junho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1993, acrescido pela Lei n.º 9.854, </a:t>
            </a:r>
            <a:r>
              <a:rPr dirty="0" sz="1000" spc="-10">
                <a:latin typeface="Arial"/>
                <a:cs typeface="Arial"/>
              </a:rPr>
              <a:t>de 27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outubro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1999,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não emprega menor </a:t>
            </a:r>
            <a:r>
              <a:rPr dirty="0" sz="1000" spc="-10">
                <a:latin typeface="Arial"/>
                <a:cs typeface="Arial"/>
              </a:rPr>
              <a:t>de dezoito </a:t>
            </a:r>
            <a:r>
              <a:rPr dirty="0" sz="1000" spc="-5">
                <a:latin typeface="Arial"/>
                <a:cs typeface="Arial"/>
              </a:rPr>
              <a:t>anos </a:t>
            </a:r>
            <a:r>
              <a:rPr dirty="0" sz="1000" spc="-10">
                <a:latin typeface="Arial"/>
                <a:cs typeface="Arial"/>
              </a:rPr>
              <a:t>em  </a:t>
            </a:r>
            <a:r>
              <a:rPr dirty="0" sz="1000" spc="-5">
                <a:latin typeface="Arial"/>
                <a:cs typeface="Arial"/>
              </a:rPr>
              <a:t>trabalho noturno, perigoso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insalubre e não emprega menor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dezesseis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54368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Ressalva.: emprega menor, a partir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quatorze anos,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condição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aprendiz ()  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50">
              <a:latin typeface="Times New Roman"/>
              <a:cs typeface="Times New Roman"/>
            </a:endParaRPr>
          </a:p>
          <a:p>
            <a:pPr algn="ctr" marL="1164590" marR="1127125">
              <a:lnSpc>
                <a:spcPts val="1150"/>
              </a:lnSpc>
              <a:tabLst>
                <a:tab pos="2647315" algn="l"/>
                <a:tab pos="4201795" algn="l"/>
                <a:tab pos="500951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(representante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>
                <a:latin typeface="Arial"/>
                <a:cs typeface="Arial"/>
              </a:rPr>
              <a:t>(Observação: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afirmativo, assinalar a ressalva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acima).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6" y="1560058"/>
            <a:ext cx="3910965" cy="280797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345690" marR="5080" indent="-99060">
              <a:lnSpc>
                <a:spcPts val="1150"/>
              </a:lnSpc>
              <a:spcBef>
                <a:spcPts val="175"/>
              </a:spcBef>
            </a:pPr>
            <a:r>
              <a:rPr dirty="0" sz="1000" spc="-10" b="1">
                <a:latin typeface="Arial"/>
                <a:cs typeface="Arial"/>
              </a:rPr>
              <a:t>ANEXO </a:t>
            </a:r>
            <a:r>
              <a:rPr dirty="0" sz="1000" spc="-5" b="1">
                <a:latin typeface="Arial"/>
                <a:cs typeface="Arial"/>
              </a:rPr>
              <a:t>VIII –</a:t>
            </a:r>
            <a:r>
              <a:rPr dirty="0" sz="1000" spc="-4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ORÇAMENTO  </a:t>
            </a: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 – PAPEL TIMBRADO 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60020" indent="-147320">
              <a:lnSpc>
                <a:spcPct val="100000"/>
              </a:lnSpc>
              <a:buAutoNum type="romanUcPeriod" startAt="2"/>
              <a:tabLst>
                <a:tab pos="160655" algn="l"/>
              </a:tabLst>
            </a:pPr>
            <a:r>
              <a:rPr dirty="0" sz="1000" spc="-5">
                <a:latin typeface="Arial"/>
                <a:cs typeface="Arial"/>
              </a:rPr>
              <a:t>Orçamento precisa estar identificado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"/>
              <a:buAutoNum type="romanUcPeriod" startAt="2"/>
            </a:pPr>
            <a:endParaRPr sz="950">
              <a:latin typeface="Times New Roman"/>
              <a:cs typeface="Times New Roman"/>
            </a:endParaRPr>
          </a:p>
          <a:p>
            <a:pPr lvl="1" marL="871855" indent="-228600">
              <a:lnSpc>
                <a:spcPts val="1170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Destinatário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Solicitante: </a:t>
            </a: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45"/>
              </a:lnSpc>
              <a:buAutoNum type="alphaLcPeriod"/>
              <a:tabLst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emissão:</a:t>
            </a:r>
            <a:r>
              <a:rPr dirty="0" sz="1000" spc="-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 marL="871855" indent="-228600">
              <a:lnSpc>
                <a:spcPts val="1175"/>
              </a:lnSpc>
              <a:buAutoNum type="alphaLcPeriod"/>
              <a:tabLst>
                <a:tab pos="871855" algn="l"/>
                <a:tab pos="872490" algn="l"/>
              </a:tabLst>
            </a:pP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validade: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DD/MM/AA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"/>
              <a:buAutoNum type="alphaLcPeriod"/>
            </a:pPr>
            <a:endParaRPr sz="950">
              <a:latin typeface="Times New Roman"/>
              <a:cs typeface="Times New Roman"/>
            </a:endParaRPr>
          </a:p>
          <a:p>
            <a:pPr marL="195580" indent="-182880">
              <a:lnSpc>
                <a:spcPts val="1175"/>
              </a:lnSpc>
              <a:buAutoNum type="romanUcPeriod" startAt="2"/>
              <a:tabLst>
                <a:tab pos="195580" algn="l"/>
              </a:tabLst>
            </a:pPr>
            <a:r>
              <a:rPr dirty="0" sz="1000" spc="-5">
                <a:latin typeface="Arial"/>
                <a:cs typeface="Arial"/>
              </a:rPr>
              <a:t>Sobre a 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emissora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>
                <a:latin typeface="Arial"/>
                <a:cs typeface="Arial"/>
              </a:rPr>
              <a:t>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está orçando: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4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CNPJ: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Endereço: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50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Telefone: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E-mail: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IV - Orçamento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contendo: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284981" y="4503405"/>
          <a:ext cx="6990715" cy="47828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8765"/>
                <a:gridCol w="1578610"/>
                <a:gridCol w="2242820"/>
                <a:gridCol w="720089"/>
                <a:gridCol w="810260"/>
                <a:gridCol w="673100"/>
                <a:gridCol w="674370"/>
              </a:tblGrid>
              <a:tr h="5425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70548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00" marR="53340" indent="13335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8580" marR="61594" indent="93980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73355" marR="152400" indent="-9525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32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472440" marR="270510" indent="-192405">
                        <a:lnSpc>
                          <a:spcPct val="101299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just" marL="45720" marR="33020">
                        <a:lnSpc>
                          <a:spcPct val="1006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 Microfibra; Diâmetro: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75 -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78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cm;  Peso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650 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Câmara: Airbility*;  Construção: Matrizada; Miolo: Slip</a:t>
                      </a:r>
                      <a:r>
                        <a:rPr dirty="0" sz="80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System*.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96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36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72440" marR="270510" indent="-19240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5.7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5560">
                        <a:lnSpc>
                          <a:spcPct val="100600"/>
                        </a:lnSpc>
                        <a:spcBef>
                          <a:spcPts val="22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Bola Oficial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Basquete, tamanho mirim,  matrizada, confeccionada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microfibra. Bola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selo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Confederação Brasileira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Basketball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(CBB ).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Tamanho: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72 - 74 cm 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diâmetro. Peso: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450 - 500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85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24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97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3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3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VÔLEI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655">
                        <a:lnSpc>
                          <a:spcPct val="100600"/>
                        </a:lnSpc>
                        <a:spcBef>
                          <a:spcPts val="10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microfibra; Circunferência: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65 - 67  cm;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Pressão estimada: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4-5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LBS;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260 – 280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33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96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2796"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04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AQUECIMENTO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PISCINA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 marR="34925" indent="-635">
                        <a:lnSpc>
                          <a:spcPct val="101299"/>
                        </a:lnSpc>
                        <a:spcBef>
                          <a:spcPts val="8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(Aquahot) Automática; modelo: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aa165.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Série: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AMH 25;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30.7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Hp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07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692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36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782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47700" marR="86360" indent="-54864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</a:t>
                      </a:r>
                      <a:r>
                        <a:rPr dirty="0" sz="800" spc="-1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100600"/>
                        </a:lnSpc>
                        <a:spcBef>
                          <a:spcPts val="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Alojado em caixa metálica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de 100 x 30 x 6  cm, com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pintura epoxi;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kilos;  Alimentação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127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/ 220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 automático;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Uma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Face; Dígitos na cor vermelha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alto  intensidade; Painel frontal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anti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reflexo; Bateria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Cabo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interligação para Plug acendedor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12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Volts;  Caixa para transporte em madeira,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parte; Funções Relógio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Horas, Cronometro  Progressivo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Cronometro Regressivo; Suporte  para fixação no teto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carro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madrinha,  acessório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parte.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787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3175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655">
                        <a:lnSpc>
                          <a:spcPct val="100600"/>
                        </a:lnSpc>
                        <a:spcBef>
                          <a:spcPts val="63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Indicação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hora, data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semana;  Resolução 1/100 segundos; Alarme diário; Sinal  sonoro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 cheia; Contagem progressiva;  Resistente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Peso: 1.0000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kg;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Dimensões: 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16.0000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x 16.0000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06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284981" y="1583421"/>
          <a:ext cx="6990715" cy="2712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8765"/>
                <a:gridCol w="1578610"/>
                <a:gridCol w="2242820"/>
                <a:gridCol w="720089"/>
                <a:gridCol w="810260"/>
                <a:gridCol w="673100"/>
                <a:gridCol w="674370"/>
              </a:tblGrid>
              <a:tr h="929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1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655">
                        <a:lnSpc>
                          <a:spcPct val="100600"/>
                        </a:lnSpc>
                        <a:spcBef>
                          <a:spcPts val="260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100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laps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Exibe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tanto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total  corrente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quanto 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lap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corrente;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Acesso 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uso;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passagens durante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 uso 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memória;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3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displays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tempo;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Espaço 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medida para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10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horas;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Pega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frequência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braçada; Resistente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à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água; Bateria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Lítio.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486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732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325755" marR="314325" indent="-1270">
                        <a:lnSpc>
                          <a:spcPct val="1006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BIRUTA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PARA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LEVANTAMENTO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155">
                          <a:latin typeface="Tahoma"/>
                          <a:cs typeface="Tahoma"/>
                        </a:rPr>
                        <a:t>/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RECEPÇÃO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4290">
                        <a:lnSpc>
                          <a:spcPct val="100699"/>
                        </a:lnSpc>
                        <a:spcBef>
                          <a:spcPts val="525"/>
                        </a:spcBef>
                      </a:pP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Saquarema para treinamento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passes e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levantamentos, em perfil tubular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aço ,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possuindo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um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alvo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,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regulagem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altura tipo  telescópica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06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estágios,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regulagem de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ângulo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arremesso.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É equipada com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rodas  para locomoção.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37592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74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09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 marL="44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50">
                          <a:latin typeface="Tahoma"/>
                          <a:cs typeface="Tahoma"/>
                        </a:rPr>
                        <a:t>POSTE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PROFISSIONAL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5720" marR="33020">
                        <a:lnSpc>
                          <a:spcPct val="100400"/>
                        </a:lnSpc>
                        <a:spcBef>
                          <a:spcPts val="40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Tubos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aço 3",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chapa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11;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Argolas para  fixação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rede; Bucha para fixação no piso;  Tamanho: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2,55m;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Ponteira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poste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em metal  cromado.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14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dirty="0" sz="800"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759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6324">
                <a:tc gridSpan="5">
                  <a:txBody>
                    <a:bodyPr/>
                    <a:lstStyle/>
                    <a:p>
                      <a:pPr algn="r" marR="3429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01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4" name="object 24"/>
          <p:cNvSpPr txBox="1"/>
          <p:nvPr/>
        </p:nvSpPr>
        <p:spPr>
          <a:xfrm>
            <a:off x="706621" y="4566909"/>
            <a:ext cx="2834640" cy="14897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90170" indent="-77470">
              <a:lnSpc>
                <a:spcPts val="1175"/>
              </a:lnSpc>
              <a:spcBef>
                <a:spcPts val="95"/>
              </a:spcBef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Prazo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entrega:</a:t>
            </a:r>
            <a:endParaRPr sz="1000">
              <a:latin typeface="Arial"/>
              <a:cs typeface="Arial"/>
            </a:endParaRPr>
          </a:p>
          <a:p>
            <a:pPr marL="90170" indent="-77470">
              <a:lnSpc>
                <a:spcPts val="1175"/>
              </a:lnSpc>
              <a:buChar char="-"/>
              <a:tabLst>
                <a:tab pos="90805" algn="l"/>
              </a:tabLst>
            </a:pPr>
            <a:r>
              <a:rPr dirty="0" sz="1000" spc="-5">
                <a:latin typeface="Arial"/>
                <a:cs typeface="Arial"/>
              </a:rPr>
              <a:t>Forma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73990" indent="-161290">
              <a:lnSpc>
                <a:spcPct val="100000"/>
              </a:lnSpc>
              <a:buAutoNum type="romanUcPeriod" startAt="5"/>
              <a:tabLst>
                <a:tab pos="174625" algn="l"/>
              </a:tabLst>
            </a:pPr>
            <a:r>
              <a:rPr dirty="0" sz="1000" spc="-5">
                <a:latin typeface="Arial"/>
                <a:cs typeface="Arial"/>
              </a:rPr>
              <a:t>Sobre quem emitiu o documento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orçamento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"/>
              <a:buAutoNum type="romanUcPeriod" startAt="5"/>
            </a:pPr>
            <a:endParaRPr sz="950">
              <a:latin typeface="Times New Roman"/>
              <a:cs typeface="Times New Roman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>
                <a:latin typeface="Arial"/>
                <a:cs typeface="Arial"/>
              </a:rPr>
              <a:t>Nome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50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Cargo </a:t>
            </a:r>
            <a:r>
              <a:rPr dirty="0" sz="1000">
                <a:latin typeface="Arial"/>
                <a:cs typeface="Arial"/>
              </a:rPr>
              <a:t>na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empresa</a:t>
            </a:r>
            <a:endParaRPr sz="1000">
              <a:latin typeface="Arial"/>
              <a:cs typeface="Arial"/>
            </a:endParaRPr>
          </a:p>
          <a:p>
            <a:pPr lvl="1" marL="469900" indent="-228600">
              <a:lnSpc>
                <a:spcPts val="1175"/>
              </a:lnSpc>
              <a:buAutoNum type="alphaLcParenR"/>
              <a:tabLst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VI </a:t>
            </a:r>
            <a:r>
              <a:rPr dirty="0" sz="1000" spc="-5" b="1">
                <a:latin typeface="Arial"/>
                <a:cs typeface="Arial"/>
              </a:rPr>
              <a:t>–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Carimbo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706362"/>
            <a:ext cx="3810635" cy="9074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R="427355">
              <a:lnSpc>
                <a:spcPts val="117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7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IX</a:t>
            </a:r>
            <a:endParaRPr sz="1000">
              <a:latin typeface="Arial"/>
              <a:cs typeface="Arial"/>
            </a:endParaRPr>
          </a:p>
          <a:p>
            <a:pPr algn="ctr" marL="2332990">
              <a:lnSpc>
                <a:spcPts val="117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ts val="1175"/>
              </a:lnSpc>
            </a:pPr>
            <a:r>
              <a:rPr dirty="0" sz="1000" spc="-20" b="1">
                <a:latin typeface="Arial"/>
                <a:cs typeface="Arial"/>
              </a:rPr>
              <a:t>AO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MACKENZIE ESPORTE CLUBE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</a:t>
            </a:r>
            <a:r>
              <a:rPr dirty="0" sz="1000" spc="-5" b="1">
                <a:latin typeface="Arial"/>
                <a:cs typeface="Arial"/>
              </a:rPr>
              <a:t>DE </a:t>
            </a:r>
            <a:r>
              <a:rPr dirty="0" sz="1000" b="1">
                <a:latin typeface="Arial"/>
                <a:cs typeface="Arial"/>
              </a:rPr>
              <a:t>Nº</a:t>
            </a:r>
            <a:r>
              <a:rPr dirty="0" sz="1000" spc="-3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06/2016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8" y="3020050"/>
            <a:ext cx="6146800" cy="1638935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2080260" marR="191770" indent="-1882139">
              <a:lnSpc>
                <a:spcPts val="1150"/>
              </a:lnSpc>
              <a:spcBef>
                <a:spcPts val="175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ENQUADRAMENTO </a:t>
            </a:r>
            <a:r>
              <a:rPr dirty="0" sz="1000" spc="-10" b="1">
                <a:latin typeface="Arial"/>
                <a:cs typeface="Arial"/>
              </a:rPr>
              <a:t>EM </a:t>
            </a:r>
            <a:r>
              <a:rPr dirty="0" sz="1000" spc="-5" b="1">
                <a:latin typeface="Arial"/>
                <a:cs typeface="Arial"/>
              </a:rPr>
              <a:t>REGIME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TRIBUTAÇÃO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MICRO </a:t>
            </a:r>
            <a:r>
              <a:rPr dirty="0" sz="1000" b="1">
                <a:latin typeface="Arial"/>
                <a:cs typeface="Arial"/>
              </a:rPr>
              <a:t>EMPRESA OU  EMPRESA DE </a:t>
            </a:r>
            <a:r>
              <a:rPr dirty="0" sz="1000" spc="-5" b="1">
                <a:latin typeface="Arial"/>
                <a:cs typeface="Arial"/>
              </a:rPr>
              <a:t>PEQUENO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>
                <a:latin typeface="Arial"/>
                <a:cs typeface="Arial"/>
              </a:rPr>
              <a:t>(Nome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Empresa), CNPJ/MF Nº, sediada, (Endereço Completo) Declaro(amos) para </a:t>
            </a:r>
            <a:r>
              <a:rPr dirty="0" sz="1000" spc="-10">
                <a:latin typeface="Arial"/>
                <a:cs typeface="Arial"/>
              </a:rPr>
              <a:t>todos </a:t>
            </a:r>
            <a:r>
              <a:rPr dirty="0" sz="1000" spc="-5">
                <a:latin typeface="Arial"/>
                <a:cs typeface="Arial"/>
              </a:rPr>
              <a:t>os fins </a:t>
            </a:r>
            <a:r>
              <a:rPr dirty="0" sz="1000" spc="-15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direito, especificamente para participação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Processo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modalidade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convite, </a:t>
            </a:r>
            <a:r>
              <a:rPr dirty="0" sz="100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estou(amos) sob o </a:t>
            </a:r>
            <a:r>
              <a:rPr dirty="0" sz="1000">
                <a:latin typeface="Arial"/>
                <a:cs typeface="Arial"/>
              </a:rPr>
              <a:t>regime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microempresa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pequeno porte, para efeito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disposto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Lei  Complementar </a:t>
            </a:r>
            <a:r>
              <a:rPr dirty="0" sz="1000" spc="-10">
                <a:latin typeface="Arial"/>
                <a:cs typeface="Arial"/>
              </a:rPr>
              <a:t>123, </a:t>
            </a:r>
            <a:r>
              <a:rPr dirty="0" sz="1000">
                <a:latin typeface="Arial"/>
                <a:cs typeface="Arial"/>
              </a:rPr>
              <a:t>de 14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dezembro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2006.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5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1988" y="5357865"/>
            <a:ext cx="422402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104900" marR="5080" indent="-1092835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421068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(Nome </a:t>
            </a:r>
            <a:r>
              <a:rPr dirty="0" sz="1000" spc="-5">
                <a:latin typeface="Arial"/>
                <a:cs typeface="Arial"/>
              </a:rPr>
              <a:t>e Identidade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Declarante)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1" y="1706362"/>
            <a:ext cx="6148070" cy="8356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b="1">
                <a:latin typeface="Arial"/>
                <a:cs typeface="Arial"/>
              </a:rPr>
              <a:t>MINUTA DE</a:t>
            </a:r>
            <a:r>
              <a:rPr dirty="0" sz="1000" spc="-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5715" indent="-635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-5" b="1">
                <a:latin typeface="Arial"/>
                <a:cs typeface="Arial"/>
              </a:rPr>
              <a:t>MACKENZIE ESPORTE CLUBE</a:t>
            </a:r>
            <a:r>
              <a:rPr dirty="0" sz="1000" spc="-5">
                <a:latin typeface="Arial"/>
                <a:cs typeface="Arial"/>
              </a:rPr>
              <a:t>, associação </a:t>
            </a:r>
            <a:r>
              <a:rPr dirty="0" sz="1000">
                <a:latin typeface="Arial"/>
                <a:cs typeface="Arial"/>
              </a:rPr>
              <a:t>sem </a:t>
            </a:r>
            <a:r>
              <a:rPr dirty="0" sz="1000" spc="-5">
                <a:latin typeface="Arial"/>
                <a:cs typeface="Arial"/>
              </a:rPr>
              <a:t>fins econômicos e lucrativos, com sede e foro </a:t>
            </a:r>
            <a:r>
              <a:rPr dirty="0" sz="1000" spc="-10">
                <a:latin typeface="Arial"/>
                <a:cs typeface="Arial"/>
              </a:rPr>
              <a:t>na  </a:t>
            </a:r>
            <a:r>
              <a:rPr dirty="0" sz="1000" spc="-5">
                <a:latin typeface="Arial"/>
                <a:cs typeface="Arial"/>
              </a:rPr>
              <a:t>cidade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Horizonte, Estado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Minas Gerais, à Rua Benvinda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Carvalho, final, Bairro Santo  Antônio, CEP: 30.330-180, </a:t>
            </a:r>
            <a:r>
              <a:rPr dirty="0" sz="1000" spc="-5" b="1">
                <a:latin typeface="Arial"/>
                <a:cs typeface="Arial"/>
              </a:rPr>
              <a:t>CNPJ 17.499.252/0001-00 </a:t>
            </a:r>
            <a:r>
              <a:rPr dirty="0" sz="1000" spc="-5">
                <a:latin typeface="Arial"/>
                <a:cs typeface="Arial"/>
              </a:rPr>
              <a:t>neste </a:t>
            </a:r>
            <a:r>
              <a:rPr dirty="0" sz="1000" spc="-10">
                <a:latin typeface="Arial"/>
                <a:cs typeface="Arial"/>
              </a:rPr>
              <a:t>ato </a:t>
            </a:r>
            <a:r>
              <a:rPr dirty="0" sz="1000" spc="-5">
                <a:latin typeface="Arial"/>
                <a:cs typeface="Arial"/>
              </a:rPr>
              <a:t>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seus representantes  legais, ora denominado CONTRATANTE, e </a:t>
            </a:r>
            <a:r>
              <a:rPr dirty="0" sz="1000" spc="-10">
                <a:latin typeface="Arial"/>
                <a:cs typeface="Arial"/>
              </a:rPr>
              <a:t>de outro </a:t>
            </a:r>
            <a:r>
              <a:rPr dirty="0" sz="1000" spc="-5">
                <a:latin typeface="Arial"/>
                <a:cs typeface="Arial"/>
              </a:rPr>
              <a:t>lado, xxxxxxxxxxxxxxxxxxxxxxxxxxx,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sede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Rua  xxxxxxxxxxxxxxxxxxxxxxxxxxxxxxxxxx, município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xxxxxxxxxxxx, inscrita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CNPJ sob o </a:t>
            </a:r>
            <a:r>
              <a:rPr dirty="0" sz="1000">
                <a:latin typeface="Arial"/>
                <a:cs typeface="Arial"/>
              </a:rPr>
              <a:t>nº  </a:t>
            </a:r>
            <a:r>
              <a:rPr dirty="0" sz="1000" spc="-5">
                <a:latin typeface="Arial"/>
                <a:cs typeface="Arial"/>
              </a:rPr>
              <a:t>xxxxxxxxxxxxxx, neste representado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xxxxxxxxxxxxxx, ora denominada CONTRATADA, firmam o  presente </a:t>
            </a:r>
            <a:r>
              <a:rPr dirty="0" sz="1000">
                <a:latin typeface="Arial"/>
                <a:cs typeface="Arial"/>
              </a:rPr>
              <a:t>CONTRATO, </a:t>
            </a:r>
            <a:r>
              <a:rPr dirty="0" sz="1000" spc="-5">
                <a:latin typeface="Arial"/>
                <a:cs typeface="Arial"/>
              </a:rPr>
              <a:t>mediante as cláusulas e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1ª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OBJETO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700"/>
              </a:lnSpc>
              <a:tabLst>
                <a:tab pos="3712845" algn="l"/>
              </a:tabLst>
            </a:pPr>
            <a:r>
              <a:rPr dirty="0" sz="1000" spc="-5">
                <a:latin typeface="Arial"/>
                <a:cs typeface="Arial"/>
              </a:rPr>
              <a:t>Constitui </a:t>
            </a:r>
            <a:r>
              <a:rPr dirty="0" sz="1000" spc="8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desse 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para o treinamento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envolvidos </a:t>
            </a:r>
            <a:r>
              <a:rPr dirty="0" sz="1000" spc="-10">
                <a:latin typeface="Arial"/>
                <a:cs typeface="Arial"/>
              </a:rPr>
              <a:t>no  </a:t>
            </a:r>
            <a:r>
              <a:rPr dirty="0" sz="1000" spc="-5" b="1">
                <a:latin typeface="Arial"/>
                <a:cs typeface="Arial"/>
              </a:rPr>
              <a:t>PROJETO MACKENZIE FORMANDO ATLETAS </a:t>
            </a:r>
            <a:r>
              <a:rPr dirty="0" sz="1000" b="1">
                <a:latin typeface="Arial"/>
                <a:cs typeface="Arial"/>
              </a:rPr>
              <a:t>OLÍMPICOS </a:t>
            </a:r>
            <a:r>
              <a:rPr dirty="0" sz="1000" spc="-5" b="1">
                <a:latin typeface="Arial"/>
                <a:cs typeface="Arial"/>
              </a:rPr>
              <a:t>III</a:t>
            </a:r>
            <a:r>
              <a:rPr dirty="0" sz="1000" spc="-5">
                <a:latin typeface="Arial"/>
                <a:cs typeface="Arial"/>
              </a:rPr>
              <a:t>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conformidade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as especificações  descritas </a:t>
            </a:r>
            <a:r>
              <a:rPr dirty="0" sz="1000" spc="-10">
                <a:latin typeface="Arial"/>
                <a:cs typeface="Arial"/>
              </a:rPr>
              <a:t>no Item 01,02 </a:t>
            </a:r>
            <a:r>
              <a:rPr dirty="0" sz="1000" spc="-5">
                <a:latin typeface="Arial"/>
                <a:cs typeface="Arial"/>
              </a:rPr>
              <a:t>e/ou </a:t>
            </a:r>
            <a:r>
              <a:rPr dirty="0" sz="1000" spc="-10">
                <a:latin typeface="Arial"/>
                <a:cs typeface="Arial"/>
              </a:rPr>
              <a:t>03,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divisão apresentada </a:t>
            </a:r>
            <a:r>
              <a:rPr dirty="0" sz="1000">
                <a:latin typeface="Arial"/>
                <a:cs typeface="Arial"/>
              </a:rPr>
              <a:t>no </a:t>
            </a:r>
            <a:r>
              <a:rPr dirty="0" sz="1000" spc="-5" b="1">
                <a:latin typeface="Arial"/>
                <a:cs typeface="Arial"/>
              </a:rPr>
              <a:t>EDITAL CONCORRÊNCIA DE </a:t>
            </a:r>
            <a:r>
              <a:rPr dirty="0" sz="1000" b="1">
                <a:latin typeface="Arial"/>
                <a:cs typeface="Arial"/>
              </a:rPr>
              <a:t>Nº  </a:t>
            </a:r>
            <a:r>
              <a:rPr dirty="0" sz="1000" spc="-5" b="1">
                <a:latin typeface="Arial"/>
                <a:cs typeface="Arial"/>
              </a:rPr>
              <a:t>06/2016.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71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5">
                <a:latin typeface="Arial"/>
                <a:cs typeface="Arial"/>
              </a:rPr>
              <a:t>Durante a vigência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o nº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deste artigo poderá sofrer  alterações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acréscimos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supressões,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</a:t>
            </a:r>
            <a:r>
              <a:rPr dirty="0" sz="1000">
                <a:latin typeface="Arial"/>
                <a:cs typeface="Arial"/>
              </a:rPr>
              <a:t>limite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25% (vinte e </a:t>
            </a:r>
            <a:r>
              <a:rPr dirty="0" sz="1000">
                <a:latin typeface="Arial"/>
                <a:cs typeface="Arial"/>
              </a:rPr>
              <a:t>cinco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cento) a critério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CONTRATANTE, independentemente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motivação, 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§1°,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Lei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2ª - ATRELADO </a:t>
            </a:r>
            <a:r>
              <a:rPr dirty="0" sz="1000" spc="-20" b="1">
                <a:latin typeface="Arial"/>
                <a:cs typeface="Arial"/>
              </a:rPr>
              <a:t>AO</a:t>
            </a:r>
            <a:r>
              <a:rPr dirty="0" sz="1000" spc="5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EDITAL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24765">
              <a:lnSpc>
                <a:spcPct val="96500"/>
              </a:lnSpc>
            </a:pPr>
            <a:r>
              <a:rPr dirty="0" sz="1000" spc="-5">
                <a:latin typeface="Arial"/>
                <a:cs typeface="Arial"/>
              </a:rPr>
              <a:t>O presente contrato está vinculado aos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CONCORRÊNCIA DE </a:t>
            </a:r>
            <a:r>
              <a:rPr dirty="0" sz="1000" spc="-5" b="1">
                <a:latin typeface="Arial"/>
                <a:cs typeface="Arial"/>
              </a:rPr>
              <a:t>Nº 06/2016 </a:t>
            </a:r>
            <a:r>
              <a:rPr dirty="0" sz="1000" spc="-5">
                <a:latin typeface="Arial"/>
                <a:cs typeface="Arial"/>
              </a:rPr>
              <a:t>e anexos e </a:t>
            </a:r>
            <a:r>
              <a:rPr dirty="0" sz="1000" spc="-10">
                <a:latin typeface="Arial"/>
                <a:cs typeface="Arial"/>
              </a:rPr>
              <a:t>ao  </a:t>
            </a:r>
            <a:r>
              <a:rPr dirty="0" sz="1000" spc="-5">
                <a:latin typeface="Arial"/>
                <a:cs typeface="Arial"/>
              </a:rPr>
              <a:t>Projeto MACKENZIE FORMANDO ATLETAS OLÍMPICOS, convênio entre a </a:t>
            </a:r>
            <a:r>
              <a:rPr dirty="0" sz="1000">
                <a:latin typeface="Arial"/>
                <a:cs typeface="Arial"/>
              </a:rPr>
              <a:t>CBC- </a:t>
            </a:r>
            <a:r>
              <a:rPr dirty="0" sz="1000" spc="-5">
                <a:latin typeface="Arial"/>
                <a:cs typeface="Arial"/>
              </a:rPr>
              <a:t>Confederação Brasileira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Clubes e Mackenzie Esporte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3ª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VIGÊNCIA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O presente contrato é </a:t>
            </a:r>
            <a:r>
              <a:rPr dirty="0" sz="1000">
                <a:latin typeface="Arial"/>
                <a:cs typeface="Arial"/>
              </a:rPr>
              <a:t>firmado </a:t>
            </a:r>
            <a:r>
              <a:rPr dirty="0" sz="1000" spc="-10">
                <a:latin typeface="Arial"/>
                <a:cs typeface="Arial"/>
              </a:rPr>
              <a:t>por prazo </a:t>
            </a:r>
            <a:r>
              <a:rPr dirty="0" sz="1000" spc="-5">
                <a:latin typeface="Arial"/>
                <a:cs typeface="Arial"/>
              </a:rPr>
              <a:t>determinado, vigendo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dia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, contados a partir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recebimento pelo fornecedor </a:t>
            </a:r>
            <a:r>
              <a:rPr dirty="0" sz="1000" spc="-10">
                <a:latin typeface="Arial"/>
                <a:cs typeface="Arial"/>
              </a:rPr>
              <a:t>por via </a:t>
            </a:r>
            <a:r>
              <a:rPr dirty="0" sz="1000" spc="-5">
                <a:latin typeface="Arial"/>
                <a:cs typeface="Arial"/>
              </a:rPr>
              <a:t>e-mail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autorização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compra, instrumento hábil para todos os fins 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direito.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caso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mais </a:t>
            </a:r>
            <a:r>
              <a:rPr dirty="0" sz="1000" spc="-10">
                <a:latin typeface="Arial"/>
                <a:cs typeface="Arial"/>
              </a:rPr>
              <a:t>de um </a:t>
            </a:r>
            <a:r>
              <a:rPr dirty="0" sz="1000" spc="-5">
                <a:latin typeface="Arial"/>
                <a:cs typeface="Arial"/>
              </a:rPr>
              <a:t>item, o cronograma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itens </a:t>
            </a:r>
            <a:r>
              <a:rPr dirty="0" sz="1000">
                <a:latin typeface="Arial"/>
                <a:cs typeface="Arial"/>
              </a:rPr>
              <a:t>será  </a:t>
            </a:r>
            <a:r>
              <a:rPr dirty="0" sz="1000" spc="-5">
                <a:latin typeface="Arial"/>
                <a:cs typeface="Arial"/>
              </a:rPr>
              <a:t>especificado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4ª - OBRIGAÇÕES </a:t>
            </a:r>
            <a:r>
              <a:rPr dirty="0" sz="1000" spc="5" b="1">
                <a:latin typeface="Arial"/>
                <a:cs typeface="Arial"/>
              </a:rPr>
              <a:t>DA</a:t>
            </a:r>
            <a:r>
              <a:rPr dirty="0" sz="1000" spc="-1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Entregar o material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especificações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anexo I, responsabilizando-se integralmente pela qualidade  técnica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 spc="-10">
                <a:latin typeface="Arial"/>
                <a:cs typeface="Arial"/>
              </a:rPr>
              <a:t>por ela </a:t>
            </a:r>
            <a:r>
              <a:rPr dirty="0" sz="1000" spc="-5">
                <a:latin typeface="Arial"/>
                <a:cs typeface="Arial"/>
              </a:rPr>
              <a:t>oferecido e cumprindo o </a:t>
            </a:r>
            <a:r>
              <a:rPr dirty="0" sz="1000" spc="-10">
                <a:latin typeface="Arial"/>
                <a:cs typeface="Arial"/>
              </a:rPr>
              <a:t>prazo de </a:t>
            </a:r>
            <a:r>
              <a:rPr dirty="0" sz="1000" spc="-5">
                <a:latin typeface="Arial"/>
                <a:cs typeface="Arial"/>
              </a:rPr>
              <a:t>entrega</a:t>
            </a:r>
            <a:r>
              <a:rPr dirty="0" sz="1000" spc="1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vigência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oferecida deverá ser </a:t>
            </a:r>
            <a:r>
              <a:rPr dirty="0" sz="1000">
                <a:latin typeface="Arial"/>
                <a:cs typeface="Arial"/>
              </a:rPr>
              <a:t>mantida, </a:t>
            </a:r>
            <a:r>
              <a:rPr dirty="0" sz="1000" spc="-5">
                <a:latin typeface="Arial"/>
                <a:cs typeface="Arial"/>
              </a:rPr>
              <a:t>a partir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bem,  observando-se, as regras estabelecidas pelo Código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Defesa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Providenciar a imediata substituição </a:t>
            </a:r>
            <a:r>
              <a:rPr dirty="0" sz="1000" spc="-10">
                <a:latin typeface="Arial"/>
                <a:cs typeface="Arial"/>
              </a:rPr>
              <a:t>do bem com </a:t>
            </a:r>
            <a:r>
              <a:rPr dirty="0" sz="1000" spc="-5">
                <a:latin typeface="Arial"/>
                <a:cs typeface="Arial"/>
              </a:rPr>
              <a:t>defeito, quando apontado, dentro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período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7 (sete)  meses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 spc="-5">
                <a:latin typeface="Arial"/>
                <a:cs typeface="Arial"/>
              </a:rPr>
              <a:t>a data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nota</a:t>
            </a:r>
            <a:r>
              <a:rPr dirty="0" sz="1000" spc="5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Responsabilizar-se pelo pagamento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todos os tributos que incidam </a:t>
            </a:r>
            <a:r>
              <a:rPr dirty="0" sz="1000" spc="-10">
                <a:latin typeface="Arial"/>
                <a:cs typeface="Arial"/>
              </a:rPr>
              <a:t>ou venham </a:t>
            </a:r>
            <a:r>
              <a:rPr dirty="0" sz="1000" spc="-5">
                <a:latin typeface="Arial"/>
                <a:cs typeface="Arial"/>
              </a:rPr>
              <a:t>a incidir, direta </a:t>
            </a:r>
            <a:r>
              <a:rPr dirty="0" sz="100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indiretamente, sobre o </a:t>
            </a:r>
            <a:r>
              <a:rPr dirty="0" sz="1000">
                <a:latin typeface="Arial"/>
                <a:cs typeface="Arial"/>
              </a:rPr>
              <a:t>objeto </a:t>
            </a:r>
            <a:r>
              <a:rPr dirty="0" sz="1000" spc="-5">
                <a:latin typeface="Arial"/>
                <a:cs typeface="Arial"/>
              </a:rPr>
              <a:t>deste Contrato e responsabilizar-se pelo ônus resultante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quaisquer ações,  demandas, custos e despesas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danos, seja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culpa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qualquer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seus empregados e/ou  prepostos, obrigando-se, outrossim, </a:t>
            </a:r>
            <a:r>
              <a:rPr dirty="0" sz="1000" spc="-10">
                <a:latin typeface="Arial"/>
                <a:cs typeface="Arial"/>
              </a:rPr>
              <a:t>por quaisquer </a:t>
            </a:r>
            <a:r>
              <a:rPr dirty="0" sz="1000" spc="-5">
                <a:latin typeface="Arial"/>
                <a:cs typeface="Arial"/>
              </a:rPr>
              <a:t>responsabilidades decorrentes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ações judiciais que lhe 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ser atribuídas por força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lei, relacionadas </a:t>
            </a:r>
            <a:r>
              <a:rPr dirty="0" sz="1000" spc="-10">
                <a:latin typeface="Arial"/>
                <a:cs typeface="Arial"/>
              </a:rPr>
              <a:t>com </a:t>
            </a:r>
            <a:r>
              <a:rPr dirty="0" sz="1000" spc="-5">
                <a:latin typeface="Arial"/>
                <a:cs typeface="Arial"/>
              </a:rPr>
              <a:t>o cumprimento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</a:t>
            </a:r>
            <a:r>
              <a:rPr dirty="0" sz="1000" spc="1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Submeter-se às normas e determinações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referem à 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8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Permitir o livre acesso </a:t>
            </a:r>
            <a:r>
              <a:rPr dirty="0" sz="1000" spc="-10">
                <a:latin typeface="Arial"/>
                <a:cs typeface="Arial"/>
              </a:rPr>
              <a:t>aos </a:t>
            </a:r>
            <a:r>
              <a:rPr dirty="0" sz="1000" spc="-5">
                <a:latin typeface="Arial"/>
                <a:cs typeface="Arial"/>
              </a:rPr>
              <a:t>documentos e registros contábeis, referentes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contratado, </a:t>
            </a:r>
            <a:r>
              <a:rPr dirty="0" sz="1000">
                <a:latin typeface="Arial"/>
                <a:cs typeface="Arial"/>
              </a:rPr>
              <a:t>aos  </a:t>
            </a:r>
            <a:r>
              <a:rPr dirty="0" sz="1000" spc="-5">
                <a:latin typeface="Arial"/>
                <a:cs typeface="Arial"/>
              </a:rPr>
              <a:t>servidores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órgãos e entidades públicas concedentes e </a:t>
            </a:r>
            <a:r>
              <a:rPr dirty="0" sz="1000" spc="-10">
                <a:latin typeface="Arial"/>
                <a:cs typeface="Arial"/>
              </a:rPr>
              <a:t>dos órgãos de </a:t>
            </a:r>
            <a:r>
              <a:rPr dirty="0" sz="1000" spc="-5">
                <a:latin typeface="Arial"/>
                <a:cs typeface="Arial"/>
              </a:rPr>
              <a:t>controle interno e</a:t>
            </a:r>
            <a:r>
              <a:rPr dirty="0" sz="1000" spc="15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0" y="1707886"/>
            <a:ext cx="6147435" cy="835533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635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Obrigação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contratado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manter, durante toda a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compatibilidade com as  obrigações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ele assumidas,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condições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habilitação e </a:t>
            </a:r>
            <a:r>
              <a:rPr dirty="0" sz="1000">
                <a:latin typeface="Arial"/>
                <a:cs typeface="Arial"/>
              </a:rPr>
              <a:t>qualificação </a:t>
            </a:r>
            <a:r>
              <a:rPr dirty="0" sz="1000" spc="-5">
                <a:latin typeface="Arial"/>
                <a:cs typeface="Arial"/>
              </a:rPr>
              <a:t>exigidas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  convocatório e a aplicabilidade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Regulamento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Compras e Contratações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Confederação Brasileira </a:t>
            </a:r>
            <a:r>
              <a:rPr dirty="0" sz="1000" spc="-10">
                <a:latin typeface="Arial"/>
                <a:cs typeface="Arial"/>
              </a:rPr>
              <a:t>de  </a:t>
            </a:r>
            <a:r>
              <a:rPr dirty="0" sz="1000" spc="-5">
                <a:latin typeface="Arial"/>
                <a:cs typeface="Arial"/>
              </a:rPr>
              <a:t>Clubes – CBC à 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 </a:t>
            </a:r>
            <a:r>
              <a:rPr dirty="0" sz="1000">
                <a:latin typeface="Arial"/>
                <a:cs typeface="Arial"/>
              </a:rPr>
              <a:t>e, </a:t>
            </a:r>
            <a:r>
              <a:rPr dirty="0" sz="1000" spc="-5">
                <a:latin typeface="Arial"/>
                <a:cs typeface="Arial"/>
              </a:rPr>
              <a:t>especialmente, aos casos</a:t>
            </a:r>
            <a:r>
              <a:rPr dirty="0" sz="1000" spc="5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CLÁUSULA 5ª - DAS OBRIGAÇÕES DO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Analisar, avaliar, determinar e registrar as falhas encontradas, assim como o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cumprimento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Pagar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vencimento a fatura/nota fiscal apresentada </a:t>
            </a:r>
            <a:r>
              <a:rPr dirty="0" sz="1000" spc="-1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 correspondente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fornecimento </a:t>
            </a:r>
            <a:r>
              <a:rPr dirty="0" sz="1000" spc="-10">
                <a:latin typeface="Arial"/>
                <a:cs typeface="Arial"/>
              </a:rPr>
              <a:t>das  </a:t>
            </a:r>
            <a:r>
              <a:rPr dirty="0" sz="1000" spc="-5">
                <a:latin typeface="Arial"/>
                <a:cs typeface="Arial"/>
              </a:rPr>
              <a:t>bolas, objeto deste contrato e notificar a Contratada,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escrito, fixando-lhe prazo para corrigir defeitos </a:t>
            </a:r>
            <a:r>
              <a:rPr dirty="0" sz="1000" spc="-10">
                <a:latin typeface="Arial"/>
                <a:cs typeface="Arial"/>
              </a:rPr>
              <a:t>ou  </a:t>
            </a:r>
            <a:r>
              <a:rPr dirty="0" sz="1000" spc="-5">
                <a:latin typeface="Arial"/>
                <a:cs typeface="Arial"/>
              </a:rPr>
              <a:t>irregularidades encontradas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6ª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40"/>
              </a:lnSpc>
              <a:tabLst>
                <a:tab pos="3225165" algn="l"/>
              </a:tabLst>
            </a:pPr>
            <a:r>
              <a:rPr dirty="0" sz="1000" spc="-5">
                <a:latin typeface="Arial"/>
                <a:cs typeface="Arial"/>
              </a:rPr>
              <a:t>O  preço 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objeto  contratado  é 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1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R$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, incluídas todas as despesas necessárias à </a:t>
            </a:r>
            <a:r>
              <a:rPr dirty="0" sz="1000">
                <a:latin typeface="Arial"/>
                <a:cs typeface="Arial"/>
              </a:rPr>
              <a:t>sua  </a:t>
            </a:r>
            <a:r>
              <a:rPr dirty="0" sz="1000" spc="-5">
                <a:latin typeface="Arial"/>
                <a:cs typeface="Arial"/>
              </a:rPr>
              <a:t>perfeita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 indent="-63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poderá acrescentar </a:t>
            </a:r>
            <a:r>
              <a:rPr dirty="0" sz="1000">
                <a:latin typeface="Arial"/>
                <a:cs typeface="Arial"/>
              </a:rPr>
              <a:t>ou suprimir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25% (vinte e cinco por cento) 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valor estimado previsto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caput desta cláusula, mantidas as </a:t>
            </a:r>
            <a:r>
              <a:rPr dirty="0" sz="1000">
                <a:latin typeface="Arial"/>
                <a:cs typeface="Arial"/>
              </a:rPr>
              <a:t>mesmas </a:t>
            </a:r>
            <a:r>
              <a:rPr dirty="0" sz="1000" spc="-5">
                <a:latin typeface="Arial"/>
                <a:cs typeface="Arial"/>
              </a:rPr>
              <a:t>condições estipuladas, sem que  caiba à CONTRATADA qualquer recusa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indenização, tudo </a:t>
            </a:r>
            <a:r>
              <a:rPr dirty="0" sz="1000" spc="-10">
                <a:latin typeface="Arial"/>
                <a:cs typeface="Arial"/>
              </a:rPr>
              <a:t>nos </a:t>
            </a:r>
            <a:r>
              <a:rPr dirty="0" sz="1000" spc="-5">
                <a:latin typeface="Arial"/>
                <a:cs typeface="Arial"/>
              </a:rPr>
              <a:t>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65,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65">
                <a:latin typeface="Arial"/>
                <a:cs typeface="Arial"/>
              </a:rPr>
              <a:t>1°da </a:t>
            </a:r>
            <a:r>
              <a:rPr dirty="0" sz="1000" spc="-10">
                <a:latin typeface="Arial"/>
                <a:cs typeface="Arial"/>
              </a:rPr>
              <a:t>Lei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7620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Segundo</a:t>
            </a:r>
            <a:r>
              <a:rPr dirty="0" sz="1000" spc="-5">
                <a:latin typeface="Arial"/>
                <a:cs typeface="Arial"/>
              </a:rPr>
              <a:t>: O valor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5">
                <a:latin typeface="Arial"/>
                <a:cs typeface="Arial"/>
              </a:rPr>
              <a:t>a ser pago corresponderá à solicitação efetivamente requerida pelo  CONTRATANTE, e emissão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respectiva nota fiscal, que deverá especificar os produtos, quantidades e  preços.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É facultada a alteração além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limite estabelecido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parágrafo primeiro mediante  acordo entre as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Quarto: </a:t>
            </a:r>
            <a:r>
              <a:rPr dirty="0" sz="1000" spc="-5">
                <a:latin typeface="Arial"/>
                <a:cs typeface="Arial"/>
              </a:rPr>
              <a:t>Torna-se obrigatório incluir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campo apropriado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documento fiscal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pagamento </a:t>
            </a:r>
            <a:r>
              <a:rPr dirty="0" sz="1000">
                <a:latin typeface="Arial"/>
                <a:cs typeface="Arial"/>
              </a:rPr>
              <a:t>os  </a:t>
            </a:r>
            <a:r>
              <a:rPr dirty="0" sz="1000" spc="-5">
                <a:latin typeface="Arial"/>
                <a:cs typeface="Arial"/>
              </a:rPr>
              <a:t>seguintes dados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40"/>
              </a:lnSpc>
            </a:pPr>
            <a:r>
              <a:rPr dirty="0" sz="1000" spc="-5" b="1">
                <a:latin typeface="Arial"/>
                <a:cs typeface="Arial"/>
              </a:rPr>
              <a:t>Pagamento de itens pertencentes </a:t>
            </a:r>
            <a:r>
              <a:rPr dirty="0" sz="1000" spc="-10" b="1">
                <a:latin typeface="Arial"/>
                <a:cs typeface="Arial"/>
              </a:rPr>
              <a:t>ao </a:t>
            </a:r>
            <a:r>
              <a:rPr dirty="0" sz="1000" spc="-5" b="1">
                <a:latin typeface="Arial"/>
                <a:cs typeface="Arial"/>
              </a:rPr>
              <a:t>Projeto MACKENZIE FORMANDO ATLETAS OLÍMPICOS </a:t>
            </a:r>
            <a:r>
              <a:rPr dirty="0" sz="1000" b="1">
                <a:latin typeface="Arial"/>
                <a:cs typeface="Arial"/>
              </a:rPr>
              <a:t>III,  </a:t>
            </a:r>
            <a:r>
              <a:rPr dirty="0" sz="1000" spc="-5" b="1">
                <a:latin typeface="Arial"/>
                <a:cs typeface="Arial"/>
              </a:rPr>
              <a:t>parceria Mackenzie Esporte Clube e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CBC.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889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Quinto: </a:t>
            </a:r>
            <a:r>
              <a:rPr dirty="0" sz="1000" spc="-5">
                <a:latin typeface="Arial"/>
                <a:cs typeface="Arial"/>
              </a:rPr>
              <a:t>O pagamento será realizado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parcela única, com vencimento </a:t>
            </a:r>
            <a:r>
              <a:rPr dirty="0" sz="1000" spc="-10">
                <a:latin typeface="Arial"/>
                <a:cs typeface="Arial"/>
              </a:rPr>
              <a:t>após </a:t>
            </a:r>
            <a:r>
              <a:rPr dirty="0" sz="1000">
                <a:latin typeface="Arial"/>
                <a:cs typeface="Arial"/>
              </a:rPr>
              <a:t>10 </a:t>
            </a:r>
            <a:r>
              <a:rPr dirty="0" sz="1000" spc="-5">
                <a:latin typeface="Arial"/>
                <a:cs typeface="Arial"/>
              </a:rPr>
              <a:t>(dez) dias  úteis, a contar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data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entrega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produto, </a:t>
            </a:r>
            <a:r>
              <a:rPr dirty="0" sz="1000">
                <a:latin typeface="Arial"/>
                <a:cs typeface="Arial"/>
              </a:rPr>
              <a:t>mediante </a:t>
            </a:r>
            <a:r>
              <a:rPr dirty="0" sz="1000" spc="-5">
                <a:latin typeface="Arial"/>
                <a:cs typeface="Arial"/>
              </a:rPr>
              <a:t>apresentação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Nota Fiscal</a:t>
            </a:r>
            <a:r>
              <a:rPr dirty="0" sz="1000" spc="9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Sexto: </a:t>
            </a:r>
            <a:r>
              <a:rPr dirty="0" sz="1000" spc="-5">
                <a:latin typeface="Arial"/>
                <a:cs typeface="Arial"/>
              </a:rPr>
              <a:t>O pagamento será realizado mediante transferência a CONTRATADA,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Banco </a:t>
            </a:r>
            <a:r>
              <a:rPr dirty="0" sz="1000">
                <a:latin typeface="Arial"/>
                <a:cs typeface="Arial"/>
              </a:rPr>
              <a:t>XX,  </a:t>
            </a:r>
            <a:r>
              <a:rPr dirty="0" sz="1000" spc="-5">
                <a:latin typeface="Arial"/>
                <a:cs typeface="Arial"/>
              </a:rPr>
              <a:t>respeitando os dados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abaixo:</a:t>
            </a:r>
            <a:endParaRPr sz="1000">
              <a:latin typeface="Arial"/>
              <a:cs typeface="Arial"/>
            </a:endParaRPr>
          </a:p>
          <a:p>
            <a:pPr algn="just" marL="12700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Banco/Agência/Conta/Favorecido.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7ª - </a:t>
            </a:r>
            <a:r>
              <a:rPr dirty="0" sz="1000" b="1">
                <a:latin typeface="Arial"/>
                <a:cs typeface="Arial"/>
              </a:rPr>
              <a:t>ONUS </a:t>
            </a:r>
            <a:r>
              <a:rPr dirty="0" sz="1000" spc="-5" b="1">
                <a:latin typeface="Arial"/>
                <a:cs typeface="Arial"/>
              </a:rPr>
              <a:t>E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ENCARGOS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5">
                <a:latin typeface="Arial"/>
                <a:cs typeface="Arial"/>
              </a:rPr>
              <a:t>Todos os </a:t>
            </a:r>
            <a:r>
              <a:rPr dirty="0" sz="1000" spc="-10">
                <a:latin typeface="Arial"/>
                <a:cs typeface="Arial"/>
              </a:rPr>
              <a:t>ônus ou </a:t>
            </a:r>
            <a:r>
              <a:rPr dirty="0" sz="1000" spc="-5">
                <a:latin typeface="Arial"/>
                <a:cs typeface="Arial"/>
              </a:rPr>
              <a:t>encargos referentes à execução deste Contrato, 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destinem à realização dos  serviços ficarão totalmente a cargo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não cabendo nenhuma transferência </a:t>
            </a:r>
            <a:r>
              <a:rPr dirty="0" sz="1000" spc="-10">
                <a:latin typeface="Arial"/>
                <a:cs typeface="Arial"/>
              </a:rPr>
              <a:t>de ônus ao 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8ª -</a:t>
            </a:r>
            <a:r>
              <a:rPr dirty="0" sz="1000" spc="-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FISCALIZAÇÃO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Nos termos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art. </a:t>
            </a:r>
            <a:r>
              <a:rPr dirty="0" sz="1000" spc="-10">
                <a:latin typeface="Arial"/>
                <a:cs typeface="Arial"/>
              </a:rPr>
              <a:t>67, </a:t>
            </a:r>
            <a:r>
              <a:rPr dirty="0" sz="1000" spc="-5">
                <a:latin typeface="Arial"/>
                <a:cs typeface="Arial"/>
              </a:rPr>
              <a:t>§ </a:t>
            </a:r>
            <a:r>
              <a:rPr dirty="0" sz="1000" spc="-10">
                <a:latin typeface="Arial"/>
                <a:cs typeface="Arial"/>
              </a:rPr>
              <a:t>1°, da </a:t>
            </a:r>
            <a:r>
              <a:rPr dirty="0" sz="1000" spc="-5">
                <a:latin typeface="Arial"/>
                <a:cs typeface="Arial"/>
              </a:rPr>
              <a:t>Lei </a:t>
            </a:r>
            <a:r>
              <a:rPr dirty="0" sz="1000" spc="95">
                <a:latin typeface="Arial"/>
                <a:cs typeface="Arial"/>
              </a:rPr>
              <a:t>n° </a:t>
            </a:r>
            <a:r>
              <a:rPr dirty="0" sz="1000" spc="-5">
                <a:latin typeface="Arial"/>
                <a:cs typeface="Arial"/>
              </a:rPr>
              <a:t>8.666/93, o </a:t>
            </a:r>
            <a:r>
              <a:rPr dirty="0" sz="1000">
                <a:latin typeface="Arial"/>
                <a:cs typeface="Arial"/>
              </a:rPr>
              <a:t>CONTRATANTE </a:t>
            </a:r>
            <a:r>
              <a:rPr dirty="0" sz="1000" spc="-5">
                <a:latin typeface="Arial"/>
                <a:cs typeface="Arial"/>
              </a:rPr>
              <a:t>designará </a:t>
            </a:r>
            <a:r>
              <a:rPr dirty="0" sz="1000" spc="-10">
                <a:latin typeface="Arial"/>
                <a:cs typeface="Arial"/>
              </a:rPr>
              <a:t>um representante </a:t>
            </a:r>
            <a:r>
              <a:rPr dirty="0" sz="1000">
                <a:latin typeface="Arial"/>
                <a:cs typeface="Arial"/>
              </a:rPr>
              <a:t>para  </a:t>
            </a:r>
            <a:r>
              <a:rPr dirty="0" sz="1000" spc="-5">
                <a:latin typeface="Arial"/>
                <a:cs typeface="Arial"/>
              </a:rPr>
              <a:t>acompanhar e fiscalizar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anotando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registro próprio todas as ocorrências </a:t>
            </a:r>
            <a:r>
              <a:rPr dirty="0" sz="1000" spc="-10">
                <a:latin typeface="Arial"/>
                <a:cs typeface="Arial"/>
              </a:rPr>
              <a:t>que  </a:t>
            </a:r>
            <a:r>
              <a:rPr dirty="0" sz="1000" spc="-5">
                <a:latin typeface="Arial"/>
                <a:cs typeface="Arial"/>
              </a:rPr>
              <a:t>porventura existirem e determinando 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 necessário à regularização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faltas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defeitos  observados. Quaisquer exigências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fiscalização, inerentes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Contrato, deverão ser  prontamente atendidas </a:t>
            </a:r>
            <a:r>
              <a:rPr dirty="0" sz="1000">
                <a:latin typeface="Arial"/>
                <a:cs typeface="Arial"/>
              </a:rPr>
              <a:t>pela </a:t>
            </a:r>
            <a:r>
              <a:rPr dirty="0" sz="1000" spc="-5">
                <a:latin typeface="Arial"/>
                <a:cs typeface="Arial"/>
              </a:rPr>
              <a:t>CONTRATADA, sem ônus para 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01" y="1706362"/>
            <a:ext cx="6146800" cy="8397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CLAUSULA 9ª - RESPONSABILIDADE PELO MATERIAL ENTREGUE E</a:t>
            </a:r>
            <a:r>
              <a:rPr dirty="0" sz="1000" spc="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GARANTIA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35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é responsável pela qualidade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materiais e responsabiliza-se integral e exclusivamente  pela promoção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readequações, sempre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forem detectadas impropriedades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possam comprometer  a sua utilização </a:t>
            </a:r>
            <a:r>
              <a:rPr dirty="0" sz="1000" spc="-10">
                <a:latin typeface="Arial"/>
                <a:cs typeface="Arial"/>
              </a:rPr>
              <a:t>dos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6350">
              <a:lnSpc>
                <a:spcPct val="95000"/>
              </a:lnSpc>
            </a:pPr>
            <a:r>
              <a:rPr dirty="0" sz="1000" spc="-5">
                <a:latin typeface="Arial"/>
                <a:cs typeface="Arial"/>
              </a:rPr>
              <a:t>Os </a:t>
            </a:r>
            <a:r>
              <a:rPr dirty="0" sz="1000" spc="-10">
                <a:latin typeface="Arial"/>
                <a:cs typeface="Arial"/>
              </a:rPr>
              <a:t>itens </a:t>
            </a:r>
            <a:r>
              <a:rPr dirty="0" sz="1000" spc="-5">
                <a:latin typeface="Arial"/>
                <a:cs typeface="Arial"/>
              </a:rPr>
              <a:t>objeto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 a serem entregues pela CONTRATADA têm a garantia </a:t>
            </a:r>
            <a:r>
              <a:rPr dirty="0" sz="1000">
                <a:latin typeface="Arial"/>
                <a:cs typeface="Arial"/>
              </a:rPr>
              <a:t>de xx </a:t>
            </a:r>
            <a:r>
              <a:rPr dirty="0" sz="1000" spc="-5">
                <a:latin typeface="Arial"/>
                <a:cs typeface="Arial"/>
              </a:rPr>
              <a:t>meses  conforme descrito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b="1">
                <a:latin typeface="Arial"/>
                <a:cs typeface="Arial"/>
              </a:rPr>
              <a:t>PROPOSTA </a:t>
            </a:r>
            <a:r>
              <a:rPr dirty="0" sz="1000" spc="-5" b="1">
                <a:latin typeface="Arial"/>
                <a:cs typeface="Arial"/>
              </a:rPr>
              <a:t>COMERCIAL </a:t>
            </a:r>
            <a:r>
              <a:rPr dirty="0" sz="1000" spc="-5">
                <a:latin typeface="Arial"/>
                <a:cs typeface="Arial"/>
              </a:rPr>
              <a:t>entregue, além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garantia legal </a:t>
            </a:r>
            <a:r>
              <a:rPr dirty="0" sz="1000">
                <a:latin typeface="Arial"/>
                <a:cs typeface="Arial"/>
              </a:rPr>
              <a:t>conforme </a:t>
            </a:r>
            <a:r>
              <a:rPr dirty="0" sz="1000" spc="-5">
                <a:latin typeface="Arial"/>
                <a:cs typeface="Arial"/>
              </a:rPr>
              <a:t>determinado  pelo </a:t>
            </a:r>
            <a:r>
              <a:rPr dirty="0" sz="1000" spc="-5" b="1">
                <a:latin typeface="Arial"/>
                <a:cs typeface="Arial"/>
              </a:rPr>
              <a:t>CÓDIGO </a:t>
            </a:r>
            <a:r>
              <a:rPr dirty="0" sz="1000" b="1">
                <a:latin typeface="Arial"/>
                <a:cs typeface="Arial"/>
              </a:rPr>
              <a:t>DE DEFESA </a:t>
            </a:r>
            <a:r>
              <a:rPr dirty="0" sz="1000" spc="-5" b="1">
                <a:latin typeface="Arial"/>
                <a:cs typeface="Arial"/>
              </a:rPr>
              <a:t>DO CONSUMIDOR</a:t>
            </a:r>
            <a:r>
              <a:rPr dirty="0" sz="1000" spc="-5">
                <a:latin typeface="Arial"/>
                <a:cs typeface="Arial"/>
              </a:rPr>
              <a:t>, contada a </a:t>
            </a:r>
            <a:r>
              <a:rPr dirty="0" sz="1000" spc="-10">
                <a:latin typeface="Arial"/>
                <a:cs typeface="Arial"/>
              </a:rPr>
              <a:t>partir da data do </a:t>
            </a:r>
            <a:r>
              <a:rPr dirty="0" sz="1000" spc="-5">
                <a:latin typeface="Arial"/>
                <a:cs typeface="Arial"/>
              </a:rPr>
              <a:t>recebimento definitivo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20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10ª </a:t>
            </a:r>
            <a:r>
              <a:rPr dirty="0" sz="1000" spc="-5" b="1">
                <a:latin typeface="Arial"/>
                <a:cs typeface="Arial"/>
              </a:rPr>
              <a:t>- RESPONSABILIDADE CIVIL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A CONTRATADA responderá por quaisquer danos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prejuízos pessoais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materiais que </a:t>
            </a:r>
            <a:r>
              <a:rPr dirty="0" sz="1000">
                <a:latin typeface="Arial"/>
                <a:cs typeface="Arial"/>
              </a:rPr>
              <a:t>seus  </a:t>
            </a:r>
            <a:r>
              <a:rPr dirty="0" sz="1000" spc="-5">
                <a:latin typeface="Arial"/>
                <a:cs typeface="Arial"/>
              </a:rPr>
              <a:t>empregados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preposto, </a:t>
            </a:r>
            <a:r>
              <a:rPr dirty="0" sz="1000" spc="-10">
                <a:latin typeface="Arial"/>
                <a:cs typeface="Arial"/>
              </a:rPr>
              <a:t>em razão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omissão dolosa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culposa, </a:t>
            </a:r>
            <a:r>
              <a:rPr dirty="0" sz="1000" spc="-10">
                <a:latin typeface="Arial"/>
                <a:cs typeface="Arial"/>
              </a:rPr>
              <a:t>venham </a:t>
            </a:r>
            <a:r>
              <a:rPr dirty="0" sz="1000" spc="-5">
                <a:latin typeface="Arial"/>
                <a:cs typeface="Arial"/>
              </a:rPr>
              <a:t>a causar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CONTRATANTE  </a:t>
            </a:r>
            <a:r>
              <a:rPr dirty="0" sz="1000" spc="-10">
                <a:latin typeface="Arial"/>
                <a:cs typeface="Arial"/>
              </a:rPr>
              <a:t>em </a:t>
            </a:r>
            <a:r>
              <a:rPr dirty="0" sz="1000" spc="-5">
                <a:latin typeface="Arial"/>
                <a:cs typeface="Arial"/>
              </a:rPr>
              <a:t>decorrência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prestação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serviços, incluindo-se os </a:t>
            </a:r>
            <a:r>
              <a:rPr dirty="0" sz="1000" spc="-10">
                <a:latin typeface="Arial"/>
                <a:cs typeface="Arial"/>
              </a:rPr>
              <a:t>danos </a:t>
            </a:r>
            <a:r>
              <a:rPr dirty="0" sz="1000" spc="-5">
                <a:latin typeface="Arial"/>
                <a:cs typeface="Arial"/>
              </a:rPr>
              <a:t>materiais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pessoais causados a  terceiros, a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título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11ª </a:t>
            </a:r>
            <a:r>
              <a:rPr dirty="0" sz="1000" spc="-5" b="1">
                <a:latin typeface="Arial"/>
                <a:cs typeface="Arial"/>
              </a:rPr>
              <a:t>-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RESCISÃO/PENALIDADES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O presente contrato pode </a:t>
            </a:r>
            <a:r>
              <a:rPr dirty="0" sz="1000">
                <a:latin typeface="Arial"/>
                <a:cs typeface="Arial"/>
              </a:rPr>
              <a:t>ser </a:t>
            </a:r>
            <a:r>
              <a:rPr dirty="0" sz="1000" spc="-5">
                <a:latin typeface="Arial"/>
                <a:cs typeface="Arial"/>
              </a:rPr>
              <a:t>rescindido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indent="-228600">
              <a:lnSpc>
                <a:spcPct val="10000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Não for cumprido essas cláusulas contratuais, especificações 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69900" marR="6985" indent="-228600">
              <a:lnSpc>
                <a:spcPts val="115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cessão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transferência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direitos e obrigações, fusão, </a:t>
            </a:r>
            <a:r>
              <a:rPr dirty="0" sz="1000">
                <a:latin typeface="Arial"/>
                <a:cs typeface="Arial"/>
              </a:rPr>
              <a:t>cisão ou </a:t>
            </a:r>
            <a:r>
              <a:rPr dirty="0" sz="1000" spc="-5">
                <a:latin typeface="Arial"/>
                <a:cs typeface="Arial"/>
              </a:rPr>
              <a:t>incorporação </a:t>
            </a:r>
            <a:r>
              <a:rPr dirty="0" sz="1000">
                <a:latin typeface="Arial"/>
                <a:cs typeface="Arial"/>
              </a:rPr>
              <a:t>da 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Houver falência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concordata </a:t>
            </a:r>
            <a:r>
              <a:rPr dirty="0" sz="1000">
                <a:latin typeface="Arial"/>
                <a:cs typeface="Arial"/>
              </a:rPr>
              <a:t>da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69900" marR="5080" indent="-228600">
              <a:lnSpc>
                <a:spcPts val="1140"/>
              </a:lnSpc>
              <a:spcBef>
                <a:spcPts val="10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dirty="0" sz="1000" spc="-5">
                <a:latin typeface="Arial"/>
                <a:cs typeface="Arial"/>
              </a:rPr>
              <a:t>Houver alteração social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modificação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finalidade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estrutura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CONTRATADA, que  prejudique a execução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69900" indent="-228600">
              <a:lnSpc>
                <a:spcPts val="1195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dirty="0" sz="1000" spc="-5">
                <a:latin typeface="Arial"/>
                <a:cs typeface="Arial"/>
              </a:rPr>
              <a:t>caso fortuito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força maior impeditiva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execução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Parágrafo Primeiro</a:t>
            </a:r>
            <a:r>
              <a:rPr dirty="0" sz="1000" spc="-5">
                <a:latin typeface="Arial"/>
                <a:cs typeface="Arial"/>
              </a:rPr>
              <a:t>: O não 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condições técnicas, comerciais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jurídicas estabelecidas nos  instrumentos convocatório e contratual caracterizará o descumprimento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obrigações assumidas e poderá  acarretar </a:t>
            </a:r>
            <a:r>
              <a:rPr dirty="0" sz="1000" spc="-10">
                <a:latin typeface="Arial"/>
                <a:cs typeface="Arial"/>
              </a:rPr>
              <a:t>ao </a:t>
            </a:r>
            <a:r>
              <a:rPr dirty="0" sz="1000" spc="-5">
                <a:latin typeface="Arial"/>
                <a:cs typeface="Arial"/>
              </a:rPr>
              <a:t>participante as seguintes penalidades,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64820" marR="4806950">
              <a:lnSpc>
                <a:spcPts val="2300"/>
              </a:lnSpc>
              <a:spcBef>
                <a:spcPts val="240"/>
              </a:spcBef>
            </a:pPr>
            <a:r>
              <a:rPr dirty="0" sz="1000" spc="-5">
                <a:latin typeface="Arial"/>
                <a:cs typeface="Arial"/>
              </a:rPr>
              <a:t>I –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advertência;  II –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algn="just" marL="464820" marR="5080">
              <a:lnSpc>
                <a:spcPts val="1150"/>
              </a:lnSpc>
              <a:spcBef>
                <a:spcPts val="915"/>
              </a:spcBef>
            </a:pPr>
            <a:r>
              <a:rPr dirty="0" sz="1000" spc="-5">
                <a:latin typeface="Arial"/>
                <a:cs typeface="Arial"/>
              </a:rPr>
              <a:t>III – suspensão temporária para participar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processos seletivos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 Clube,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conseqüência,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contratar com a </a:t>
            </a:r>
            <a:r>
              <a:rPr dirty="0" sz="1000">
                <a:latin typeface="Arial"/>
                <a:cs typeface="Arial"/>
              </a:rPr>
              <a:t>mesma, </a:t>
            </a:r>
            <a:r>
              <a:rPr dirty="0" sz="1000" spc="-10">
                <a:latin typeface="Arial"/>
                <a:cs typeface="Arial"/>
              </a:rPr>
              <a:t>pelo prazo </a:t>
            </a:r>
            <a:r>
              <a:rPr dirty="0" sz="1000">
                <a:latin typeface="Arial"/>
                <a:cs typeface="Arial"/>
              </a:rPr>
              <a:t>mínimo </a:t>
            </a:r>
            <a:r>
              <a:rPr dirty="0" sz="1000" spc="-15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6 (seis) </a:t>
            </a:r>
            <a:r>
              <a:rPr dirty="0" sz="1000">
                <a:latin typeface="Arial"/>
                <a:cs typeface="Arial"/>
              </a:rPr>
              <a:t>meses </a:t>
            </a:r>
            <a:r>
              <a:rPr dirty="0" sz="1000" spc="-5">
                <a:latin typeface="Arial"/>
                <a:cs typeface="Arial"/>
              </a:rPr>
              <a:t>e  máximo </a:t>
            </a:r>
            <a:r>
              <a:rPr dirty="0" sz="1000" spc="-10">
                <a:latin typeface="Arial"/>
                <a:cs typeface="Arial"/>
              </a:rPr>
              <a:t>de 24 </a:t>
            </a:r>
            <a:r>
              <a:rPr dirty="0" sz="1000" spc="-5">
                <a:latin typeface="Arial"/>
                <a:cs typeface="Arial"/>
              </a:rPr>
              <a:t>(vinte e quatro) </a:t>
            </a:r>
            <a:r>
              <a:rPr dirty="0" sz="1000">
                <a:latin typeface="Arial"/>
                <a:cs typeface="Arial"/>
              </a:rPr>
              <a:t>meses, </a:t>
            </a:r>
            <a:r>
              <a:rPr dirty="0" sz="1000" spc="-10">
                <a:latin typeface="Arial"/>
                <a:cs typeface="Arial"/>
              </a:rPr>
              <a:t>nas </a:t>
            </a:r>
            <a:r>
              <a:rPr dirty="0" sz="1000" spc="-5">
                <a:latin typeface="Arial"/>
                <a:cs typeface="Arial"/>
              </a:rPr>
              <a:t>condições estabelecidas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instrumento</a:t>
            </a:r>
            <a:r>
              <a:rPr dirty="0" sz="1000" spc="114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464820" marR="6985">
              <a:lnSpc>
                <a:spcPct val="96500"/>
              </a:lnSpc>
            </a:pPr>
            <a:r>
              <a:rPr dirty="0" sz="1000" spc="-5" b="1">
                <a:latin typeface="Arial"/>
                <a:cs typeface="Arial"/>
              </a:rPr>
              <a:t>Parágrafo único: </a:t>
            </a:r>
            <a:r>
              <a:rPr dirty="0" sz="1000" spc="-1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penas </a:t>
            </a:r>
            <a:r>
              <a:rPr dirty="0" sz="1000" spc="-10">
                <a:latin typeface="Arial"/>
                <a:cs typeface="Arial"/>
              </a:rPr>
              <a:t>previstas nos </a:t>
            </a:r>
            <a:r>
              <a:rPr dirty="0" sz="1000" spc="-5">
                <a:latin typeface="Arial"/>
                <a:cs typeface="Arial"/>
              </a:rPr>
              <a:t>incisos I, II e III deste </a:t>
            </a:r>
            <a:r>
              <a:rPr dirty="0" sz="1000" spc="-10">
                <a:latin typeface="Arial"/>
                <a:cs typeface="Arial"/>
              </a:rPr>
              <a:t>artigo </a:t>
            </a:r>
            <a:r>
              <a:rPr dirty="0" sz="1000" spc="-5">
                <a:latin typeface="Arial"/>
                <a:cs typeface="Arial"/>
              </a:rPr>
              <a:t>poderão ser aplicadas  cumulativamente </a:t>
            </a:r>
            <a:r>
              <a:rPr dirty="0" sz="1000" spc="-10">
                <a:latin typeface="Arial"/>
                <a:cs typeface="Arial"/>
              </a:rPr>
              <a:t>ou não, sem </a:t>
            </a:r>
            <a:r>
              <a:rPr dirty="0" sz="1000" spc="-5">
                <a:latin typeface="Arial"/>
                <a:cs typeface="Arial"/>
              </a:rPr>
              <a:t>prejuízo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rescisão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por ato unilateral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CBC e </a:t>
            </a:r>
            <a:r>
              <a:rPr dirty="0" sz="100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Mackenzie Esporte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 b="1">
                <a:latin typeface="Arial"/>
                <a:cs typeface="Arial"/>
              </a:rPr>
              <a:t>Parágrafo Segundo: </a:t>
            </a:r>
            <a:r>
              <a:rPr dirty="0" sz="1000" spc="-5">
                <a:latin typeface="Arial"/>
                <a:cs typeface="Arial"/>
              </a:rPr>
              <a:t>A notificação para aplicação das penalidades, relativas à inexecução </a:t>
            </a:r>
            <a:r>
              <a:rPr dirty="0" sz="1000">
                <a:latin typeface="Arial"/>
                <a:cs typeface="Arial"/>
              </a:rPr>
              <a:t>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>
                <a:latin typeface="Arial"/>
                <a:cs typeface="Arial"/>
              </a:rPr>
              <a:t>parcial  </a:t>
            </a:r>
            <a:r>
              <a:rPr dirty="0" sz="1000" spc="-5">
                <a:latin typeface="Arial"/>
                <a:cs typeface="Arial"/>
              </a:rPr>
              <a:t>previstas neste Capítulo, será efetuada através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comunicação formal encaminhada </a:t>
            </a:r>
            <a:r>
              <a:rPr dirty="0" sz="1000" spc="-10">
                <a:latin typeface="Arial"/>
                <a:cs typeface="Arial"/>
              </a:rPr>
              <a:t>via </a:t>
            </a:r>
            <a:r>
              <a:rPr dirty="0" sz="1000" spc="-5">
                <a:latin typeface="Arial"/>
                <a:cs typeface="Arial"/>
              </a:rPr>
              <a:t>e-mail à  contratada, onde deverá ser assegurado o direito à </a:t>
            </a:r>
            <a:r>
              <a:rPr dirty="0" sz="1000">
                <a:latin typeface="Arial"/>
                <a:cs typeface="Arial"/>
              </a:rPr>
              <a:t>defesa </a:t>
            </a:r>
            <a:r>
              <a:rPr dirty="0" sz="1000" spc="-5">
                <a:latin typeface="Arial"/>
                <a:cs typeface="Arial"/>
              </a:rPr>
              <a:t>prévia, respeitando-se o prazo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5 (cinco) dias  úteis.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  <a:spcBef>
                <a:spcPts val="5"/>
              </a:spcBef>
            </a:pPr>
            <a:r>
              <a:rPr dirty="0" sz="1000" spc="-5" b="1">
                <a:latin typeface="Arial"/>
                <a:cs typeface="Arial"/>
              </a:rPr>
              <a:t>Parágrafo Terceiro: </a:t>
            </a:r>
            <a:r>
              <a:rPr dirty="0" sz="1000" spc="-5">
                <a:latin typeface="Arial"/>
                <a:cs typeface="Arial"/>
              </a:rPr>
              <a:t>Caso haja recusa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material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serviço por parte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a  contratada deverá, dentro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prazo originalmente contratado, reparar, corrigir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remover às suas custas, 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todo </a:t>
            </a:r>
            <a:r>
              <a:rPr dirty="0" sz="1000" spc="-10">
                <a:latin typeface="Arial"/>
                <a:cs typeface="Arial"/>
              </a:rPr>
              <a:t>ou em parte, </a:t>
            </a:r>
            <a:r>
              <a:rPr dirty="0" sz="1000" spc="-5">
                <a:latin typeface="Arial"/>
                <a:cs typeface="Arial"/>
              </a:rPr>
              <a:t>o objeto viciado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defeitos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incorreções </a:t>
            </a:r>
            <a:r>
              <a:rPr dirty="0" sz="100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execução, sob pena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restar  caracterizada a inexecução total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parcial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objeto contratado, com a consequente aplicação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sanções  previstas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artigo</a:t>
            </a:r>
            <a:r>
              <a:rPr dirty="0" sz="1000" spc="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Parágrafo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Quarto:</a:t>
            </a:r>
            <a:r>
              <a:rPr dirty="0" sz="1000" spc="3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pena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multa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pela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inexecução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total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parcial</a:t>
            </a:r>
            <a:r>
              <a:rPr dirty="0" sz="1000" spc="20">
                <a:latin typeface="Arial"/>
                <a:cs typeface="Arial"/>
              </a:rPr>
              <a:t> </a:t>
            </a:r>
            <a:r>
              <a:rPr dirty="0" sz="1000" spc="-10">
                <a:latin typeface="Arial"/>
                <a:cs typeface="Arial"/>
              </a:rPr>
              <a:t>do</a:t>
            </a:r>
            <a:r>
              <a:rPr dirty="0" sz="1000" spc="3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ajuste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celebrado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com</a:t>
            </a:r>
            <a:r>
              <a:rPr dirty="0" sz="1000" spc="4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CBC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e</a:t>
            </a:r>
            <a:r>
              <a:rPr dirty="0" sz="1000" spc="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com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706621" y="1561583"/>
            <a:ext cx="6146165" cy="1930400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just" marL="12700" marR="5080">
              <a:lnSpc>
                <a:spcPct val="95700"/>
              </a:lnSpc>
              <a:spcBef>
                <a:spcPts val="145"/>
              </a:spcBef>
            </a:pPr>
            <a:r>
              <a:rPr dirty="0" sz="1000" spc="-5">
                <a:latin typeface="Arial"/>
                <a:cs typeface="Arial"/>
              </a:rPr>
              <a:t>o Mackenzie Esporte Clube será calculada </a:t>
            </a:r>
            <a:r>
              <a:rPr dirty="0" sz="1000" spc="-10">
                <a:latin typeface="Arial"/>
                <a:cs typeface="Arial"/>
              </a:rPr>
              <a:t>em até 50% </a:t>
            </a:r>
            <a:r>
              <a:rPr dirty="0" sz="1000" spc="-5">
                <a:latin typeface="Arial"/>
                <a:cs typeface="Arial"/>
              </a:rPr>
              <a:t>(cinquenta por cento) sobre o valor total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ajuste  atualizado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sobre o valor correspondente à obrigação não cumprida, excetuando-se aquelas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grande  vulto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com repercussões significativas, hipótese </a:t>
            </a:r>
            <a:r>
              <a:rPr dirty="0" sz="1000" spc="-10">
                <a:latin typeface="Arial"/>
                <a:cs typeface="Arial"/>
              </a:rPr>
              <a:t>em que </a:t>
            </a:r>
            <a:r>
              <a:rPr dirty="0" sz="1000" spc="-5">
                <a:latin typeface="Arial"/>
                <a:cs typeface="Arial"/>
              </a:rPr>
              <a:t>a graduação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>
                <a:latin typeface="Arial"/>
                <a:cs typeface="Arial"/>
              </a:rPr>
              <a:t>multa </a:t>
            </a:r>
            <a:r>
              <a:rPr dirty="0" sz="1000" spc="-5">
                <a:latin typeface="Arial"/>
                <a:cs typeface="Arial"/>
              </a:rPr>
              <a:t>deverá estar prevista </a:t>
            </a:r>
            <a:r>
              <a:rPr dirty="0" sz="1000" spc="-10">
                <a:latin typeface="Arial"/>
                <a:cs typeface="Arial"/>
              </a:rPr>
              <a:t>no  </a:t>
            </a:r>
            <a:r>
              <a:rPr dirty="0" sz="1000" spc="-5">
                <a:latin typeface="Arial"/>
                <a:cs typeface="Arial"/>
              </a:rPr>
              <a:t>instrumento convocatório e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competente instrumento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contrato, sendo </a:t>
            </a:r>
            <a:r>
              <a:rPr dirty="0" sz="1000">
                <a:latin typeface="Arial"/>
                <a:cs typeface="Arial"/>
              </a:rPr>
              <a:t>está </a:t>
            </a:r>
            <a:r>
              <a:rPr dirty="0" sz="1000" spc="-5">
                <a:latin typeface="Arial"/>
                <a:cs typeface="Arial"/>
              </a:rPr>
              <a:t>devidamente</a:t>
            </a:r>
            <a:r>
              <a:rPr dirty="0" sz="1000" spc="10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7620">
              <a:lnSpc>
                <a:spcPts val="1160"/>
              </a:lnSpc>
            </a:pPr>
            <a:r>
              <a:rPr dirty="0" sz="1000" spc="-5" b="1">
                <a:latin typeface="Arial"/>
                <a:cs typeface="Arial"/>
              </a:rPr>
              <a:t>Parágrafo Quinto</a:t>
            </a:r>
            <a:r>
              <a:rPr dirty="0" sz="1000" spc="-5">
                <a:latin typeface="Arial"/>
                <a:cs typeface="Arial"/>
              </a:rPr>
              <a:t>: O presente contrato poderá ser rescindido antecipadamente pelo CONTRATANTE, </a:t>
            </a:r>
            <a:r>
              <a:rPr dirty="0" sz="1000" spc="-10">
                <a:latin typeface="Arial"/>
                <a:cs typeface="Arial"/>
              </a:rPr>
              <a:t>sem  </a:t>
            </a:r>
            <a:r>
              <a:rPr dirty="0" sz="1000" spc="-5">
                <a:latin typeface="Arial"/>
                <a:cs typeface="Arial"/>
              </a:rPr>
              <a:t>incidência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multa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indenização.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CLÁUSULA </a:t>
            </a:r>
            <a:r>
              <a:rPr dirty="0" sz="1000" spc="-10" b="1">
                <a:latin typeface="Arial"/>
                <a:cs typeface="Arial"/>
              </a:rPr>
              <a:t>12ª </a:t>
            </a:r>
            <a:r>
              <a:rPr dirty="0" sz="1000" spc="-5" b="1">
                <a:latin typeface="Arial"/>
                <a:cs typeface="Arial"/>
              </a:rPr>
              <a:t>- FORO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ts val="1150"/>
              </a:lnSpc>
              <a:spcBef>
                <a:spcPts val="5"/>
              </a:spcBef>
            </a:pPr>
            <a:r>
              <a:rPr dirty="0" sz="1000" spc="-5">
                <a:latin typeface="Arial"/>
                <a:cs typeface="Arial"/>
              </a:rPr>
              <a:t>Fica eleito o foro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Belo Horizonte/ </a:t>
            </a:r>
            <a:r>
              <a:rPr dirty="0" sz="1000" spc="-10">
                <a:latin typeface="Arial"/>
                <a:cs typeface="Arial"/>
              </a:rPr>
              <a:t>MG </a:t>
            </a:r>
            <a:r>
              <a:rPr dirty="0" sz="1000" spc="-5">
                <a:latin typeface="Arial"/>
                <a:cs typeface="Arial"/>
              </a:rPr>
              <a:t>para </a:t>
            </a:r>
            <a:r>
              <a:rPr dirty="0" sz="1000">
                <a:latin typeface="Arial"/>
                <a:cs typeface="Arial"/>
              </a:rPr>
              <a:t>dirimir </a:t>
            </a:r>
            <a:r>
              <a:rPr dirty="0" sz="1000" spc="-10">
                <a:latin typeface="Arial"/>
                <a:cs typeface="Arial"/>
              </a:rPr>
              <a:t>todas </a:t>
            </a:r>
            <a:r>
              <a:rPr dirty="0" sz="1000" spc="-5">
                <a:latin typeface="Arial"/>
                <a:cs typeface="Arial"/>
              </a:rPr>
              <a:t>as questões oriundas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presente contrato. Por  estarem justos e </a:t>
            </a:r>
            <a:r>
              <a:rPr dirty="0" sz="1000" spc="-10">
                <a:latin typeface="Arial"/>
                <a:cs typeface="Arial"/>
              </a:rPr>
              <a:t>contratados </a:t>
            </a:r>
            <a:r>
              <a:rPr dirty="0" sz="1000" spc="-5">
                <a:latin typeface="Arial"/>
                <a:cs typeface="Arial"/>
              </a:rPr>
              <a:t>firmam o presente contrato,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presença </a:t>
            </a:r>
            <a:r>
              <a:rPr dirty="0" sz="1000" spc="-10">
                <a:latin typeface="Arial"/>
                <a:cs typeface="Arial"/>
              </a:rPr>
              <a:t>de 01 </a:t>
            </a:r>
            <a:r>
              <a:rPr dirty="0" sz="1000" spc="-5">
                <a:latin typeface="Arial"/>
                <a:cs typeface="Arial"/>
              </a:rPr>
              <a:t>testemunha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>
                <a:latin typeface="Arial"/>
                <a:cs typeface="Arial"/>
              </a:rPr>
              <a:t>CONTRATANTE e outra </a:t>
            </a:r>
            <a:r>
              <a:rPr dirty="0" sz="1000">
                <a:latin typeface="Arial"/>
                <a:cs typeface="Arial"/>
              </a:rPr>
              <a:t>do</a:t>
            </a:r>
            <a:r>
              <a:rPr dirty="0" sz="1000" spc="-1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CONTRATADO.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24172" y="4190481"/>
            <a:ext cx="2709545" cy="467359"/>
          </a:xfrm>
          <a:prstGeom prst="rect">
            <a:avLst/>
          </a:prstGeom>
        </p:spPr>
        <p:txBody>
          <a:bodyPr wrap="square" lIns="0" tIns="19685" rIns="0" bIns="0" rtlCol="0" vert="horz">
            <a:spAutoFit/>
          </a:bodyPr>
          <a:lstStyle/>
          <a:p>
            <a:pPr algn="ctr" marL="12700" marR="5080">
              <a:lnSpc>
                <a:spcPct val="95000"/>
              </a:lnSpc>
              <a:spcBef>
                <a:spcPts val="155"/>
              </a:spcBef>
              <a:tabLst>
                <a:tab pos="1495425" algn="l"/>
                <a:tab pos="26257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 b="1">
                <a:latin typeface="Arial"/>
                <a:cs typeface="Arial"/>
              </a:rPr>
              <a:t>MACKENZIE ESPORTE CLUBE  CONTRATANTE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389116" y="5065257"/>
            <a:ext cx="2811145" cy="32258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937260" marR="5080" indent="-925194">
              <a:lnSpc>
                <a:spcPts val="1140"/>
              </a:lnSpc>
              <a:spcBef>
                <a:spcPts val="180"/>
              </a:spcBef>
              <a:tabLst>
                <a:tab pos="1495425" algn="l"/>
                <a:tab pos="2797810" algn="l"/>
              </a:tabLst>
            </a:pP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	</a:t>
            </a:r>
            <a:r>
              <a:rPr dirty="0" sz="1000" spc="5" b="1">
                <a:latin typeface="Arial"/>
                <a:cs typeface="Arial"/>
              </a:rPr>
              <a:t>_ </a:t>
            </a:r>
            <a:r>
              <a:rPr dirty="0" u="sng" sz="1000" spc="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CONTRATADO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06622" y="6086337"/>
            <a:ext cx="990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06622" y="6457583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22872" y="6457583"/>
            <a:ext cx="448945" cy="464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4000"/>
              </a:lnSpc>
              <a:spcBef>
                <a:spcPts val="100"/>
              </a:spcBef>
            </a:pPr>
            <a:r>
              <a:rPr dirty="0" sz="1000" spc="-5" b="1">
                <a:latin typeface="Arial"/>
                <a:cs typeface="Arial"/>
              </a:rPr>
              <a:t>N</a:t>
            </a:r>
            <a:r>
              <a:rPr dirty="0" sz="1000" spc="-15" b="1">
                <a:latin typeface="Arial"/>
                <a:cs typeface="Arial"/>
              </a:rPr>
              <a:t>O</a:t>
            </a:r>
            <a:r>
              <a:rPr dirty="0" sz="1000" spc="15" b="1">
                <a:latin typeface="Arial"/>
                <a:cs typeface="Arial"/>
              </a:rPr>
              <a:t>M</a:t>
            </a:r>
            <a:r>
              <a:rPr dirty="0" sz="1000" spc="-10" b="1">
                <a:latin typeface="Arial"/>
                <a:cs typeface="Arial"/>
              </a:rPr>
              <a:t>E</a:t>
            </a:r>
            <a:r>
              <a:rPr dirty="0" sz="1000" spc="-5" b="1">
                <a:latin typeface="Arial"/>
                <a:cs typeface="Arial"/>
              </a:rPr>
              <a:t>:  </a:t>
            </a:r>
            <a:r>
              <a:rPr dirty="0" sz="1000" spc="-5" b="1">
                <a:latin typeface="Arial"/>
                <a:cs typeface="Arial"/>
              </a:rPr>
              <a:t>CPF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463532" y="9884143"/>
            <a:ext cx="63055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-4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583421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8" y="1560058"/>
            <a:ext cx="6148070" cy="35363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marL="827405">
              <a:lnSpc>
                <a:spcPct val="100000"/>
              </a:lnSpc>
            </a:pPr>
            <a:r>
              <a:rPr dirty="0" sz="1000" spc="-5" b="1">
                <a:latin typeface="Arial"/>
                <a:cs typeface="Arial"/>
              </a:rPr>
              <a:t>MODELO DE 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spc="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2080260" marR="2077720" indent="-635">
              <a:lnSpc>
                <a:spcPct val="143500"/>
              </a:lnSpc>
            </a:pP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06/2016  MODALIDADE:</a:t>
            </a:r>
            <a:r>
              <a:rPr dirty="0" sz="1000" spc="-30" b="1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CONCORRÊNCIA  </a:t>
            </a:r>
            <a:r>
              <a:rPr dirty="0" sz="1000" spc="-5" b="1">
                <a:latin typeface="Arial"/>
                <a:cs typeface="Arial"/>
              </a:rPr>
              <a:t>TIPO: </a:t>
            </a:r>
            <a:r>
              <a:rPr dirty="0" sz="1000" spc="-5">
                <a:latin typeface="Arial"/>
                <a:cs typeface="Arial"/>
              </a:rPr>
              <a:t>MENOR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A situação financeira </a:t>
            </a:r>
            <a:r>
              <a:rPr dirty="0" sz="1000" spc="-10">
                <a:latin typeface="Arial"/>
                <a:cs typeface="Arial"/>
              </a:rPr>
              <a:t>das </a:t>
            </a:r>
            <a:r>
              <a:rPr dirty="0" sz="1000" spc="-5">
                <a:latin typeface="Arial"/>
                <a:cs typeface="Arial"/>
              </a:rPr>
              <a:t>licitantes será aferida por meio </a:t>
            </a:r>
            <a:r>
              <a:rPr dirty="0" sz="1000" spc="-10">
                <a:latin typeface="Arial"/>
                <a:cs typeface="Arial"/>
              </a:rPr>
              <a:t>dos </a:t>
            </a:r>
            <a:r>
              <a:rPr dirty="0" sz="1000" spc="-5">
                <a:latin typeface="Arial"/>
                <a:cs typeface="Arial"/>
              </a:rPr>
              <a:t>índices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“liquidez </a:t>
            </a:r>
            <a:r>
              <a:rPr dirty="0" sz="1000" spc="-5">
                <a:latin typeface="Arial"/>
                <a:cs typeface="Arial"/>
              </a:rPr>
              <a:t>corrente” (LC); </a:t>
            </a:r>
            <a:r>
              <a:rPr dirty="0" sz="1000">
                <a:latin typeface="Arial"/>
                <a:cs typeface="Arial"/>
              </a:rPr>
              <a:t>“liquidez  </a:t>
            </a:r>
            <a:r>
              <a:rPr dirty="0" sz="1000" spc="-10">
                <a:latin typeface="Arial"/>
                <a:cs typeface="Arial"/>
              </a:rPr>
              <a:t>geral” </a:t>
            </a:r>
            <a:r>
              <a:rPr dirty="0" sz="1000" spc="-5">
                <a:latin typeface="Arial"/>
                <a:cs typeface="Arial"/>
              </a:rPr>
              <a:t>(LG) e “solvência geral” (SG). </a:t>
            </a:r>
            <a:r>
              <a:rPr dirty="0" sz="1000">
                <a:latin typeface="Arial"/>
                <a:cs typeface="Arial"/>
              </a:rPr>
              <a:t>Assim, </a:t>
            </a:r>
            <a:r>
              <a:rPr dirty="0" sz="1000" spc="-5">
                <a:latin typeface="Arial"/>
                <a:cs typeface="Arial"/>
              </a:rPr>
              <a:t>a empresa </a:t>
            </a:r>
            <a:r>
              <a:rPr dirty="0" sz="1000" b="1">
                <a:latin typeface="Arial"/>
                <a:cs typeface="Arial"/>
              </a:rPr>
              <a:t>DEVERÁ </a:t>
            </a:r>
            <a:r>
              <a:rPr dirty="0" sz="1000" spc="-5">
                <a:latin typeface="Arial"/>
                <a:cs typeface="Arial"/>
              </a:rPr>
              <a:t>calcular os </a:t>
            </a:r>
            <a:r>
              <a:rPr dirty="0" sz="1000" spc="-10">
                <a:latin typeface="Arial"/>
                <a:cs typeface="Arial"/>
              </a:rPr>
              <a:t>referidos </a:t>
            </a:r>
            <a:r>
              <a:rPr dirty="0" sz="1000" spc="-5">
                <a:latin typeface="Arial"/>
                <a:cs typeface="Arial"/>
              </a:rPr>
              <a:t>índices utilizando as  fórmulas constantes </a:t>
            </a:r>
            <a:r>
              <a:rPr dirty="0" sz="100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quadro abaixo.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6985">
              <a:lnSpc>
                <a:spcPts val="1150"/>
              </a:lnSpc>
            </a:pPr>
            <a:r>
              <a:rPr dirty="0" sz="1000" spc="-5">
                <a:latin typeface="Arial"/>
                <a:cs typeface="Arial"/>
              </a:rPr>
              <a:t>Os índices calculados deverão acompanhar, obrigatoriamente, as demonstrações contábeis, sendo  consideradas habilitadas </a:t>
            </a:r>
            <a:r>
              <a:rPr dirty="0" sz="1000">
                <a:latin typeface="Arial"/>
                <a:cs typeface="Arial"/>
              </a:rPr>
              <a:t>as </a:t>
            </a:r>
            <a:r>
              <a:rPr dirty="0" sz="1000" spc="-5">
                <a:latin typeface="Arial"/>
                <a:cs typeface="Arial"/>
              </a:rPr>
              <a:t>empresas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apresentarem os </a:t>
            </a:r>
            <a:r>
              <a:rPr dirty="0" sz="1000" spc="-10">
                <a:latin typeface="Arial"/>
                <a:cs typeface="Arial"/>
              </a:rPr>
              <a:t>seguintes</a:t>
            </a:r>
            <a:r>
              <a:rPr dirty="0" sz="1000" spc="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resultados: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3411220">
              <a:lnSpc>
                <a:spcPct val="95500"/>
              </a:lnSpc>
            </a:pPr>
            <a:r>
              <a:rPr dirty="0" sz="1000" spc="-5" b="1">
                <a:latin typeface="Arial"/>
                <a:cs typeface="Arial"/>
              </a:rPr>
              <a:t>Liquidez Corrente: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Liquidez Geral: </a:t>
            </a:r>
            <a:r>
              <a:rPr dirty="0" sz="1000" spc="-5">
                <a:latin typeface="Arial"/>
                <a:cs typeface="Arial"/>
              </a:rPr>
              <a:t>índice maior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 1,00  </a:t>
            </a:r>
            <a:r>
              <a:rPr dirty="0" sz="1000" spc="-5" b="1">
                <a:latin typeface="Arial"/>
                <a:cs typeface="Arial"/>
              </a:rPr>
              <a:t>Solvência Geral: </a:t>
            </a:r>
            <a:r>
              <a:rPr dirty="0" sz="1000">
                <a:latin typeface="Arial"/>
                <a:cs typeface="Arial"/>
              </a:rPr>
              <a:t>índice </a:t>
            </a:r>
            <a:r>
              <a:rPr dirty="0" sz="1000" spc="-5">
                <a:latin typeface="Arial"/>
                <a:cs typeface="Arial"/>
              </a:rPr>
              <a:t>maior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igual 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1,00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algn="just" marL="12700" marR="5715">
              <a:lnSpc>
                <a:spcPct val="95500"/>
              </a:lnSpc>
            </a:pPr>
            <a:r>
              <a:rPr dirty="0" sz="1000" spc="-1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os índices apresentados forem menores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os indicados acima, estarão habilitadas as empresas </a:t>
            </a:r>
            <a:r>
              <a:rPr dirty="0" sz="1000" spc="-10">
                <a:latin typeface="Arial"/>
                <a:cs typeface="Arial"/>
              </a:rPr>
              <a:t>que,  </a:t>
            </a:r>
            <a:r>
              <a:rPr dirty="0" sz="1000" spc="-5">
                <a:latin typeface="Arial"/>
                <a:cs typeface="Arial"/>
              </a:rPr>
              <a:t>comprovadamente, demonstrarem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se </a:t>
            </a:r>
            <a:r>
              <a:rPr dirty="0" sz="1000" spc="-5">
                <a:latin typeface="Arial"/>
                <a:cs typeface="Arial"/>
              </a:rPr>
              <a:t>enquadram </a:t>
            </a:r>
            <a:r>
              <a:rPr dirty="0" sz="1000" spc="-10">
                <a:latin typeface="Arial"/>
                <a:cs typeface="Arial"/>
              </a:rPr>
              <a:t>no item </a:t>
            </a:r>
            <a:r>
              <a:rPr dirty="0" sz="1000" spc="-5">
                <a:latin typeface="Arial"/>
                <a:cs typeface="Arial"/>
              </a:rPr>
              <a:t>11.2.1. </a:t>
            </a:r>
            <a:r>
              <a:rPr dirty="0" sz="1000" spc="-10">
                <a:latin typeface="Arial"/>
                <a:cs typeface="Arial"/>
              </a:rPr>
              <a:t>do Item 11. 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06/2016 </a:t>
            </a:r>
            <a:r>
              <a:rPr dirty="0" sz="1000" spc="-10">
                <a:latin typeface="Arial"/>
                <a:cs typeface="Arial"/>
              </a:rPr>
              <a:t>do  </a:t>
            </a:r>
            <a:r>
              <a:rPr dirty="0" sz="1000" spc="-5" b="1">
                <a:latin typeface="Arial"/>
                <a:cs typeface="Arial"/>
              </a:rPr>
              <a:t>MACKENZIE ESPORTE CLUBE.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912620" y="5655045"/>
            <a:ext cx="36963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CÁLCULO </a:t>
            </a:r>
            <a:r>
              <a:rPr dirty="0" sz="1000" b="1">
                <a:latin typeface="Arial"/>
                <a:cs typeface="Arial"/>
              </a:rPr>
              <a:t>PARA </a:t>
            </a:r>
            <a:r>
              <a:rPr dirty="0" sz="1000" spc="-5" b="1">
                <a:latin typeface="Arial"/>
                <a:cs typeface="Arial"/>
              </a:rPr>
              <a:t>QUALIFICAÇÃO</a:t>
            </a:r>
            <a:r>
              <a:rPr dirty="0" sz="100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ECONÔMICO-FINANCEIRA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87901" y="6173204"/>
            <a:ext cx="272415" cy="147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800" b="1">
                <a:latin typeface="Arial"/>
                <a:cs typeface="Arial"/>
              </a:rPr>
              <a:t>ILG</a:t>
            </a:r>
            <a:r>
              <a:rPr dirty="0" sz="800" spc="-65" b="1">
                <a:latin typeface="Arial"/>
                <a:cs typeface="Arial"/>
              </a:rPr>
              <a:t> </a:t>
            </a:r>
            <a:r>
              <a:rPr dirty="0" sz="800" b="1">
                <a:latin typeface="Arial"/>
                <a:cs typeface="Arial"/>
              </a:rPr>
              <a:t>=</a:t>
            </a:r>
            <a:endParaRPr sz="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21301" y="6102186"/>
            <a:ext cx="4424680" cy="284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880744" marR="5080" indent="-881380">
              <a:lnSpc>
                <a:spcPct val="106300"/>
              </a:lnSpc>
              <a:spcBef>
                <a:spcPts val="95"/>
              </a:spcBef>
              <a:tabLst>
                <a:tab pos="207010" algn="l"/>
                <a:tab pos="4411345" algn="l"/>
              </a:tabLst>
            </a:pP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CIRCULANTE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+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NÃO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 EXCETO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</a:t>
            </a:r>
            <a:r>
              <a:rPr dirty="0" u="sng" sz="800" spc="9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 PERMANENTE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53789" y="5382750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50738" y="5379705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47693" y="843684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47693" y="843684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53789" y="8439894"/>
            <a:ext cx="6202680" cy="0"/>
          </a:xfrm>
          <a:custGeom>
            <a:avLst/>
            <a:gdLst/>
            <a:ahLst/>
            <a:cxnLst/>
            <a:rect l="l" t="t" r="r" b="b"/>
            <a:pathLst>
              <a:path w="6202680" h="0">
                <a:moveTo>
                  <a:pt x="0" y="0"/>
                </a:moveTo>
                <a:lnTo>
                  <a:pt x="620268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59521" y="5379705"/>
            <a:ext cx="0" cy="3057525"/>
          </a:xfrm>
          <a:custGeom>
            <a:avLst/>
            <a:gdLst/>
            <a:ahLst/>
            <a:cxnLst/>
            <a:rect l="l" t="t" r="r" b="b"/>
            <a:pathLst>
              <a:path w="0" h="3057525">
                <a:moveTo>
                  <a:pt x="0" y="0"/>
                </a:moveTo>
                <a:lnTo>
                  <a:pt x="0" y="3057138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56476" y="843684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856476" y="843684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0"/>
                </a:moveTo>
                <a:lnTo>
                  <a:pt x="6090" y="6090"/>
                </a:lnTo>
                <a:lnTo>
                  <a:pt x="6090" y="0"/>
                </a:lnTo>
                <a:lnTo>
                  <a:pt x="0" y="0"/>
                </a:lnTo>
                <a:lnTo>
                  <a:pt x="0" y="609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706621" y="6538965"/>
            <a:ext cx="6146165" cy="264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>
              <a:lnSpc>
                <a:spcPct val="100000"/>
              </a:lnSpc>
              <a:spcBef>
                <a:spcPts val="100"/>
              </a:spcBef>
              <a:tabLst>
                <a:tab pos="550545" algn="l"/>
                <a:tab pos="180467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ILC 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CIRCULANTE	</a:t>
            </a:r>
            <a:endParaRPr sz="800">
              <a:latin typeface="Arial"/>
              <a:cs typeface="Arial"/>
            </a:endParaRPr>
          </a:p>
          <a:p>
            <a:pPr marL="1734820">
              <a:lnSpc>
                <a:spcPct val="100000"/>
              </a:lnSpc>
              <a:spcBef>
                <a:spcPts val="5"/>
              </a:spcBef>
            </a:pPr>
            <a:r>
              <a:rPr dirty="0" sz="800" spc="-5" b="1">
                <a:latin typeface="Arial"/>
                <a:cs typeface="Arial"/>
              </a:rPr>
              <a:t>PASSIVO 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117600" marR="2075814" indent="-1000125">
              <a:lnSpc>
                <a:spcPct val="101299"/>
              </a:lnSpc>
              <a:spcBef>
                <a:spcPts val="700"/>
              </a:spcBef>
              <a:tabLst>
                <a:tab pos="550545" algn="l"/>
                <a:tab pos="1965960" algn="l"/>
                <a:tab pos="4061460" algn="l"/>
              </a:tabLst>
            </a:pPr>
            <a:r>
              <a:rPr dirty="0" baseline="-34722" sz="1200" b="1">
                <a:latin typeface="Arial"/>
                <a:cs typeface="Arial"/>
              </a:rPr>
              <a:t>ISG</a:t>
            </a:r>
            <a:r>
              <a:rPr dirty="0" baseline="-34722" sz="1200" spc="-15" b="1">
                <a:latin typeface="Arial"/>
                <a:cs typeface="Arial"/>
              </a:rPr>
              <a:t> </a:t>
            </a:r>
            <a:r>
              <a:rPr dirty="0" baseline="-34722" sz="1200" b="1">
                <a:latin typeface="Arial"/>
                <a:cs typeface="Arial"/>
              </a:rPr>
              <a:t>=	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	</a:t>
            </a:r>
            <a:r>
              <a:rPr dirty="0" u="sng" sz="800" spc="-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ATIVO</a:t>
            </a:r>
            <a:r>
              <a:rPr dirty="0" u="sng" sz="800" spc="-7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TOTAL </a:t>
            </a:r>
            <a:r>
              <a:rPr dirty="0" u="sng" sz="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80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                                    </a:t>
            </a:r>
            <a:r>
              <a:rPr dirty="0" sz="800" spc="180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PASSIVO CIRCULANTE </a:t>
            </a:r>
            <a:r>
              <a:rPr dirty="0" sz="800" b="1">
                <a:latin typeface="Arial"/>
                <a:cs typeface="Arial"/>
              </a:rPr>
              <a:t>+ </a:t>
            </a:r>
            <a:r>
              <a:rPr dirty="0" sz="800" spc="-5" b="1">
                <a:latin typeface="Arial"/>
                <a:cs typeface="Arial"/>
              </a:rPr>
              <a:t>PASSIVO </a:t>
            </a:r>
            <a:r>
              <a:rPr dirty="0" sz="800" spc="-10" b="1">
                <a:latin typeface="Arial"/>
                <a:cs typeface="Arial"/>
              </a:rPr>
              <a:t>NÃO</a:t>
            </a:r>
            <a:r>
              <a:rPr dirty="0" sz="800" spc="5" b="1">
                <a:latin typeface="Arial"/>
                <a:cs typeface="Arial"/>
              </a:rPr>
              <a:t> </a:t>
            </a:r>
            <a:r>
              <a:rPr dirty="0" sz="800" spc="-5" b="1">
                <a:latin typeface="Arial"/>
                <a:cs typeface="Arial"/>
              </a:rPr>
              <a:t>CIRCULANTE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2293620">
              <a:lnSpc>
                <a:spcPct val="100000"/>
              </a:lnSpc>
              <a:tabLst>
                <a:tab pos="3705225" algn="l"/>
                <a:tab pos="4233545" algn="l"/>
                <a:tab pos="533082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algn="ctr" marL="1104900" marR="1148080">
              <a:lnSpc>
                <a:spcPts val="1140"/>
              </a:lnSpc>
              <a:tabLst>
                <a:tab pos="2587625" algn="l"/>
                <a:tab pos="4142104" algn="l"/>
                <a:tab pos="49193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marL="195389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5700"/>
              </a:lnSpc>
            </a:pPr>
            <a:r>
              <a:rPr dirty="0" sz="1000" spc="-5" b="1">
                <a:latin typeface="Arial"/>
                <a:cs typeface="Arial"/>
              </a:rPr>
              <a:t>OBSERVAÇÃO: </a:t>
            </a:r>
            <a:r>
              <a:rPr dirty="0" sz="1000" spc="-5">
                <a:latin typeface="Arial"/>
                <a:cs typeface="Arial"/>
              </a:rPr>
              <a:t>A análise econômico financeira deverá ser calculada pela licitante e ser emitida </a:t>
            </a:r>
            <a:r>
              <a:rPr dirty="0" sz="1000" spc="-10">
                <a:latin typeface="Arial"/>
                <a:cs typeface="Arial"/>
              </a:rPr>
              <a:t>em papel 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com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assinatura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>
                <a:latin typeface="Arial"/>
                <a:cs typeface="Arial"/>
              </a:rPr>
              <a:t>seu </a:t>
            </a:r>
            <a:r>
              <a:rPr dirty="0" sz="1000" spc="-5">
                <a:latin typeface="Arial"/>
                <a:cs typeface="Arial"/>
              </a:rPr>
              <a:t>representante.  Emitir </a:t>
            </a:r>
            <a:r>
              <a:rPr dirty="0" sz="1000" spc="-10">
                <a:latin typeface="Arial"/>
                <a:cs typeface="Arial"/>
              </a:rPr>
              <a:t>em papel </a:t>
            </a:r>
            <a:r>
              <a:rPr dirty="0" sz="1000" spc="-5">
                <a:latin typeface="Arial"/>
                <a:cs typeface="Arial"/>
              </a:rPr>
              <a:t>timbrado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ou apor </a:t>
            </a:r>
            <a:r>
              <a:rPr dirty="0" sz="1000" spc="-5">
                <a:latin typeface="Arial"/>
                <a:cs typeface="Arial"/>
              </a:rPr>
              <a:t>carimbo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 juntamente com a </a:t>
            </a:r>
            <a:r>
              <a:rPr dirty="0" sz="1000" spc="-10">
                <a:latin typeface="Arial"/>
                <a:cs typeface="Arial"/>
              </a:rPr>
              <a:t>assinatura </a:t>
            </a:r>
            <a:r>
              <a:rPr dirty="0" sz="1000">
                <a:latin typeface="Arial"/>
                <a:cs typeface="Arial"/>
              </a:rPr>
              <a:t>de seu 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-5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112008" y="1874505"/>
            <a:ext cx="1367155" cy="146685"/>
          </a:xfrm>
          <a:custGeom>
            <a:avLst/>
            <a:gdLst/>
            <a:ahLst/>
            <a:cxnLst/>
            <a:rect l="l" t="t" r="r" b="b"/>
            <a:pathLst>
              <a:path w="1367154" h="146685">
                <a:moveTo>
                  <a:pt x="0" y="146298"/>
                </a:moveTo>
                <a:lnTo>
                  <a:pt x="1367021" y="146298"/>
                </a:lnTo>
                <a:lnTo>
                  <a:pt x="1367021" y="0"/>
                </a:lnTo>
                <a:lnTo>
                  <a:pt x="0" y="0"/>
                </a:lnTo>
                <a:lnTo>
                  <a:pt x="0" y="14629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2181858" y="1560058"/>
            <a:ext cx="3193415" cy="614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5715">
              <a:lnSpc>
                <a:spcPct val="100000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10" b="1">
                <a:latin typeface="Arial"/>
                <a:cs typeface="Arial"/>
              </a:rPr>
              <a:t>XII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indent="874394">
              <a:lnSpc>
                <a:spcPts val="1150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 </a:t>
            </a:r>
            <a:r>
              <a:rPr dirty="0" sz="1000" spc="-5" b="1">
                <a:latin typeface="Arial"/>
                <a:cs typeface="Arial"/>
              </a:rPr>
              <a:t>TIMBRADO)  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INEXISTÊNCIA </a:t>
            </a:r>
            <a:r>
              <a:rPr dirty="0" sz="1000" b="1">
                <a:latin typeface="Arial"/>
                <a:cs typeface="Arial"/>
              </a:rPr>
              <a:t>DE</a:t>
            </a:r>
            <a:r>
              <a:rPr dirty="0" sz="1000" spc="-5" b="1">
                <a:latin typeface="Arial"/>
                <a:cs typeface="Arial"/>
              </a:rPr>
              <a:t> PARENTESCO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6626" y="3020050"/>
            <a:ext cx="6146165" cy="14928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175"/>
              </a:lnSpc>
              <a:spcBef>
                <a:spcPts val="95"/>
              </a:spcBef>
            </a:pPr>
            <a:r>
              <a:rPr dirty="0" sz="1000" spc="-5" b="1"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175"/>
              </a:lnSpc>
            </a:pPr>
            <a:r>
              <a:rPr dirty="0" sz="1000" spc="-10" b="1">
                <a:latin typeface="Arial"/>
                <a:cs typeface="Arial"/>
              </a:rPr>
              <a:t>Comissão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10" b="1">
                <a:latin typeface="Arial"/>
                <a:cs typeface="Arial"/>
              </a:rPr>
              <a:t>Aquisição </a:t>
            </a:r>
            <a:r>
              <a:rPr dirty="0" sz="1000" b="1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Mackenzie Esporte</a:t>
            </a:r>
            <a:r>
              <a:rPr dirty="0" sz="1000" spc="8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Clube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96000"/>
              </a:lnSpc>
            </a:pPr>
            <a:r>
              <a:rPr dirty="0" sz="1000" spc="-5">
                <a:latin typeface="Arial"/>
                <a:cs typeface="Arial"/>
              </a:rPr>
              <a:t>Declaramos para todos </a:t>
            </a:r>
            <a:r>
              <a:rPr dirty="0" sz="1000">
                <a:latin typeface="Arial"/>
                <a:cs typeface="Arial"/>
              </a:rPr>
              <a:t>os </a:t>
            </a:r>
            <a:r>
              <a:rPr dirty="0" sz="1000" spc="-5">
                <a:latin typeface="Arial"/>
                <a:cs typeface="Arial"/>
              </a:rPr>
              <a:t>fins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direito que </a:t>
            </a:r>
            <a:r>
              <a:rPr dirty="0" sz="1000" spc="-10">
                <a:latin typeface="Arial"/>
                <a:cs typeface="Arial"/>
              </a:rPr>
              <a:t>na </a:t>
            </a:r>
            <a:r>
              <a:rPr dirty="0" sz="1000" spc="-5">
                <a:latin typeface="Arial"/>
                <a:cs typeface="Arial"/>
              </a:rPr>
              <a:t>qualidade </a:t>
            </a:r>
            <a:r>
              <a:rPr dirty="0" sz="100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proponente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licitação instaurada pelo  Mackenzie Esporte Clube através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 b="1">
                <a:latin typeface="Arial"/>
                <a:cs typeface="Arial"/>
              </a:rPr>
              <a:t>EDITAL </a:t>
            </a:r>
            <a:r>
              <a:rPr dirty="0" sz="1000" b="1">
                <a:latin typeface="Arial"/>
                <a:cs typeface="Arial"/>
              </a:rPr>
              <a:t>Nº </a:t>
            </a:r>
            <a:r>
              <a:rPr dirty="0" sz="1000" spc="-5" b="1">
                <a:latin typeface="Arial"/>
                <a:cs typeface="Arial"/>
              </a:rPr>
              <a:t>06/2016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>
                <a:latin typeface="Arial"/>
                <a:cs typeface="Arial"/>
              </a:rPr>
              <a:t>esta </a:t>
            </a:r>
            <a:r>
              <a:rPr dirty="0" sz="1000" spc="-5">
                <a:latin typeface="Arial"/>
                <a:cs typeface="Arial"/>
              </a:rPr>
              <a:t>empresa </a:t>
            </a:r>
            <a:r>
              <a:rPr dirty="0" sz="1000" spc="-10">
                <a:latin typeface="Arial"/>
                <a:cs typeface="Arial"/>
              </a:rPr>
              <a:t>não </a:t>
            </a:r>
            <a:r>
              <a:rPr dirty="0" sz="1000" spc="-5">
                <a:latin typeface="Arial"/>
                <a:cs typeface="Arial"/>
              </a:rPr>
              <a:t>mantém </a:t>
            </a:r>
            <a:r>
              <a:rPr dirty="0" sz="1000" spc="-10">
                <a:latin typeface="Arial"/>
                <a:cs typeface="Arial"/>
              </a:rPr>
              <a:t>no </a:t>
            </a:r>
            <a:r>
              <a:rPr dirty="0" sz="1000" spc="-5">
                <a:latin typeface="Arial"/>
                <a:cs typeface="Arial"/>
              </a:rPr>
              <a:t>seu </a:t>
            </a:r>
            <a:r>
              <a:rPr dirty="0" sz="1000" spc="-10">
                <a:latin typeface="Arial"/>
                <a:cs typeface="Arial"/>
              </a:rPr>
              <a:t>quadro  </a:t>
            </a:r>
            <a:r>
              <a:rPr dirty="0" sz="1000" spc="-5">
                <a:latin typeface="Arial"/>
                <a:cs typeface="Arial"/>
              </a:rPr>
              <a:t>societário integrantes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Diretoria, Conselho Deliberativo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Conselho </a:t>
            </a:r>
            <a:r>
              <a:rPr dirty="0" sz="1000">
                <a:latin typeface="Arial"/>
                <a:cs typeface="Arial"/>
              </a:rPr>
              <a:t>Fiscal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Mackenzie Esporte Clube,  seus cônjuges, companheiros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parentes consangüíneos </a:t>
            </a:r>
            <a:r>
              <a:rPr dirty="0" sz="100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afins </a:t>
            </a:r>
            <a:r>
              <a:rPr dirty="0" sz="1000" spc="-10">
                <a:latin typeface="Arial"/>
                <a:cs typeface="Arial"/>
              </a:rPr>
              <a:t>ou </a:t>
            </a:r>
            <a:r>
              <a:rPr dirty="0" sz="1000" spc="-5">
                <a:latin typeface="Arial"/>
                <a:cs typeface="Arial"/>
              </a:rPr>
              <a:t>por adoção </a:t>
            </a:r>
            <a:r>
              <a:rPr dirty="0" sz="1000" spc="-10">
                <a:latin typeface="Arial"/>
                <a:cs typeface="Arial"/>
              </a:rPr>
              <a:t>até </a:t>
            </a:r>
            <a:r>
              <a:rPr dirty="0" sz="1000" spc="-5">
                <a:latin typeface="Arial"/>
                <a:cs typeface="Arial"/>
              </a:rPr>
              <a:t>o terceiro grau u  empresas </a:t>
            </a: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estes controladas direta </a:t>
            </a:r>
            <a:r>
              <a:rPr dirty="0" sz="1000" spc="-10">
                <a:latin typeface="Arial"/>
                <a:cs typeface="Arial"/>
              </a:rPr>
              <a:t>ou</a:t>
            </a:r>
            <a:r>
              <a:rPr dirty="0" sz="1000" spc="4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indiretamente.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000" spc="-10">
                <a:latin typeface="Arial"/>
                <a:cs typeface="Arial"/>
              </a:rPr>
              <a:t>Por </a:t>
            </a:r>
            <a:r>
              <a:rPr dirty="0" sz="1000" spc="-5">
                <a:latin typeface="Arial"/>
                <a:cs typeface="Arial"/>
              </a:rPr>
              <a:t>ser expressão </a:t>
            </a:r>
            <a:r>
              <a:rPr dirty="0" sz="1000" spc="-1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verdade </a:t>
            </a:r>
            <a:r>
              <a:rPr dirty="0" sz="1000">
                <a:latin typeface="Arial"/>
                <a:cs typeface="Arial"/>
              </a:rPr>
              <a:t>firmamos </a:t>
            </a:r>
            <a:r>
              <a:rPr dirty="0" sz="1000" spc="-5">
                <a:latin typeface="Arial"/>
                <a:cs typeface="Arial"/>
              </a:rPr>
              <a:t>o</a:t>
            </a:r>
            <a:r>
              <a:rPr dirty="0" sz="1000" spc="3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presente.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24275" y="5650473"/>
            <a:ext cx="362712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23670" algn="l"/>
                <a:tab pos="1951989" algn="l"/>
                <a:tab pos="304990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,</a:t>
            </a:r>
            <a:r>
              <a:rPr dirty="0" sz="1000" spc="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u="sng" sz="1000" spc="-1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-5">
                <a:latin typeface="Arial"/>
                <a:cs typeface="Arial"/>
              </a:rPr>
              <a:t>_ </a:t>
            </a:r>
            <a:r>
              <a:rPr dirty="0" sz="1000" spc="-10">
                <a:latin typeface="Arial"/>
                <a:cs typeface="Arial"/>
              </a:rPr>
              <a:t>de</a:t>
            </a:r>
            <a:r>
              <a:rPr dirty="0" sz="1000" spc="-6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2016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23717" y="7256768"/>
            <a:ext cx="3910329" cy="46990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algn="ctr" marL="12065" marR="508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82714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-5">
                <a:latin typeface="Arial"/>
                <a:cs typeface="Arial"/>
              </a:rPr>
              <a:t>_  </a:t>
            </a:r>
            <a:r>
              <a:rPr dirty="0" sz="1000" spc="-5">
                <a:latin typeface="Arial"/>
                <a:cs typeface="Arial"/>
              </a:rPr>
              <a:t>(nome e assinatura </a:t>
            </a:r>
            <a:r>
              <a:rPr dirty="0" sz="1000" spc="-10">
                <a:latin typeface="Arial"/>
                <a:cs typeface="Arial"/>
              </a:rPr>
              <a:t>do </a:t>
            </a:r>
            <a:r>
              <a:rPr dirty="0" sz="1000" spc="-5">
                <a:latin typeface="Arial"/>
                <a:cs typeface="Arial"/>
              </a:rPr>
              <a:t>representante</a:t>
            </a:r>
            <a:r>
              <a:rPr dirty="0" sz="1000" spc="1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legal)</a:t>
            </a:r>
            <a:endParaRPr sz="1000">
              <a:latin typeface="Arial"/>
              <a:cs typeface="Arial"/>
            </a:endParaRPr>
          </a:p>
          <a:p>
            <a:pPr algn="ctr" marL="635">
              <a:lnSpc>
                <a:spcPts val="1125"/>
              </a:lnSpc>
            </a:pPr>
            <a:r>
              <a:rPr dirty="0" sz="1000" spc="-5">
                <a:latin typeface="Arial"/>
                <a:cs typeface="Arial"/>
              </a:rPr>
              <a:t>(Carimbo </a:t>
            </a:r>
            <a:r>
              <a:rPr dirty="0" sz="1000" spc="-10">
                <a:latin typeface="Arial"/>
                <a:cs typeface="Arial"/>
              </a:rPr>
              <a:t>de </a:t>
            </a:r>
            <a:r>
              <a:rPr dirty="0" sz="1000" spc="-5">
                <a:latin typeface="Arial"/>
                <a:cs typeface="Arial"/>
              </a:rPr>
              <a:t>identificação </a:t>
            </a:r>
            <a:r>
              <a:rPr dirty="0" sz="1000">
                <a:latin typeface="Arial"/>
                <a:cs typeface="Arial"/>
              </a:rPr>
              <a:t>da </a:t>
            </a:r>
            <a:r>
              <a:rPr dirty="0" sz="1000" spc="-5">
                <a:latin typeface="Arial"/>
                <a:cs typeface="Arial"/>
              </a:rPr>
              <a:t>empresa)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5139" y="59993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7211" y="391662"/>
            <a:ext cx="1046988" cy="704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07357" y="649218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07357" y="649219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01845" y="694938"/>
            <a:ext cx="302260" cy="294640"/>
          </a:xfrm>
          <a:custGeom>
            <a:avLst/>
            <a:gdLst/>
            <a:ahLst/>
            <a:cxnLst/>
            <a:rect l="l" t="t" r="r" b="b"/>
            <a:pathLst>
              <a:path w="302259" h="294640">
                <a:moveTo>
                  <a:pt x="301752" y="0"/>
                </a:moveTo>
                <a:lnTo>
                  <a:pt x="0" y="0"/>
                </a:lnTo>
                <a:lnTo>
                  <a:pt x="150876" y="294132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01261" y="748278"/>
            <a:ext cx="219710" cy="203200"/>
          </a:xfrm>
          <a:custGeom>
            <a:avLst/>
            <a:gdLst/>
            <a:ahLst/>
            <a:cxnLst/>
            <a:rect l="l" t="t" r="r" b="b"/>
            <a:pathLst>
              <a:path w="219709" h="203200">
                <a:moveTo>
                  <a:pt x="219456" y="0"/>
                </a:moveTo>
                <a:lnTo>
                  <a:pt x="106680" y="0"/>
                </a:lnTo>
                <a:lnTo>
                  <a:pt x="56388" y="83820"/>
                </a:lnTo>
                <a:lnTo>
                  <a:pt x="0" y="202692"/>
                </a:lnTo>
                <a:lnTo>
                  <a:pt x="219456" y="202692"/>
                </a:lnTo>
                <a:lnTo>
                  <a:pt x="219456" y="143256"/>
                </a:lnTo>
                <a:lnTo>
                  <a:pt x="86868" y="143256"/>
                </a:lnTo>
                <a:lnTo>
                  <a:pt x="100584" y="123444"/>
                </a:lnTo>
                <a:lnTo>
                  <a:pt x="219456" y="123444"/>
                </a:lnTo>
                <a:lnTo>
                  <a:pt x="219456" y="71628"/>
                </a:lnTo>
                <a:lnTo>
                  <a:pt x="124968" y="71628"/>
                </a:lnTo>
                <a:lnTo>
                  <a:pt x="138684" y="45720"/>
                </a:lnTo>
                <a:lnTo>
                  <a:pt x="219456" y="45720"/>
                </a:lnTo>
                <a:lnTo>
                  <a:pt x="2194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77105" y="748278"/>
            <a:ext cx="208915" cy="203200"/>
          </a:xfrm>
          <a:custGeom>
            <a:avLst/>
            <a:gdLst/>
            <a:ahLst/>
            <a:cxnLst/>
            <a:rect l="l" t="t" r="r" b="b"/>
            <a:pathLst>
              <a:path w="208915" h="203200">
                <a:moveTo>
                  <a:pt x="108204" y="0"/>
                </a:moveTo>
                <a:lnTo>
                  <a:pt x="0" y="0"/>
                </a:lnTo>
                <a:lnTo>
                  <a:pt x="0" y="202692"/>
                </a:lnTo>
                <a:lnTo>
                  <a:pt x="208788" y="202692"/>
                </a:lnTo>
                <a:lnTo>
                  <a:pt x="202692" y="188976"/>
                </a:lnTo>
                <a:lnTo>
                  <a:pt x="202692" y="175260"/>
                </a:lnTo>
                <a:lnTo>
                  <a:pt x="196596" y="169164"/>
                </a:lnTo>
                <a:lnTo>
                  <a:pt x="188976" y="169164"/>
                </a:lnTo>
                <a:lnTo>
                  <a:pt x="176784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6492" y="45720"/>
                </a:lnTo>
                <a:lnTo>
                  <a:pt x="114300" y="18288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13453" y="754374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80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2484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18872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284725" y="754374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80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1356" y="163068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32325" y="518154"/>
            <a:ext cx="239395" cy="190500"/>
          </a:xfrm>
          <a:custGeom>
            <a:avLst/>
            <a:gdLst/>
            <a:ahLst/>
            <a:cxnLst/>
            <a:rect l="l" t="t" r="r" b="b"/>
            <a:pathLst>
              <a:path w="239394" h="190500">
                <a:moveTo>
                  <a:pt x="94488" y="0"/>
                </a:moveTo>
                <a:lnTo>
                  <a:pt x="88392" y="7620"/>
                </a:lnTo>
                <a:lnTo>
                  <a:pt x="82296" y="33528"/>
                </a:lnTo>
                <a:lnTo>
                  <a:pt x="70104" y="39624"/>
                </a:lnTo>
                <a:lnTo>
                  <a:pt x="64008" y="53340"/>
                </a:lnTo>
                <a:lnTo>
                  <a:pt x="57912" y="65532"/>
                </a:lnTo>
                <a:lnTo>
                  <a:pt x="50292" y="73152"/>
                </a:lnTo>
                <a:lnTo>
                  <a:pt x="25908" y="131064"/>
                </a:lnTo>
                <a:lnTo>
                  <a:pt x="13716" y="138684"/>
                </a:lnTo>
                <a:lnTo>
                  <a:pt x="19812" y="144780"/>
                </a:lnTo>
                <a:lnTo>
                  <a:pt x="0" y="184404"/>
                </a:lnTo>
                <a:lnTo>
                  <a:pt x="50292" y="190500"/>
                </a:lnTo>
                <a:lnTo>
                  <a:pt x="76200" y="138684"/>
                </a:lnTo>
                <a:lnTo>
                  <a:pt x="88392" y="138684"/>
                </a:lnTo>
                <a:lnTo>
                  <a:pt x="88392" y="131064"/>
                </a:lnTo>
                <a:lnTo>
                  <a:pt x="82296" y="131064"/>
                </a:lnTo>
                <a:lnTo>
                  <a:pt x="88392" y="124968"/>
                </a:lnTo>
                <a:lnTo>
                  <a:pt x="94488" y="105156"/>
                </a:lnTo>
                <a:lnTo>
                  <a:pt x="202692" y="105156"/>
                </a:lnTo>
                <a:lnTo>
                  <a:pt x="195072" y="99060"/>
                </a:lnTo>
                <a:lnTo>
                  <a:pt x="170688" y="45720"/>
                </a:lnTo>
                <a:lnTo>
                  <a:pt x="120396" y="45720"/>
                </a:lnTo>
                <a:lnTo>
                  <a:pt x="114300" y="27432"/>
                </a:lnTo>
                <a:lnTo>
                  <a:pt x="108204" y="19812"/>
                </a:lnTo>
                <a:lnTo>
                  <a:pt x="102108" y="7620"/>
                </a:lnTo>
                <a:lnTo>
                  <a:pt x="94488" y="0"/>
                </a:lnTo>
                <a:close/>
              </a:path>
              <a:path w="239394" h="190500">
                <a:moveTo>
                  <a:pt x="202692" y="105156"/>
                </a:moveTo>
                <a:lnTo>
                  <a:pt x="152400" y="105156"/>
                </a:lnTo>
                <a:lnTo>
                  <a:pt x="158496" y="118872"/>
                </a:lnTo>
                <a:lnTo>
                  <a:pt x="158496" y="124968"/>
                </a:lnTo>
                <a:lnTo>
                  <a:pt x="164592" y="131064"/>
                </a:lnTo>
                <a:lnTo>
                  <a:pt x="170688" y="150876"/>
                </a:lnTo>
                <a:lnTo>
                  <a:pt x="195072" y="190500"/>
                </a:lnTo>
                <a:lnTo>
                  <a:pt x="239268" y="190500"/>
                </a:lnTo>
                <a:lnTo>
                  <a:pt x="239268" y="176784"/>
                </a:lnTo>
                <a:lnTo>
                  <a:pt x="233172" y="170688"/>
                </a:lnTo>
                <a:lnTo>
                  <a:pt x="220980" y="138684"/>
                </a:lnTo>
                <a:lnTo>
                  <a:pt x="220980" y="131064"/>
                </a:lnTo>
                <a:lnTo>
                  <a:pt x="214884" y="131064"/>
                </a:lnTo>
                <a:lnTo>
                  <a:pt x="208788" y="124968"/>
                </a:lnTo>
                <a:lnTo>
                  <a:pt x="208788" y="111252"/>
                </a:lnTo>
                <a:lnTo>
                  <a:pt x="202692" y="105156"/>
                </a:lnTo>
                <a:close/>
              </a:path>
              <a:path w="239394" h="190500">
                <a:moveTo>
                  <a:pt x="152400" y="105156"/>
                </a:moveTo>
                <a:lnTo>
                  <a:pt x="94488" y="105156"/>
                </a:lnTo>
                <a:lnTo>
                  <a:pt x="102108" y="118872"/>
                </a:lnTo>
                <a:lnTo>
                  <a:pt x="108204" y="124968"/>
                </a:lnTo>
                <a:lnTo>
                  <a:pt x="114300" y="144780"/>
                </a:lnTo>
                <a:lnTo>
                  <a:pt x="132588" y="144780"/>
                </a:lnTo>
                <a:lnTo>
                  <a:pt x="152400" y="105156"/>
                </a:lnTo>
                <a:close/>
              </a:path>
              <a:path w="239394" h="190500">
                <a:moveTo>
                  <a:pt x="158496" y="7620"/>
                </a:moveTo>
                <a:lnTo>
                  <a:pt x="152400" y="7620"/>
                </a:lnTo>
                <a:lnTo>
                  <a:pt x="138684" y="19812"/>
                </a:lnTo>
                <a:lnTo>
                  <a:pt x="132588" y="33528"/>
                </a:lnTo>
                <a:lnTo>
                  <a:pt x="120396" y="45720"/>
                </a:lnTo>
                <a:lnTo>
                  <a:pt x="170688" y="45720"/>
                </a:lnTo>
                <a:lnTo>
                  <a:pt x="158496" y="76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46041" y="537966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0772" y="0"/>
                </a:lnTo>
                <a:lnTo>
                  <a:pt x="74676" y="13716"/>
                </a:lnTo>
                <a:lnTo>
                  <a:pt x="50292" y="45720"/>
                </a:lnTo>
                <a:lnTo>
                  <a:pt x="12192" y="124968"/>
                </a:lnTo>
                <a:lnTo>
                  <a:pt x="0" y="156972"/>
                </a:lnTo>
                <a:lnTo>
                  <a:pt x="36576" y="156972"/>
                </a:lnTo>
                <a:lnTo>
                  <a:pt x="44196" y="144780"/>
                </a:lnTo>
                <a:lnTo>
                  <a:pt x="74676" y="79248"/>
                </a:lnTo>
                <a:lnTo>
                  <a:pt x="80772" y="71628"/>
                </a:lnTo>
                <a:lnTo>
                  <a:pt x="174976" y="71628"/>
                </a:lnTo>
                <a:lnTo>
                  <a:pt x="160090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5908"/>
                </a:lnTo>
                <a:lnTo>
                  <a:pt x="94488" y="13716"/>
                </a:lnTo>
                <a:lnTo>
                  <a:pt x="88392" y="0"/>
                </a:lnTo>
                <a:close/>
              </a:path>
              <a:path w="213359" h="157479">
                <a:moveTo>
                  <a:pt x="174976" y="71628"/>
                </a:moveTo>
                <a:lnTo>
                  <a:pt x="138684" y="71628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69164" y="131064"/>
                </a:lnTo>
                <a:lnTo>
                  <a:pt x="175260" y="144780"/>
                </a:lnTo>
                <a:lnTo>
                  <a:pt x="175260" y="150876"/>
                </a:lnTo>
                <a:lnTo>
                  <a:pt x="181356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1356" y="91440"/>
                </a:lnTo>
                <a:lnTo>
                  <a:pt x="181356" y="85344"/>
                </a:lnTo>
                <a:lnTo>
                  <a:pt x="174976" y="71628"/>
                </a:lnTo>
                <a:close/>
              </a:path>
              <a:path w="213359" h="157479">
                <a:moveTo>
                  <a:pt x="138684" y="71628"/>
                </a:moveTo>
                <a:lnTo>
                  <a:pt x="80772" y="71628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1064" y="79248"/>
                </a:lnTo>
                <a:lnTo>
                  <a:pt x="138684" y="71628"/>
                </a:lnTo>
                <a:close/>
              </a:path>
              <a:path w="213359" h="157479">
                <a:moveTo>
                  <a:pt x="131064" y="0"/>
                </a:moveTo>
                <a:lnTo>
                  <a:pt x="131064" y="7620"/>
                </a:lnTo>
                <a:lnTo>
                  <a:pt x="124968" y="19812"/>
                </a:lnTo>
                <a:lnTo>
                  <a:pt x="106680" y="39624"/>
                </a:lnTo>
                <a:lnTo>
                  <a:pt x="160090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1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47793" y="891534"/>
            <a:ext cx="26034" cy="52069"/>
          </a:xfrm>
          <a:custGeom>
            <a:avLst/>
            <a:gdLst/>
            <a:ahLst/>
            <a:cxnLst/>
            <a:rect l="l" t="t" r="r" b="b"/>
            <a:pathLst>
              <a:path w="26034" h="52069">
                <a:moveTo>
                  <a:pt x="6096" y="0"/>
                </a:moveTo>
                <a:lnTo>
                  <a:pt x="0" y="6096"/>
                </a:lnTo>
                <a:lnTo>
                  <a:pt x="25908" y="51816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53889" y="885438"/>
            <a:ext cx="50800" cy="66040"/>
          </a:xfrm>
          <a:custGeom>
            <a:avLst/>
            <a:gdLst/>
            <a:ahLst/>
            <a:cxnLst/>
            <a:rect l="l" t="t" r="r" b="b"/>
            <a:pathLst>
              <a:path w="50800" h="66040">
                <a:moveTo>
                  <a:pt x="50292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02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40529" y="649218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40529" y="649219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46041" y="525774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4676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290821" y="629406"/>
            <a:ext cx="36830" cy="73660"/>
          </a:xfrm>
          <a:custGeom>
            <a:avLst/>
            <a:gdLst/>
            <a:ahLst/>
            <a:cxnLst/>
            <a:rect l="l" t="t" r="r" b="b"/>
            <a:pathLst>
              <a:path w="36830" h="73659">
                <a:moveTo>
                  <a:pt x="0" y="0"/>
                </a:moveTo>
                <a:lnTo>
                  <a:pt x="36576" y="73152"/>
                </a:lnTo>
                <a:lnTo>
                  <a:pt x="36576" y="655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76521" y="617214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26813" y="617214"/>
            <a:ext cx="20320" cy="32384"/>
          </a:xfrm>
          <a:custGeom>
            <a:avLst/>
            <a:gdLst/>
            <a:ahLst/>
            <a:cxnLst/>
            <a:rect l="l" t="t" r="r" b="b"/>
            <a:pathLst>
              <a:path w="20319" h="32384">
                <a:moveTo>
                  <a:pt x="7620" y="0"/>
                </a:moveTo>
                <a:lnTo>
                  <a:pt x="0" y="6096"/>
                </a:lnTo>
                <a:lnTo>
                  <a:pt x="13716" y="32004"/>
                </a:lnTo>
                <a:lnTo>
                  <a:pt x="19812" y="25908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64913" y="623310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6096" y="0"/>
                </a:lnTo>
                <a:lnTo>
                  <a:pt x="0" y="25908"/>
                </a:lnTo>
                <a:lnTo>
                  <a:pt x="0" y="33528"/>
                </a:lnTo>
                <a:lnTo>
                  <a:pt x="6096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69841" y="766566"/>
            <a:ext cx="26034" cy="47625"/>
          </a:xfrm>
          <a:custGeom>
            <a:avLst/>
            <a:gdLst/>
            <a:ahLst/>
            <a:cxnLst/>
            <a:rect l="l" t="t" r="r" b="b"/>
            <a:pathLst>
              <a:path w="26034" h="47625">
                <a:moveTo>
                  <a:pt x="25908" y="0"/>
                </a:moveTo>
                <a:lnTo>
                  <a:pt x="0" y="47244"/>
                </a:lnTo>
                <a:lnTo>
                  <a:pt x="6096" y="4724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095244" y="1729725"/>
            <a:ext cx="1367155" cy="144780"/>
          </a:xfrm>
          <a:custGeom>
            <a:avLst/>
            <a:gdLst/>
            <a:ahLst/>
            <a:cxnLst/>
            <a:rect l="l" t="t" r="r" b="b"/>
            <a:pathLst>
              <a:path w="1367154" h="144780">
                <a:moveTo>
                  <a:pt x="0" y="144774"/>
                </a:moveTo>
                <a:lnTo>
                  <a:pt x="1367021" y="144774"/>
                </a:lnTo>
                <a:lnTo>
                  <a:pt x="1367021" y="0"/>
                </a:lnTo>
                <a:lnTo>
                  <a:pt x="0" y="0"/>
                </a:lnTo>
                <a:lnTo>
                  <a:pt x="0" y="14477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706621" y="1560058"/>
            <a:ext cx="5068570" cy="12001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074420">
              <a:lnSpc>
                <a:spcPts val="1175"/>
              </a:lnSpc>
              <a:spcBef>
                <a:spcPts val="95"/>
              </a:spcBef>
            </a:pPr>
            <a:r>
              <a:rPr dirty="0" sz="1000" spc="-10" b="1">
                <a:latin typeface="Arial"/>
                <a:cs typeface="Arial"/>
              </a:rPr>
              <a:t>ANEXO</a:t>
            </a:r>
            <a:r>
              <a:rPr dirty="0" sz="1000" spc="1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XIII</a:t>
            </a:r>
            <a:endParaRPr sz="1000">
              <a:latin typeface="Arial"/>
              <a:cs typeface="Arial"/>
            </a:endParaRPr>
          </a:p>
          <a:p>
            <a:pPr algn="ctr" marL="1075055">
              <a:lnSpc>
                <a:spcPts val="1175"/>
              </a:lnSpc>
            </a:pPr>
            <a:r>
              <a:rPr dirty="0" sz="1000" spc="-5" b="1">
                <a:latin typeface="Arial"/>
                <a:cs typeface="Arial"/>
              </a:rPr>
              <a:t>(EM </a:t>
            </a:r>
            <a:r>
              <a:rPr dirty="0" sz="1000" spc="-10" b="1">
                <a:latin typeface="Arial"/>
                <a:cs typeface="Arial"/>
              </a:rPr>
              <a:t>PAPEL</a:t>
            </a:r>
            <a:r>
              <a:rPr dirty="0" sz="1000" spc="20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TIMBRADO)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algn="ctr" marL="1075055">
              <a:lnSpc>
                <a:spcPct val="100000"/>
              </a:lnSpc>
              <a:spcBef>
                <a:spcPts val="980"/>
              </a:spcBef>
            </a:pPr>
            <a:r>
              <a:rPr dirty="0" sz="1000" spc="-5" b="1">
                <a:latin typeface="Arial"/>
                <a:cs typeface="Arial"/>
              </a:rPr>
              <a:t>DECLARAÇÃO </a:t>
            </a:r>
            <a:r>
              <a:rPr dirty="0" sz="1000" b="1">
                <a:latin typeface="Arial"/>
                <a:cs typeface="Arial"/>
              </a:rPr>
              <a:t>DE </a:t>
            </a:r>
            <a:r>
              <a:rPr dirty="0" sz="1000" spc="-5" b="1">
                <a:latin typeface="Arial"/>
                <a:cs typeface="Arial"/>
              </a:rPr>
              <a:t>ITENS </a:t>
            </a:r>
            <a:r>
              <a:rPr dirty="0" sz="1000" b="1">
                <a:latin typeface="Arial"/>
                <a:cs typeface="Arial"/>
              </a:rPr>
              <a:t>DA PROPOSTA</a:t>
            </a:r>
            <a:r>
              <a:rPr dirty="0" sz="1000" spc="-25" b="1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COMERCIAL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000" spc="-5">
                <a:latin typeface="Arial"/>
                <a:cs typeface="Arial"/>
              </a:rPr>
              <a:t>Declaro </a:t>
            </a:r>
            <a:r>
              <a:rPr dirty="0" sz="1000" spc="-10">
                <a:latin typeface="Arial"/>
                <a:cs typeface="Arial"/>
              </a:rPr>
              <a:t>que </a:t>
            </a:r>
            <a:r>
              <a:rPr dirty="0" sz="1000" spc="-5">
                <a:latin typeface="Arial"/>
                <a:cs typeface="Arial"/>
              </a:rPr>
              <a:t>apresentarei proposta comercial para os itens abaixo assinalados </a:t>
            </a:r>
            <a:r>
              <a:rPr dirty="0" sz="1000">
                <a:latin typeface="Arial"/>
                <a:cs typeface="Arial"/>
              </a:rPr>
              <a:t>com </a:t>
            </a:r>
            <a:r>
              <a:rPr dirty="0" sz="1000" spc="-15">
                <a:latin typeface="Arial"/>
                <a:cs typeface="Arial"/>
              </a:rPr>
              <a:t>um</a:t>
            </a:r>
            <a:r>
              <a:rPr dirty="0" sz="1000" spc="165">
                <a:latin typeface="Arial"/>
                <a:cs typeface="Arial"/>
              </a:rPr>
              <a:t> </a:t>
            </a:r>
            <a:r>
              <a:rPr dirty="0" sz="1000" spc="-5" b="1">
                <a:latin typeface="Arial"/>
                <a:cs typeface="Arial"/>
              </a:rPr>
              <a:t>x</a:t>
            </a:r>
            <a:r>
              <a:rPr dirty="0" sz="1000" spc="-5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2080260" y="3189717"/>
          <a:ext cx="3400425" cy="26581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345"/>
                <a:gridCol w="2713990"/>
                <a:gridCol w="328930"/>
              </a:tblGrid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7.5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5.7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VÔLEI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3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AQUECIMENTO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PISCINA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DIGITAL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MESA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CRONOMETRO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81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CRONÔMETRO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-</a:t>
                      </a:r>
                      <a:r>
                        <a:rPr dirty="0" sz="800" spc="-1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NATAÇÃO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4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BIRUTA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LEVANTAMENTO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155">
                          <a:latin typeface="Tahoma"/>
                          <a:cs typeface="Tahoma"/>
                        </a:rPr>
                        <a:t>/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RECEPÇÃO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dirty="0" sz="800" spc="-5" b="1">
                          <a:latin typeface="Arial"/>
                          <a:cs typeface="Arial"/>
                        </a:rPr>
                        <a:t>09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dirty="0" sz="800" spc="50">
                          <a:latin typeface="Tahoma"/>
                          <a:cs typeface="Tahoma"/>
                        </a:rPr>
                        <a:t>POSTE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PROFISSIONAL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57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706628" y="6702032"/>
            <a:ext cx="751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Arial"/>
                <a:cs typeface="Arial"/>
              </a:rPr>
              <a:t>Local e</a:t>
            </a:r>
            <a:r>
              <a:rPr dirty="0" sz="1000" spc="-65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data,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65451" y="7578332"/>
            <a:ext cx="3658870" cy="32385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1513205" marR="5080" indent="-1501140">
              <a:lnSpc>
                <a:spcPts val="1150"/>
              </a:lnSpc>
              <a:spcBef>
                <a:spcPts val="175"/>
              </a:spcBef>
              <a:tabLst>
                <a:tab pos="1495425" algn="l"/>
                <a:tab pos="3049905" algn="l"/>
                <a:tab pos="3645535" algn="l"/>
              </a:tabLst>
            </a:pP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000" spc="-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 spc="5">
                <a:latin typeface="Arial"/>
                <a:cs typeface="Arial"/>
              </a:rPr>
              <a:t>_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dirty="0" sz="1000" spc="5">
                <a:latin typeface="Arial"/>
                <a:cs typeface="Arial"/>
              </a:rPr>
              <a:t>_ </a:t>
            </a:r>
            <a:r>
              <a:rPr dirty="0" u="sng" sz="1000" spc="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000">
                <a:latin typeface="Arial"/>
                <a:cs typeface="Arial"/>
              </a:rPr>
              <a:t> </a:t>
            </a:r>
            <a:r>
              <a:rPr dirty="0" sz="1000" spc="-5">
                <a:latin typeface="Arial"/>
                <a:cs typeface="Arial"/>
              </a:rPr>
              <a:t>Assinatura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Edital _  Concorrencia n\272 06.2016)</dc:title>
  <dcterms:created xsi:type="dcterms:W3CDTF">2018-06-10T21:03:31Z</dcterms:created>
  <dcterms:modified xsi:type="dcterms:W3CDTF">2018-06-10T21:03:31Z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2016-04-04T00:00:00Z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