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mackenziebh.com.br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ou" TargetMode="Externa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9" y="1493916"/>
            <a:ext cx="6146800" cy="33553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136775" marR="2132330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  EDITAL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05/2016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MODALIDADE: </a:t>
            </a:r>
            <a:r>
              <a:rPr dirty="0" sz="1000" spc="-5">
                <a:latin typeface="Arial"/>
                <a:cs typeface="Arial"/>
              </a:rPr>
              <a:t>CONCORRÊNCIA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 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spcBef>
                <a:spcPts val="630"/>
              </a:spcBef>
              <a:buSzPct val="90000"/>
              <a:buAutoNum type="arabicPeriod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INICIAIS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5800"/>
              </a:lnSpc>
              <a:spcBef>
                <a:spcPts val="930"/>
              </a:spcBef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através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de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torna  </a:t>
            </a:r>
            <a:r>
              <a:rPr dirty="0" sz="1000" spc="-5">
                <a:latin typeface="Arial"/>
                <a:cs typeface="Arial"/>
              </a:rPr>
              <a:t>público, para ciência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interessados, que realizará conforme abaixo especificado licitação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 </a:t>
            </a:r>
            <a:r>
              <a:rPr dirty="0" sz="1000" spc="-5" b="1">
                <a:latin typeface="Arial"/>
                <a:cs typeface="Arial"/>
              </a:rPr>
              <a:t>CONCORRENCIA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tipo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UNITÁRIO</a:t>
            </a:r>
            <a:r>
              <a:rPr dirty="0" sz="1000" spc="-5">
                <a:latin typeface="Arial"/>
                <a:cs typeface="Arial"/>
              </a:rPr>
              <a:t>, cujo objeto é a aquisição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EQUIPAMENTOS  ESPORTIVOS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</a:t>
            </a:r>
            <a:r>
              <a:rPr dirty="0" sz="1000" spc="-5">
                <a:latin typeface="Arial"/>
                <a:cs typeface="Arial"/>
              </a:rPr>
              <a:t>, para atendimento a </a:t>
            </a:r>
            <a:r>
              <a:rPr dirty="0" sz="1000">
                <a:latin typeface="Arial"/>
                <a:cs typeface="Arial"/>
              </a:rPr>
              <a:t>Unidade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Congonhas, 450 - Bairro Santo Antônio - Belo Horizonte/MG - CEP 30.330-100. </a:t>
            </a:r>
            <a:r>
              <a:rPr dirty="0" sz="1000">
                <a:latin typeface="Arial"/>
                <a:cs typeface="Arial"/>
              </a:rPr>
              <a:t>Tal  </a:t>
            </a: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faz </a:t>
            </a:r>
            <a:r>
              <a:rPr dirty="0" sz="1000" spc="-5">
                <a:latin typeface="Arial"/>
                <a:cs typeface="Arial"/>
              </a:rPr>
              <a:t>parte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III </a:t>
            </a:r>
            <a:r>
              <a:rPr dirty="0" sz="1000" spc="-5">
                <a:latin typeface="Arial"/>
                <a:cs typeface="Arial"/>
              </a:rPr>
              <a:t>aprovado pela  Confederação Brasileira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05/2015, convenio nº </a:t>
            </a:r>
            <a:r>
              <a:rPr dirty="0" sz="1000" spc="-10" b="1">
                <a:latin typeface="Arial"/>
                <a:cs typeface="Arial"/>
              </a:rPr>
              <a:t>45 </a:t>
            </a:r>
            <a:r>
              <a:rPr dirty="0" sz="1000" spc="-5">
                <a:latin typeface="Arial"/>
                <a:cs typeface="Arial"/>
              </a:rPr>
              <a:t>formalizado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21/12/2015.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ct val="96300"/>
              </a:lnSpc>
              <a:spcBef>
                <a:spcPts val="905"/>
              </a:spcBef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A presente licitação é regida pelo </a:t>
            </a:r>
            <a:r>
              <a:rPr dirty="0" sz="1000" spc="-5" b="1">
                <a:latin typeface="Arial"/>
                <a:cs typeface="Arial"/>
              </a:rPr>
              <a:t>Regulamento de Compras e Contratações da Confederação  Brasileira de Clubes </a:t>
            </a:r>
            <a:r>
              <a:rPr dirty="0" sz="1000" spc="-5">
                <a:latin typeface="Arial"/>
                <a:cs typeface="Arial"/>
              </a:rPr>
              <a:t>(Instrução Normativa - CBC nº 02, </a:t>
            </a:r>
            <a:r>
              <a:rPr dirty="0" sz="1000">
                <a:latin typeface="Arial"/>
                <a:cs typeface="Arial"/>
              </a:rPr>
              <a:t>de 05 de </a:t>
            </a:r>
            <a:r>
              <a:rPr dirty="0" sz="1000" spc="-5">
                <a:latin typeface="Arial"/>
                <a:cs typeface="Arial"/>
              </a:rPr>
              <a:t>Agosto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2013, alterada pelas IN’s CBC  nº </a:t>
            </a:r>
            <a:r>
              <a:rPr dirty="0" sz="1000" spc="-10">
                <a:latin typeface="Arial"/>
                <a:cs typeface="Arial"/>
              </a:rPr>
              <a:t>06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07/07/2014, nº </a:t>
            </a:r>
            <a:r>
              <a:rPr dirty="0" sz="1000" spc="-10">
                <a:latin typeface="Arial"/>
                <a:cs typeface="Arial"/>
              </a:rPr>
              <a:t>10 de </a:t>
            </a:r>
            <a:r>
              <a:rPr dirty="0" sz="1000" spc="-5">
                <a:latin typeface="Arial"/>
                <a:cs typeface="Arial"/>
              </a:rPr>
              <a:t>30/10/14 e nº </a:t>
            </a:r>
            <a:r>
              <a:rPr dirty="0" sz="1000">
                <a:latin typeface="Arial"/>
                <a:cs typeface="Arial"/>
              </a:rPr>
              <a:t>12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13//042015) disponíveis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</a:t>
            </a:r>
            <a:r>
              <a:rPr dirty="0" sz="1000" spc="-5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http://www.cbc-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 clubes.com.br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862577" y="5102337"/>
          <a:ext cx="5836920" cy="18611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5035"/>
                <a:gridCol w="2372994"/>
              </a:tblGrid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PUBLICAÇÃO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EDITAL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22/03/2016 (terça-feira)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CREDENCIAMENTO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30/03/2016 (quarta-feira)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8140">
                <a:tc>
                  <a:txBody>
                    <a:bodyPr/>
                    <a:lstStyle/>
                    <a:p>
                      <a:pPr marL="68580" marR="59690">
                        <a:lnSpc>
                          <a:spcPts val="910"/>
                        </a:lnSpc>
                        <a:spcBef>
                          <a:spcPts val="25"/>
                        </a:spcBef>
                        <a:tabLst>
                          <a:tab pos="895985" algn="l"/>
                          <a:tab pos="1094105" algn="l"/>
                          <a:tab pos="1793239" algn="l"/>
                          <a:tab pos="2146935" algn="l"/>
                          <a:tab pos="3245485" algn="l"/>
                        </a:tabLst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RECEBIMENTO DOS ENVELOPES DE DOCUMENTAÇÃO DE  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H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Ç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Ã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SEM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spc="-20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NC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ts val="86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REPRESENTANTE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374015">
                        <a:lnSpc>
                          <a:spcPts val="919"/>
                        </a:lnSpc>
                        <a:spcBef>
                          <a:spcPts val="484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Até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30/03/2016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(duas) horas do início do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certame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 marL="68580" marR="60960">
                        <a:lnSpc>
                          <a:spcPts val="919"/>
                        </a:lnSpc>
                        <a:spcBef>
                          <a:spcPts val="46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ABERTURA DOS ENVELOPES CONTENDO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DOCUMENTAÇÃO DE  HABILITAÇÃO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905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950"/>
                        </a:lnSpc>
                        <a:spcBef>
                          <a:spcPts val="40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SESSÃO PÚBLICA: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30/03/2016 (quarta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7945">
                        <a:lnSpc>
                          <a:spcPts val="95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feira)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13h30min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LOCAL 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RECEBIMENTO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7945" marR="57150">
                        <a:lnSpc>
                          <a:spcPct val="95600"/>
                        </a:lnSpc>
                        <a:spcBef>
                          <a:spcPts val="27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Rua Congonhas, 450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Bairro Santo Antônio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 Belo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Horizonte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MG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CEP 30.330-100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Bloco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Administrativo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11" y="7057124"/>
            <a:ext cx="6146165" cy="28352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lvl="1" marL="241300" indent="-228600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241935" algn="l"/>
              </a:tabLst>
            </a:pPr>
            <a:r>
              <a:rPr dirty="0" sz="1000" spc="-5">
                <a:latin typeface="Arial"/>
                <a:cs typeface="Arial"/>
              </a:rPr>
              <a:t>Para todas as referências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tempo será observado o horário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Brasília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(DF).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5800"/>
              </a:lnSpc>
              <a:spcBef>
                <a:spcPts val="92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Os interessados poderão solicitar esclarecimentos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formular impugnações </a:t>
            </a:r>
            <a:r>
              <a:rPr dirty="0" sz="1000">
                <a:latin typeface="Arial"/>
                <a:cs typeface="Arial"/>
              </a:rPr>
              <a:t>acerca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 edital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interpretação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dispositivos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</a:t>
            </a:r>
            <a:r>
              <a:rPr dirty="0" sz="1000" spc="-10">
                <a:latin typeface="Arial"/>
                <a:cs typeface="Arial"/>
              </a:rPr>
              <a:t>até 02 </a:t>
            </a:r>
            <a:r>
              <a:rPr dirty="0" sz="1000" spc="-5">
                <a:latin typeface="Arial"/>
                <a:cs typeface="Arial"/>
              </a:rPr>
              <a:t>(dois)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 anteriores à data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Licitatório, devendo a impugnação ser protocolada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08h as 12h e 14h às </a:t>
            </a:r>
            <a:r>
              <a:rPr dirty="0" sz="1000" spc="-10">
                <a:latin typeface="Arial"/>
                <a:cs typeface="Arial"/>
              </a:rPr>
              <a:t>17h,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</a:t>
            </a:r>
            <a:r>
              <a:rPr dirty="0" sz="1000" spc="-5" b="1">
                <a:latin typeface="Arial"/>
                <a:cs typeface="Arial"/>
              </a:rPr>
              <a:t>DO MACKENZIE ESPORTE CLUBE</a:t>
            </a:r>
            <a:r>
              <a:rPr dirty="0" sz="1000" spc="-5">
                <a:latin typeface="Arial"/>
                <a:cs typeface="Arial"/>
              </a:rPr>
              <a:t>, 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 Santo Antônio – Belo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30.330-100 - Bloco Administrativo,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enviado para o 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50"/>
              </a:lnSpc>
              <a:spcBef>
                <a:spcPts val="944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Não serão considerados esclarecimentos e impugnações entregues por </a:t>
            </a:r>
            <a:r>
              <a:rPr dirty="0" sz="1000">
                <a:latin typeface="Arial"/>
                <a:cs typeface="Arial"/>
              </a:rPr>
              <a:t>fax, </a:t>
            </a:r>
            <a:r>
              <a:rPr dirty="0" sz="1000" spc="-5">
                <a:latin typeface="Arial"/>
                <a:cs typeface="Arial"/>
              </a:rPr>
              <a:t>telefone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local,  </a:t>
            </a:r>
            <a:r>
              <a:rPr dirty="0" sz="1000" spc="-10">
                <a:latin typeface="Arial"/>
                <a:cs typeface="Arial"/>
              </a:rPr>
              <a:t>data </a:t>
            </a:r>
            <a:r>
              <a:rPr dirty="0" sz="1000" spc="-5">
                <a:latin typeface="Arial"/>
                <a:cs typeface="Arial"/>
              </a:rPr>
              <a:t>e hora estabelecidos neste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convite.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5500"/>
              </a:lnSpc>
              <a:spcBef>
                <a:spcPts val="900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10">
                <a:latin typeface="Arial"/>
                <a:cs typeface="Arial"/>
              </a:rPr>
              <a:t>Caberá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responder as impugnações e pedidos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esclarecimento deduzidos  pelos potenciais fornecedores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realização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sessão, com encaminhamento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resposta  para todos os interessados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formas </a:t>
            </a:r>
            <a:r>
              <a:rPr dirty="0" sz="1000" spc="-10">
                <a:latin typeface="Arial"/>
                <a:cs typeface="Arial"/>
              </a:rPr>
              <a:t>previstas </a:t>
            </a:r>
            <a:r>
              <a:rPr dirty="0" sz="1000">
                <a:latin typeface="Arial"/>
                <a:cs typeface="Arial"/>
              </a:rPr>
              <a:t>acima </a:t>
            </a:r>
            <a:r>
              <a:rPr dirty="0" sz="1000" spc="-5">
                <a:latin typeface="Arial"/>
                <a:cs typeface="Arial"/>
              </a:rPr>
              <a:t>neste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5700"/>
              </a:lnSpc>
              <a:spcBef>
                <a:spcPts val="930"/>
              </a:spcBef>
              <a:buFont typeface="Arial"/>
              <a:buAutoNum type="arabicPeriod" startAt="3"/>
              <a:tabLst>
                <a:tab pos="2647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retificações deste edital,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iniciativa oficial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provocada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eventuais impugnações, serão  divulgadas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(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www.mackenziebh.com.br</a:t>
            </a:r>
            <a:r>
              <a:rPr dirty="0" sz="1000" spc="-5">
                <a:latin typeface="Arial"/>
                <a:cs typeface="Arial"/>
              </a:rPr>
              <a:t>). Reabrindo-se o prazo  inicialmente estabelecido, exceto quando, inquestionavelmente, a modificação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alterar a formulação das  propostas.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6" y="1560058"/>
            <a:ext cx="6153785" cy="3215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64160" indent="-251460">
              <a:lnSpc>
                <a:spcPct val="100000"/>
              </a:lnSpc>
              <a:spcBef>
                <a:spcPts val="95"/>
              </a:spcBef>
              <a:buSzPct val="90000"/>
              <a:buAutoNum type="arabicPeriod" startAt="2"/>
              <a:tabLst>
                <a:tab pos="264160" algn="l"/>
              </a:tabLst>
            </a:pPr>
            <a:r>
              <a:rPr dirty="0" sz="1000" spc="-5" b="1">
                <a:latin typeface="Arial"/>
                <a:cs typeface="Arial"/>
              </a:rPr>
              <a:t>RETIRADA DO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000"/>
              </a:lnSpc>
              <a:spcBef>
                <a:spcPts val="910"/>
              </a:spcBef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Este Edital estará disponível gratuitamente a qualquer interessado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 </a:t>
            </a:r>
            <a:r>
              <a:rPr dirty="0" sz="1000" spc="-5" b="1">
                <a:latin typeface="Arial"/>
                <a:cs typeface="Arial"/>
              </a:rPr>
              <a:t>DO 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situada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 spc="-10">
                <a:latin typeface="Arial"/>
                <a:cs typeface="Arial"/>
              </a:rPr>
              <a:t>450 </a:t>
            </a:r>
            <a:r>
              <a:rPr dirty="0" sz="1000" spc="-5">
                <a:latin typeface="Arial"/>
                <a:cs typeface="Arial"/>
              </a:rPr>
              <a:t>- Bairro </a:t>
            </a:r>
            <a:r>
              <a:rPr dirty="0" sz="1000" spc="-10">
                <a:latin typeface="Arial"/>
                <a:cs typeface="Arial"/>
              </a:rPr>
              <a:t>Santo </a:t>
            </a:r>
            <a:r>
              <a:rPr dirty="0" sz="1000" spc="-5">
                <a:latin typeface="Arial"/>
                <a:cs typeface="Arial"/>
              </a:rPr>
              <a:t>Antônio - Belo 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– Bloco Administrativo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horário comercial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ainda pelo site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qual seja,</a:t>
            </a:r>
            <a:r>
              <a:rPr dirty="0" sz="1000" spc="1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www.mackenziebh.com.br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marL="264160" indent="-251460">
              <a:lnSpc>
                <a:spcPct val="100000"/>
              </a:lnSpc>
              <a:spcBef>
                <a:spcPts val="865"/>
              </a:spcBef>
              <a:buAutoNum type="arabicPeriod" startAt="3"/>
              <a:tabLst>
                <a:tab pos="264160" algn="l"/>
              </a:tabLst>
            </a:pPr>
            <a:r>
              <a:rPr dirty="0" sz="1000" spc="-1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 algn="just" lvl="1" marL="12700" marR="13335">
              <a:lnSpc>
                <a:spcPts val="1150"/>
              </a:lnSpc>
              <a:spcBef>
                <a:spcPts val="955"/>
              </a:spcBef>
              <a:buFont typeface="Arial"/>
              <a:buAutoNum type="arabicPeriod"/>
              <a:tabLst>
                <a:tab pos="274955" algn="l"/>
              </a:tabLst>
            </a:pP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EQUIPAMENTOS ESPORTIVOS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abaixo listado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para atendimento a Unidade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Congonhas, </a:t>
            </a:r>
            <a:r>
              <a:rPr dirty="0" sz="1000" spc="-10">
                <a:latin typeface="Arial"/>
                <a:cs typeface="Arial"/>
              </a:rPr>
              <a:t>n.º </a:t>
            </a:r>
            <a:r>
              <a:rPr dirty="0" sz="1000" spc="-5">
                <a:latin typeface="Arial"/>
                <a:cs typeface="Arial"/>
              </a:rPr>
              <a:t>450, Bairro Santo Antônio, CEP 30.330-100,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–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 algn="just" lvl="1" marL="12700" marR="13970">
              <a:lnSpc>
                <a:spcPts val="1150"/>
              </a:lnSpc>
              <a:spcBef>
                <a:spcPts val="919"/>
              </a:spcBef>
              <a:buFont typeface="Arial"/>
              <a:buAutoNum type="arabicPeriod"/>
              <a:tabLst>
                <a:tab pos="294640" algn="l"/>
              </a:tabLst>
            </a:pPr>
            <a:r>
              <a:rPr dirty="0" sz="1000">
                <a:latin typeface="Arial"/>
                <a:cs typeface="Arial"/>
              </a:rPr>
              <a:t>Cada </a:t>
            </a:r>
            <a:r>
              <a:rPr dirty="0" sz="1000" spc="-5">
                <a:latin typeface="Arial"/>
                <a:cs typeface="Arial"/>
              </a:rPr>
              <a:t>empresa poderá enviar proposta para </a:t>
            </a:r>
            <a:r>
              <a:rPr dirty="0" sz="1000">
                <a:latin typeface="Arial"/>
                <a:cs typeface="Arial"/>
              </a:rPr>
              <a:t>um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itens de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independente bastando  especificar os </a:t>
            </a:r>
            <a:r>
              <a:rPr dirty="0" sz="1000" spc="-10">
                <a:latin typeface="Arial"/>
                <a:cs typeface="Arial"/>
              </a:rPr>
              <a:t>itens </a:t>
            </a:r>
            <a:r>
              <a:rPr dirty="0" sz="1000" spc="-5">
                <a:latin typeface="Arial"/>
                <a:cs typeface="Arial"/>
              </a:rPr>
              <a:t>escolhidos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documento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XII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>
                <a:latin typeface="Arial"/>
                <a:cs typeface="Arial"/>
              </a:rPr>
              <a:t>Ver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especificação </a:t>
            </a:r>
            <a:r>
              <a:rPr dirty="0" sz="1000" spc="-10">
                <a:latin typeface="Arial"/>
                <a:cs typeface="Arial"/>
              </a:rPr>
              <a:t>dos  </a:t>
            </a:r>
            <a:r>
              <a:rPr dirty="0" sz="1000" spc="-5">
                <a:latin typeface="Arial"/>
                <a:cs typeface="Arial"/>
              </a:rPr>
              <a:t>itens.</a:t>
            </a:r>
            <a:endParaRPr sz="1000">
              <a:latin typeface="Arial"/>
              <a:cs typeface="Arial"/>
            </a:endParaRPr>
          </a:p>
          <a:p>
            <a:pPr algn="just" marL="192405" indent="-179705">
              <a:lnSpc>
                <a:spcPct val="100000"/>
              </a:lnSpc>
              <a:spcBef>
                <a:spcPts val="835"/>
              </a:spcBef>
              <a:buAutoNum type="arabicPeriod" startAt="4"/>
              <a:tabLst>
                <a:tab pos="193040" algn="l"/>
              </a:tabLst>
            </a:pPr>
            <a:r>
              <a:rPr dirty="0" sz="1000" b="1">
                <a:latin typeface="Arial"/>
                <a:cs typeface="Arial"/>
              </a:rPr>
              <a:t>FONTE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RECURSOS</a:t>
            </a:r>
            <a:endParaRPr sz="1000">
              <a:latin typeface="Arial"/>
              <a:cs typeface="Arial"/>
            </a:endParaRPr>
          </a:p>
          <a:p>
            <a:pPr algn="just" lvl="1" marL="12700" marR="13335">
              <a:lnSpc>
                <a:spcPts val="1150"/>
              </a:lnSpc>
              <a:spcBef>
                <a:spcPts val="944"/>
              </a:spcBef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deste edital é estimado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R$ 188.951,05 (cento e oitenta e oito novecentos e  cinquenta e um reais e </a:t>
            </a:r>
            <a:r>
              <a:rPr dirty="0" sz="1000" spc="-10" b="1">
                <a:latin typeface="Arial"/>
                <a:cs typeface="Arial"/>
              </a:rPr>
              <a:t>cinco </a:t>
            </a:r>
            <a:r>
              <a:rPr dirty="0" sz="1000" spc="-5" b="1">
                <a:latin typeface="Arial"/>
                <a:cs typeface="Arial"/>
              </a:rPr>
              <a:t>centavos) </a:t>
            </a:r>
            <a:r>
              <a:rPr dirty="0" sz="1000" spc="-5">
                <a:latin typeface="Arial"/>
                <a:cs typeface="Arial"/>
              </a:rPr>
              <a:t>e correrá à conta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recursos orçamentários vinculados </a:t>
            </a:r>
            <a:r>
              <a:rPr dirty="0" sz="1000" spc="-10">
                <a:latin typeface="Arial"/>
                <a:cs typeface="Arial"/>
              </a:rPr>
              <a:t>ao 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30" b="1">
                <a:latin typeface="Arial"/>
                <a:cs typeface="Arial"/>
              </a:rPr>
              <a:t>ATLETAS </a:t>
            </a:r>
            <a:r>
              <a:rPr dirty="0" sz="1000" b="1">
                <a:latin typeface="Arial"/>
                <a:cs typeface="Arial"/>
              </a:rPr>
              <a:t>OLÍMPICOS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, através convênio celebrado </a:t>
            </a:r>
            <a:r>
              <a:rPr dirty="0" sz="1000" spc="-10">
                <a:latin typeface="Arial"/>
                <a:cs typeface="Arial"/>
              </a:rPr>
              <a:t>entre </a:t>
            </a:r>
            <a:r>
              <a:rPr dirty="0" sz="1000" spc="-5">
                <a:latin typeface="Arial"/>
                <a:cs typeface="Arial"/>
              </a:rPr>
              <a:t>esta  entidade e a </a:t>
            </a:r>
            <a:r>
              <a:rPr dirty="0" sz="1000" spc="-5" b="1">
                <a:latin typeface="Arial"/>
                <a:cs typeface="Arial"/>
              </a:rPr>
              <a:t>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05605" y="4882881"/>
          <a:ext cx="6149340" cy="4229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1315"/>
                <a:gridCol w="2430780"/>
                <a:gridCol w="669290"/>
                <a:gridCol w="850900"/>
                <a:gridCol w="915035"/>
                <a:gridCol w="915035"/>
              </a:tblGrid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48260" marR="38735" indent="54610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UNIDADE  DE</a:t>
                      </a:r>
                      <a:r>
                        <a:rPr dirty="0" sz="8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MEDIDA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13360" marR="201930" indent="68580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9715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DINAMÔMETRO HIDRÁULICO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2.014,99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2.014,99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12.084,50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12.084,50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</a:t>
                      </a:r>
                      <a:r>
                        <a:rPr dirty="0" sz="8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AGACHAMENTO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10.695,00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10.695,00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5.570,00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5.570,00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HORIZONTAL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7.190,00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7.190,00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32.779,40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65.558,80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14.352,90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14.352,90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R$ 453,25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R$ 453,25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PANTURRILHA /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24.022,27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24.022,27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 DE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ANILHAS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r>
                        <a:rPr dirty="0" sz="8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R$ 726,04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R$ 726,04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MÁQUINA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GELO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5.977,80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5.977,80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TENS FES NEURODYN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MULTICORRENTES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2.718,20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2.718,20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FOTOCÉLULAS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 KIT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MULTISPRINT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34.987,30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34.987,30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TAPETE 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CONTATO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2.600,00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2.600,00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58166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R$ 188.951,05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21" y="9205963"/>
            <a:ext cx="6146165" cy="7340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95"/>
              </a:spcBef>
              <a:buAutoNum type="arabicPeriod" startAt="5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CONDIÇAO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20" b="1">
                <a:latin typeface="Arial"/>
                <a:cs typeface="Arial"/>
              </a:rPr>
              <a:t>PARTICIPAÇÃO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50"/>
              </a:lnSpc>
              <a:spcBef>
                <a:spcPts val="955"/>
              </a:spcBef>
              <a:buFont typeface="Arial"/>
              <a:buAutoNum type="arabicPeriod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Para participar a empresa deve atuar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ramo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atividade compatível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objeto deste edital,  regularmente estabelecida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 e que atenda a todas as exigências, inclusive quanto à documentação,  constantes deste edital e seus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anexos.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675882"/>
            <a:ext cx="33026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5.2. </a:t>
            </a:r>
            <a:r>
              <a:rPr dirty="0" sz="1000" spc="-5">
                <a:latin typeface="Arial"/>
                <a:cs typeface="Arial"/>
              </a:rPr>
              <a:t>Não poderão participar desta concorrência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62534" y="1970015"/>
            <a:ext cx="431101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recuperação </a:t>
            </a:r>
            <a:r>
              <a:rPr dirty="0" sz="1000">
                <a:latin typeface="Arial"/>
                <a:cs typeface="Arial"/>
              </a:rPr>
              <a:t>judicial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falência,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concurso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credores;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247650" y="1823710"/>
            <a:ext cx="4479290" cy="10541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2700" marR="508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a)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sanções prescritas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III e IV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87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 8.666/93  b)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00"/>
              </a:lnSpc>
            </a:pPr>
            <a:r>
              <a:rPr dirty="0" sz="1000">
                <a:latin typeface="Arial"/>
                <a:cs typeface="Arial"/>
              </a:rPr>
              <a:t>c)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d)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 spc="-5">
                <a:latin typeface="Arial"/>
                <a:cs typeface="Arial"/>
              </a:rPr>
              <a:t>e)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>
                <a:latin typeface="Arial"/>
                <a:cs typeface="Arial"/>
              </a:rPr>
              <a:t>f)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g)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62534" y="2116318"/>
            <a:ext cx="4599305" cy="7613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dissolução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liquidação;</a:t>
            </a:r>
            <a:endParaRPr sz="1000">
              <a:latin typeface="Arial"/>
              <a:cs typeface="Arial"/>
            </a:endParaRPr>
          </a:p>
          <a:p>
            <a:pPr marL="12700" marR="40005">
              <a:lnSpc>
                <a:spcPts val="1150"/>
              </a:lnSpc>
              <a:spcBef>
                <a:spcPts val="55"/>
              </a:spcBef>
            </a:pPr>
            <a:r>
              <a:rPr dirty="0" sz="1000" spc="-5">
                <a:latin typeface="Arial"/>
                <a:cs typeface="Arial"/>
              </a:rPr>
              <a:t>impedida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com a </a:t>
            </a:r>
            <a:r>
              <a:rPr dirty="0" sz="1000" spc="-10">
                <a:latin typeface="Arial"/>
                <a:cs typeface="Arial"/>
              </a:rPr>
              <a:t>União, </a:t>
            </a:r>
            <a:r>
              <a:rPr dirty="0" sz="1000" spc="-5">
                <a:latin typeface="Arial"/>
                <a:cs typeface="Arial"/>
              </a:rPr>
              <a:t>durante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sanção aplicada;  estrangeira que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funcione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090"/>
              </a:lnSpc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estiver reunida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consórcio, qualquer que seja a sua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constituição;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sob o controle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10">
                <a:latin typeface="Arial"/>
                <a:cs typeface="Arial"/>
              </a:rPr>
              <a:t>grupo de </a:t>
            </a:r>
            <a:r>
              <a:rPr dirty="0" sz="1000" spc="-5">
                <a:latin typeface="Arial"/>
                <a:cs typeface="Arial"/>
              </a:rPr>
              <a:t>pessoas, físicas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jurídicas;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17" y="2844790"/>
            <a:ext cx="6148070" cy="688022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553720" marR="762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h) </a:t>
            </a: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estejam habilitadas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exigida por </a:t>
            </a:r>
            <a:r>
              <a:rPr dirty="0" sz="1000" spc="-5">
                <a:latin typeface="Arial"/>
                <a:cs typeface="Arial"/>
              </a:rPr>
              <a:t>este </a:t>
            </a:r>
            <a:r>
              <a:rPr dirty="0" sz="1000" spc="-1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 05/2016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10" b="1">
                <a:latin typeface="Arial"/>
                <a:cs typeface="Arial"/>
              </a:rPr>
              <a:t>5.3.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licitante poderá participar desta concorrência com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uma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65"/>
              </a:spcBef>
              <a:buAutoNum type="arabicPeriod" startAt="6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CREDENCIAMENTO DE</a:t>
            </a:r>
            <a:r>
              <a:rPr dirty="0" sz="1000" spc="-10" b="1">
                <a:latin typeface="Arial"/>
                <a:cs typeface="Arial"/>
              </a:rPr>
              <a:t> REPRESENTANTES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6500"/>
              </a:lnSpc>
              <a:spcBef>
                <a:spcPts val="920"/>
              </a:spcBef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A empresa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seu representante, pode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 b="1">
                <a:latin typeface="Arial"/>
                <a:cs typeface="Arial"/>
              </a:rPr>
              <a:t>credenciar </a:t>
            </a:r>
            <a:r>
              <a:rPr dirty="0" sz="1000" spc="-5">
                <a:latin typeface="Arial"/>
                <a:cs typeface="Arial"/>
              </a:rPr>
              <a:t>junto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responsáveis pelo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 </a:t>
            </a:r>
            <a:r>
              <a:rPr dirty="0" sz="1000" spc="-10">
                <a:latin typeface="Arial"/>
                <a:cs typeface="Arial"/>
              </a:rPr>
              <a:t>com no </a:t>
            </a:r>
            <a:r>
              <a:rPr dirty="0" sz="1000" spc="-5">
                <a:latin typeface="Arial"/>
                <a:cs typeface="Arial"/>
              </a:rPr>
              <a:t>mínimo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</a:t>
            </a:r>
            <a:r>
              <a:rPr dirty="0" sz="1000" spc="-10">
                <a:latin typeface="Arial"/>
                <a:cs typeface="Arial"/>
              </a:rPr>
              <a:t>abertura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orçamento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 lvl="2" marL="469900" marR="6350" indent="-228600">
              <a:lnSpc>
                <a:spcPct val="96000"/>
              </a:lnSpc>
              <a:spcBef>
                <a:spcPts val="894"/>
              </a:spcBef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Carta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Credenciamento </a:t>
            </a:r>
            <a:r>
              <a:rPr dirty="0" sz="1000" spc="-10">
                <a:latin typeface="Arial"/>
                <a:cs typeface="Arial"/>
              </a:rPr>
              <a:t>(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II</a:t>
            </a:r>
            <a:r>
              <a:rPr dirty="0" sz="1000" spc="-5">
                <a:latin typeface="Arial"/>
                <a:cs typeface="Arial"/>
              </a:rPr>
              <a:t>), documento credencial e documento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identidade oficial;  </a:t>
            </a:r>
            <a:r>
              <a:rPr dirty="0" sz="1000" spc="-5" b="1">
                <a:latin typeface="Arial"/>
                <a:cs typeface="Arial"/>
              </a:rPr>
              <a:t>Obs.: </a:t>
            </a:r>
            <a:r>
              <a:rPr dirty="0" sz="1000" spc="-5">
                <a:latin typeface="Arial"/>
                <a:cs typeface="Arial"/>
              </a:rPr>
              <a:t>documento credencial pode ser o contrato social, quando a pessoa credenciada for sócia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empresa fornecedora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procuração/declaração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autenticada dando poderes para que  esse representante possa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1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);</a:t>
            </a:r>
            <a:endParaRPr sz="1000">
              <a:latin typeface="Arial"/>
              <a:cs typeface="Arial"/>
            </a:endParaRPr>
          </a:p>
          <a:p>
            <a:pPr lvl="2" marL="469900" indent="-229235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algn="just" lvl="1" marL="259079" indent="-246379">
              <a:lnSpc>
                <a:spcPts val="1170"/>
              </a:lnSpc>
              <a:spcBef>
                <a:spcPts val="880"/>
              </a:spcBef>
              <a:buFont typeface="Arial"/>
              <a:buAutoNum type="arabicPeriod"/>
              <a:tabLst>
                <a:tab pos="259715" algn="l"/>
              </a:tabLst>
            </a:pPr>
            <a:r>
              <a:rPr dirty="0" sz="1000" spc="-5">
                <a:latin typeface="Arial"/>
                <a:cs typeface="Arial"/>
              </a:rPr>
              <a:t>Para o credenciamento junto à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Aquisições, o representante deverá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apresentar: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45"/>
              </a:lnSpc>
              <a:buFont typeface="Arial"/>
              <a:buAutoNum type="alphaLcParenR"/>
              <a:tabLst>
                <a:tab pos="160655" algn="l"/>
              </a:tabLst>
            </a:pPr>
            <a:r>
              <a:rPr dirty="0" sz="1000" spc="-5" b="1">
                <a:latin typeface="Arial"/>
                <a:cs typeface="Arial"/>
              </a:rPr>
              <a:t>CONTRATO SOCIAL</a:t>
            </a:r>
            <a:r>
              <a:rPr dirty="0" sz="1000" spc="-5">
                <a:latin typeface="Arial"/>
                <a:cs typeface="Arial"/>
              </a:rPr>
              <a:t>, quando a pessoa credenciada for sócia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Fornecedora.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ct val="96500"/>
              </a:lnSpc>
              <a:spcBef>
                <a:spcPts val="15"/>
              </a:spcBef>
              <a:buFont typeface="Arial"/>
              <a:buAutoNum type="alphaLcParenR"/>
              <a:tabLst>
                <a:tab pos="213995" algn="l"/>
              </a:tabLst>
            </a:pPr>
            <a:r>
              <a:rPr dirty="0" sz="1000" spc="-5" b="1">
                <a:latin typeface="Arial"/>
                <a:cs typeface="Arial"/>
              </a:rPr>
              <a:t>PROCURAÇÃO OU DECLARAÇÃO DO FORNECEDOR, AUTENTICADA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CARTÓRIO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poderes para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pessoa credenciada </a:t>
            </a:r>
            <a:r>
              <a:rPr dirty="0" sz="1000">
                <a:latin typeface="Arial"/>
                <a:cs typeface="Arial"/>
              </a:rPr>
              <a:t>possa </a:t>
            </a:r>
            <a:r>
              <a:rPr dirty="0" sz="1000" spc="-5">
                <a:latin typeface="Arial"/>
                <a:cs typeface="Arial"/>
              </a:rPr>
              <a:t>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5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fase </a:t>
            </a:r>
            <a:r>
              <a:rPr dirty="0" sz="1000" spc="-5">
                <a:latin typeface="Arial"/>
                <a:cs typeface="Arial"/>
              </a:rPr>
              <a:t>deste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Aquisição.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ct val="96500"/>
              </a:lnSpc>
              <a:spcBef>
                <a:spcPts val="894"/>
              </a:spcBef>
            </a:pPr>
            <a:r>
              <a:rPr dirty="0" sz="1000" spc="-5" b="1">
                <a:latin typeface="Arial"/>
                <a:cs typeface="Arial"/>
              </a:rPr>
              <a:t>6.2.1. </a:t>
            </a:r>
            <a:r>
              <a:rPr dirty="0" sz="1000" spc="-5">
                <a:latin typeface="Arial"/>
                <a:cs typeface="Arial"/>
              </a:rPr>
              <a:t>Considera-se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representante legal qualquer pessoa credenciada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fornecedor, mediante  contrato, procuração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documento equivalente, para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0">
                <a:latin typeface="Arial"/>
                <a:cs typeface="Arial"/>
              </a:rPr>
              <a:t>durante </a:t>
            </a:r>
            <a:r>
              <a:rPr dirty="0" sz="1000" spc="-5">
                <a:latin typeface="Arial"/>
                <a:cs typeface="Arial"/>
              </a:rPr>
              <a:t>a reunião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 envelopes, seja referente à Documentação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ts val="1150"/>
              </a:lnSpc>
              <a:spcBef>
                <a:spcPts val="944"/>
              </a:spcBef>
              <a:buFont typeface="Arial"/>
              <a:buAutoNum type="arabicPeriod" startAt="3"/>
              <a:tabLst>
                <a:tab pos="304165" algn="l"/>
              </a:tabLst>
            </a:pPr>
            <a:r>
              <a:rPr dirty="0" sz="1000" spc="-5">
                <a:latin typeface="Arial"/>
                <a:cs typeface="Arial"/>
              </a:rPr>
              <a:t>Não comparecer pessoalmente, apenas enviando a proposta pelos Correios,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inabilitará as  empresas </a:t>
            </a:r>
            <a:r>
              <a:rPr dirty="0" sz="1000" spc="-10">
                <a:latin typeface="Arial"/>
                <a:cs typeface="Arial"/>
              </a:rPr>
              <a:t>participantes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certame, </a:t>
            </a:r>
            <a:r>
              <a:rPr dirty="0" sz="1000">
                <a:latin typeface="Arial"/>
                <a:cs typeface="Arial"/>
              </a:rPr>
              <a:t>mas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impede 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manifestar sobre o processo </a:t>
            </a:r>
            <a:r>
              <a:rPr dirty="0" sz="1000" spc="-10">
                <a:latin typeface="Arial"/>
                <a:cs typeface="Arial"/>
              </a:rPr>
              <a:t>de abertura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envelopes.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835"/>
              </a:spcBef>
              <a:buFont typeface="Arial"/>
              <a:buAutoNum type="arabicPeriod" startAt="3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Cada credenciado poderá representar apenas </a:t>
            </a:r>
            <a:r>
              <a:rPr dirty="0" sz="1000" spc="-10">
                <a:latin typeface="Arial"/>
                <a:cs typeface="Arial"/>
              </a:rPr>
              <a:t>um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000"/>
              </a:lnSpc>
              <a:spcBef>
                <a:spcPts val="915"/>
              </a:spcBef>
              <a:buFont typeface="Arial"/>
              <a:buAutoNum type="arabicPeriod" startAt="3"/>
              <a:tabLst>
                <a:tab pos="300990" algn="l"/>
              </a:tabLst>
            </a:pPr>
            <a:r>
              <a:rPr dirty="0" sz="1000" spc="-5">
                <a:latin typeface="Arial"/>
                <a:cs typeface="Arial"/>
              </a:rPr>
              <a:t>É recomendável a todo e qualquer interessado que, </a:t>
            </a:r>
            <a:r>
              <a:rPr dirty="0" sz="1000" spc="-10">
                <a:latin typeface="Arial"/>
                <a:cs typeface="Arial"/>
              </a:rPr>
              <a:t>antes de </a:t>
            </a:r>
            <a:r>
              <a:rPr dirty="0" sz="1000" spc="-5">
                <a:latin typeface="Arial"/>
                <a:cs typeface="Arial"/>
              </a:rPr>
              <a:t>requerer o credenciamento para  participação neste Convite, verifique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preenche todos os requisitos exigidos pelo edital,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modo </a:t>
            </a:r>
            <a:r>
              <a:rPr dirty="0" sz="1000" spc="-1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possa entregar tempestivamente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 </a:t>
            </a:r>
            <a:r>
              <a:rPr dirty="0" sz="1000" spc="-5">
                <a:latin typeface="Arial"/>
                <a:cs typeface="Arial"/>
              </a:rPr>
              <a:t>toda a documentação nele listada </a:t>
            </a:r>
            <a:r>
              <a:rPr dirty="0" sz="1000" spc="-10">
                <a:latin typeface="Arial"/>
                <a:cs typeface="Arial"/>
              </a:rPr>
              <a:t>nos 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spc="-10" b="1">
                <a:latin typeface="Arial"/>
                <a:cs typeface="Arial"/>
              </a:rPr>
              <a:t>10, 11 </a:t>
            </a:r>
            <a:r>
              <a:rPr dirty="0" sz="1000" spc="-5" b="1">
                <a:latin typeface="Arial"/>
                <a:cs typeface="Arial"/>
              </a:rPr>
              <a:t>e 12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essencial para demonstrar </a:t>
            </a:r>
            <a:r>
              <a:rPr dirty="0" sz="1000" spc="-1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habilitação.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medida objetiva garantir o sucesso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seletivo e a participação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em procedimentos </a:t>
            </a:r>
            <a:r>
              <a:rPr dirty="0" sz="1000" spc="-5">
                <a:latin typeface="Arial"/>
                <a:cs typeface="Arial"/>
              </a:rPr>
              <a:t>a serem futuramente realizados  pelo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tendo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vista as penalidades impostas </a:t>
            </a:r>
            <a:r>
              <a:rPr dirty="0" sz="1000" spc="-10">
                <a:latin typeface="Arial"/>
                <a:cs typeface="Arial"/>
              </a:rPr>
              <a:t>aos que, </a:t>
            </a:r>
            <a:r>
              <a:rPr dirty="0" sz="1000" spc="-5">
                <a:latin typeface="Arial"/>
                <a:cs typeface="Arial"/>
              </a:rPr>
              <a:t>por quaisquer  modos, forjarem a participação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65"/>
              </a:spcBef>
              <a:buAutoNum type="arabicPeriod" startAt="7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ENCAMINHAMENTO DOS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5700"/>
              </a:lnSpc>
              <a:spcBef>
                <a:spcPts val="915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Os envelopes </a:t>
            </a:r>
            <a:r>
              <a:rPr dirty="0" sz="1000">
                <a:latin typeface="Arial"/>
                <a:cs typeface="Arial"/>
              </a:rPr>
              <a:t>contendo </a:t>
            </a:r>
            <a:r>
              <a:rPr dirty="0" sz="1000" spc="-5">
                <a:latin typeface="Arial"/>
                <a:cs typeface="Arial"/>
              </a:rPr>
              <a:t>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e 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COMERCIAL, </a:t>
            </a:r>
            <a:r>
              <a:rPr dirty="0" sz="1000" spc="-5">
                <a:latin typeface="Arial"/>
                <a:cs typeface="Arial"/>
              </a:rPr>
              <a:t>deverão  ser entregues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 b="1">
                <a:latin typeface="Arial"/>
                <a:cs typeface="Arial"/>
              </a:rPr>
              <a:t>SECRETARIA ADMINISTRATIVADO MACKENZIE ESPORTE CLUBE, </a:t>
            </a:r>
            <a:r>
              <a:rPr dirty="0" sz="1000" spc="-5">
                <a:latin typeface="Arial"/>
                <a:cs typeface="Arial"/>
              </a:rPr>
              <a:t>localizada a Rua  Congonhas, 450 - Bairro Santo Antônio - Belo Horizonte/MG - CEP 30.330-100, devidamente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protocolados 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até </a:t>
            </a:r>
            <a:r>
              <a:rPr dirty="0" sz="1000" spc="-10" b="1">
                <a:latin typeface="Arial"/>
                <a:cs typeface="Arial"/>
              </a:rPr>
              <a:t>2h </a:t>
            </a:r>
            <a:r>
              <a:rPr dirty="0" sz="1000" spc="-5" b="1">
                <a:latin typeface="Arial"/>
                <a:cs typeface="Arial"/>
              </a:rPr>
              <a:t>horas antes do início do certame, </a:t>
            </a:r>
            <a:r>
              <a:rPr dirty="0" sz="1000" spc="-10" b="1">
                <a:latin typeface="Arial"/>
                <a:cs typeface="Arial"/>
              </a:rPr>
              <a:t>AOS </a:t>
            </a:r>
            <a:r>
              <a:rPr dirty="0" sz="1000" spc="-5" b="1">
                <a:latin typeface="Arial"/>
                <a:cs typeface="Arial"/>
              </a:rPr>
              <a:t>CUIDADOS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LILIAN </a:t>
            </a:r>
            <a:r>
              <a:rPr dirty="0" sz="1000" b="1">
                <a:latin typeface="Arial"/>
                <a:cs typeface="Arial"/>
              </a:rPr>
              <a:t>CRISTIANE </a:t>
            </a:r>
            <a:r>
              <a:rPr dirty="0" sz="1000" spc="-5" b="1">
                <a:latin typeface="Arial"/>
                <a:cs typeface="Arial"/>
              </a:rPr>
              <a:t>GUALBERTO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 b="1">
                <a:latin typeface="Arial"/>
                <a:cs typeface="Arial"/>
              </a:rPr>
              <a:t>SANDRA MICHAEL </a:t>
            </a:r>
            <a:r>
              <a:rPr dirty="0" sz="1000" b="1">
                <a:latin typeface="Arial"/>
                <a:cs typeface="Arial"/>
              </a:rPr>
              <a:t>BRAGA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2" y="1560058"/>
            <a:ext cx="6148070" cy="339026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lvl="1" marL="12700" marR="5080">
              <a:lnSpc>
                <a:spcPts val="1150"/>
              </a:lnSpc>
              <a:spcBef>
                <a:spcPts val="175"/>
              </a:spcBef>
              <a:buFont typeface="Arial"/>
              <a:buAutoNum type="arabicPeriod" startAt="2"/>
              <a:tabLst>
                <a:tab pos="28003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HABILITAÇÃO </a:t>
            </a:r>
            <a:r>
              <a:rPr dirty="0" sz="1000" spc="-5">
                <a:latin typeface="Arial"/>
                <a:cs typeface="Arial"/>
              </a:rPr>
              <a:t>deverão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lacrados.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ct val="96500"/>
              </a:lnSpc>
              <a:spcBef>
                <a:spcPts val="880"/>
              </a:spcBef>
              <a:buFont typeface="Arial"/>
              <a:buAutoNum type="arabicPeriod" startAt="2"/>
              <a:tabLst>
                <a:tab pos="327025" algn="l"/>
              </a:tabLst>
            </a:pPr>
            <a:r>
              <a:rPr dirty="0" sz="1000" spc="-5">
                <a:latin typeface="Arial"/>
                <a:cs typeface="Arial"/>
              </a:rPr>
              <a:t>Considerando que </a:t>
            </a:r>
            <a:r>
              <a:rPr dirty="0" sz="1000" spc="-5" b="1">
                <a:latin typeface="Arial"/>
                <a:cs typeface="Arial"/>
              </a:rPr>
              <a:t>NENHUM ENVELOPE </a:t>
            </a:r>
            <a:r>
              <a:rPr dirty="0" sz="1000" b="1">
                <a:latin typeface="Arial"/>
                <a:cs typeface="Arial"/>
              </a:rPr>
              <a:t>SERÁ </a:t>
            </a:r>
            <a:r>
              <a:rPr dirty="0" sz="1000" spc="-5" b="1">
                <a:latin typeface="Arial"/>
                <a:cs typeface="Arial"/>
              </a:rPr>
              <a:t>RECEBIDO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</a:t>
            </a:r>
            <a:r>
              <a:rPr dirty="0" sz="1000" spc="-5">
                <a:latin typeface="Arial"/>
                <a:cs typeface="Arial"/>
              </a:rPr>
              <a:t>, sugere-se que os licitantes interessados os encaminhem </a:t>
            </a:r>
            <a:r>
              <a:rPr dirty="0" sz="1000" spc="-10">
                <a:latin typeface="Arial"/>
                <a:cs typeface="Arial"/>
              </a:rPr>
              <a:t>em data </a:t>
            </a:r>
            <a:r>
              <a:rPr dirty="0" sz="1000" spc="-5">
                <a:latin typeface="Arial"/>
                <a:cs typeface="Arial"/>
              </a:rPr>
              <a:t>anterior </a:t>
            </a:r>
            <a:r>
              <a:rPr dirty="0" sz="1000" spc="-10">
                <a:latin typeface="Arial"/>
                <a:cs typeface="Arial"/>
              </a:rPr>
              <a:t>ou,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for  o caso, programem-se para estarem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local indicado com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30 </a:t>
            </a:r>
            <a:r>
              <a:rPr dirty="0" sz="1000" spc="-5">
                <a:latin typeface="Arial"/>
                <a:cs typeface="Arial"/>
              </a:rPr>
              <a:t>(trinta) minutos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antecedência.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 startAt="2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 startAt="2"/>
              <a:tabLst>
                <a:tab pos="295275" algn="l"/>
              </a:tabLst>
            </a:pPr>
            <a:r>
              <a:rPr dirty="0" sz="1000" spc="-5">
                <a:latin typeface="Arial"/>
                <a:cs typeface="Arial"/>
              </a:rPr>
              <a:t>Os envelopes poderão ser encaminhados via correios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entretanto,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b="1">
                <a:latin typeface="Arial"/>
                <a:cs typeface="Arial"/>
              </a:rPr>
              <a:t>NENHUMA </a:t>
            </a:r>
            <a:r>
              <a:rPr dirty="0" sz="1000" spc="-5" b="1">
                <a:latin typeface="Arial"/>
                <a:cs typeface="Arial"/>
              </a:rPr>
              <a:t>HIPÓTESE A  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COMPRAS E LICITAÇÕES </a:t>
            </a:r>
            <a:r>
              <a:rPr dirty="0" sz="1000" b="1">
                <a:latin typeface="Arial"/>
                <a:cs typeface="Arial"/>
              </a:rPr>
              <a:t>RECEBERÁ </a:t>
            </a:r>
            <a:r>
              <a:rPr dirty="0" sz="1000" spc="-5" b="1">
                <a:latin typeface="Arial"/>
                <a:cs typeface="Arial"/>
              </a:rPr>
              <a:t>ENVELOPES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SUPRAINFORMADOS, TAMPOUCO </a:t>
            </a:r>
            <a:r>
              <a:rPr dirty="0" sz="1000" b="1">
                <a:latin typeface="Arial"/>
                <a:cs typeface="Arial"/>
              </a:rPr>
              <a:t>OS </a:t>
            </a:r>
            <a:r>
              <a:rPr dirty="0" sz="1000" spc="-5" b="1">
                <a:latin typeface="Arial"/>
                <a:cs typeface="Arial"/>
              </a:rPr>
              <a:t>RECEBERÁ SE ENTREGUES NO INÍCIO OU NO DECORRER 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SESSÃO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ABERTURA, OU ENTREGUES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OUTRO ENDEREÇO QUE </a:t>
            </a:r>
            <a:r>
              <a:rPr dirty="0" sz="1000" spc="-10" b="1">
                <a:latin typeface="Arial"/>
                <a:cs typeface="Arial"/>
              </a:rPr>
              <a:t>NÃO </a:t>
            </a:r>
            <a:r>
              <a:rPr dirty="0" sz="1000" b="1">
                <a:latin typeface="Arial"/>
                <a:cs typeface="Arial"/>
              </a:rPr>
              <a:t>SEJA </a:t>
            </a:r>
            <a:r>
              <a:rPr dirty="0" sz="1000" spc="-5" b="1">
                <a:latin typeface="Arial"/>
                <a:cs typeface="Arial"/>
              </a:rPr>
              <a:t>O  SUPRAMENCIONADO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 b="1">
                <a:latin typeface="Arial"/>
                <a:cs typeface="Arial"/>
              </a:rPr>
              <a:t>TAMBÉM NÃO </a:t>
            </a:r>
            <a:r>
              <a:rPr dirty="0" sz="1000" spc="-5" b="1">
                <a:latin typeface="Arial"/>
                <a:cs typeface="Arial"/>
              </a:rPr>
              <a:t>SERÃO CONSIDERADOS ENVELOPES DEIXADOS NA(S)  PORTARIA(S)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ENTIDADE.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6500"/>
              </a:lnSpc>
              <a:spcBef>
                <a:spcPts val="920"/>
              </a:spcBef>
              <a:buFont typeface="Arial"/>
              <a:buAutoNum type="arabicPeriod" startAt="2"/>
              <a:tabLst>
                <a:tab pos="276860" algn="l"/>
              </a:tabLst>
            </a:pPr>
            <a:r>
              <a:rPr dirty="0" sz="1000" spc="-5">
                <a:latin typeface="Arial"/>
                <a:cs typeface="Arial"/>
              </a:rPr>
              <a:t>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reunião para abertura dos envelopes, </a:t>
            </a:r>
            <a:r>
              <a:rPr dirty="0" sz="1000" spc="-5" b="1">
                <a:latin typeface="Arial"/>
                <a:cs typeface="Arial"/>
              </a:rPr>
              <a:t>OS REPRESENTANTES DAS EMPRESAS  DEVERÃO SE CREDENCIAR COM </a:t>
            </a:r>
            <a:r>
              <a:rPr dirty="0" sz="1000" spc="-10" b="1">
                <a:latin typeface="Arial"/>
                <a:cs typeface="Arial"/>
              </a:rPr>
              <a:t>ATÉ 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 </a:t>
            </a:r>
            <a:r>
              <a:rPr dirty="0" sz="1000" spc="-10">
                <a:latin typeface="Arial"/>
                <a:cs typeface="Arial"/>
              </a:rPr>
              <a:t>abertura 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50"/>
              </a:spcBef>
              <a:buAutoNum type="arabicPeriod" startAt="8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ts val="1140"/>
              </a:lnSpc>
              <a:spcBef>
                <a:spcPts val="965"/>
              </a:spcBef>
              <a:buFont typeface="Arial"/>
              <a:buAutoNum type="arabicPeriod"/>
              <a:tabLst>
                <a:tab pos="285750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devem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 lacrados, até 2 (duas) </a:t>
            </a:r>
            <a:r>
              <a:rPr dirty="0" sz="1000" spc="-10">
                <a:latin typeface="Arial"/>
                <a:cs typeface="Arial"/>
              </a:rPr>
              <a:t>horas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844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Os envelopes devem </a:t>
            </a:r>
            <a:r>
              <a:rPr dirty="0" sz="1000" spc="-10">
                <a:latin typeface="Arial"/>
                <a:cs typeface="Arial"/>
              </a:rPr>
              <a:t>ter </a:t>
            </a:r>
            <a:r>
              <a:rPr dirty="0" sz="1000" spc="-5">
                <a:latin typeface="Arial"/>
                <a:cs typeface="Arial"/>
              </a:rPr>
              <a:t>a seguinte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9502" y="5091666"/>
            <a:ext cx="4700270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985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05/2016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 marL="69850" marR="2291715">
              <a:lnSpc>
                <a:spcPct val="287500"/>
              </a:lnSpc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DOCUMENTOS DE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HABILITAÇÃO </a:t>
            </a:r>
            <a:r>
              <a:rPr dirty="0" sz="800" spc="-1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2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</a:t>
            </a:r>
            <a:endParaRPr sz="800">
              <a:latin typeface="Arial"/>
              <a:cs typeface="Arial"/>
            </a:endParaRPr>
          </a:p>
          <a:p>
            <a:pPr marL="69850" marR="4045585">
              <a:lnSpc>
                <a:spcPct val="143700"/>
              </a:lnSpc>
            </a:pPr>
            <a:r>
              <a:rPr dirty="0" sz="800" spc="-15" b="1">
                <a:latin typeface="Arial"/>
                <a:cs typeface="Arial"/>
              </a:rPr>
              <a:t>T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F</a:t>
            </a:r>
            <a:r>
              <a:rPr dirty="0" sz="800" spc="-5" b="1">
                <a:latin typeface="Arial"/>
                <a:cs typeface="Arial"/>
              </a:rPr>
              <a:t>O</a:t>
            </a:r>
            <a:r>
              <a:rPr dirty="0" sz="800" spc="-5" b="1">
                <a:latin typeface="Arial"/>
                <a:cs typeface="Arial"/>
              </a:rPr>
              <a:t>N</a:t>
            </a:r>
            <a:r>
              <a:rPr dirty="0" sz="800" spc="-1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: E</a:t>
            </a:r>
            <a:r>
              <a:rPr dirty="0" sz="800" spc="-20" b="1">
                <a:latin typeface="Arial"/>
                <a:cs typeface="Arial"/>
              </a:rPr>
              <a:t>-</a:t>
            </a:r>
            <a:r>
              <a:rPr dirty="0" sz="800" spc="25" b="1">
                <a:latin typeface="Arial"/>
                <a:cs typeface="Arial"/>
              </a:rPr>
              <a:t>M</a:t>
            </a:r>
            <a:r>
              <a:rPr dirty="0" sz="800" spc="-45" b="1">
                <a:latin typeface="Arial"/>
                <a:cs typeface="Arial"/>
              </a:rPr>
              <a:t>A</a:t>
            </a:r>
            <a:r>
              <a:rPr dirty="0" sz="800" b="1">
                <a:latin typeface="Arial"/>
                <a:cs typeface="Arial"/>
              </a:rPr>
              <a:t>I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40171" y="6621762"/>
            <a:ext cx="4680585" cy="140970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12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115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05/2016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765"/>
              </a:spcBef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PROPOSTA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COMERCIAL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750">
              <a:latin typeface="Times New Roman"/>
              <a:cs typeface="Times New Roman"/>
            </a:endParaRPr>
          </a:p>
          <a:p>
            <a:pPr marL="68580" marR="3093085">
              <a:lnSpc>
                <a:spcPct val="143800"/>
              </a:lnSpc>
            </a:pP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7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  TELEFONE:</a:t>
            </a:r>
            <a:endParaRPr sz="800">
              <a:latin typeface="Arial"/>
              <a:cs typeface="Arial"/>
            </a:endParaRPr>
          </a:p>
          <a:p>
            <a:pPr marL="68580">
              <a:lnSpc>
                <a:spcPct val="100000"/>
              </a:lnSpc>
              <a:spcBef>
                <a:spcPts val="420"/>
              </a:spcBef>
            </a:pPr>
            <a:r>
              <a:rPr dirty="0" sz="800" spc="-5" b="1">
                <a:latin typeface="Arial"/>
                <a:cs typeface="Arial"/>
              </a:rPr>
              <a:t>E-MAIL: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16" y="8126972"/>
            <a:ext cx="6146800" cy="18141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8.2. </a:t>
            </a:r>
            <a:r>
              <a:rPr dirty="0" sz="1000" spc="-5">
                <a:latin typeface="Arial"/>
                <a:cs typeface="Arial"/>
              </a:rPr>
              <a:t>A 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envelopes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será: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  <a:spcBef>
                <a:spcPts val="875"/>
              </a:spcBef>
            </a:pPr>
            <a:r>
              <a:rPr dirty="0" sz="1000" spc="-5" b="1">
                <a:latin typeface="Arial"/>
                <a:cs typeface="Arial"/>
              </a:rPr>
              <a:t>1º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DOCUMENTOS 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HABILITAÇÃO;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2º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PROPOSTA COMERCIAL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empresas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habilitadas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160"/>
              </a:lnSpc>
              <a:spcBef>
                <a:spcPts val="935"/>
              </a:spcBef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empresa for inabilitada perante documentos apresentados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ENVELOPE </a:t>
            </a:r>
            <a:r>
              <a:rPr dirty="0" sz="1000" b="1">
                <a:latin typeface="Arial"/>
                <a:cs typeface="Arial"/>
              </a:rPr>
              <a:t>1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ENVELOPE 2 </a:t>
            </a:r>
            <a:r>
              <a:rPr dirty="0" sz="1000" spc="-5">
                <a:latin typeface="Arial"/>
                <a:cs typeface="Arial"/>
              </a:rPr>
              <a:t>não  será aberto e será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devolvido.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915"/>
              </a:spcBef>
            </a:pPr>
            <a:r>
              <a:rPr dirty="0" sz="1000" spc="-5">
                <a:latin typeface="Arial"/>
                <a:cs typeface="Arial"/>
              </a:rPr>
              <a:t>Os responsáveis pelo </a:t>
            </a:r>
            <a:r>
              <a:rPr dirty="0" sz="1000">
                <a:latin typeface="Arial"/>
                <a:cs typeface="Arial"/>
              </a:rPr>
              <a:t>exame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envelopes, 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Compras, registrará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procedimentos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Ata, podendo suspender a reunião buscando melhores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analisar os documentos  apresentados, remarcando nova oportunidade para continuar o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abrir os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orçamentos.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dirty="0" sz="1000" spc="-5" b="1">
                <a:latin typeface="Arial"/>
                <a:cs typeface="Arial"/>
              </a:rPr>
              <a:t>9. DOCUMENTOS </a:t>
            </a:r>
            <a:r>
              <a:rPr dirty="0" sz="1000" spc="-20" b="1">
                <a:latin typeface="Arial"/>
                <a:cs typeface="Arial"/>
              </a:rPr>
              <a:t>PARA</a:t>
            </a:r>
            <a:r>
              <a:rPr dirty="0" sz="1000" spc="-18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HABILITAÇÃO: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8" y="1675882"/>
            <a:ext cx="6146800" cy="7158990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algn="just" lvl="1" marL="12700" marR="5080">
              <a:lnSpc>
                <a:spcPts val="1160"/>
              </a:lnSpc>
              <a:spcBef>
                <a:spcPts val="165"/>
              </a:spcBef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Os documentos entregues serão examinados pelos responsáveis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podem ser  apresentados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em: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00"/>
              </a:lnSpc>
              <a:buAutoNum type="alphaLcParenR"/>
              <a:tabLst>
                <a:tab pos="508000" algn="l"/>
              </a:tabLst>
            </a:pPr>
            <a:r>
              <a:rPr dirty="0" sz="1000" spc="-5">
                <a:latin typeface="Arial"/>
                <a:cs typeface="Arial"/>
              </a:rPr>
              <a:t>via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original;</a:t>
            </a:r>
            <a:endParaRPr sz="1000">
              <a:latin typeface="Arial"/>
              <a:cs typeface="Arial"/>
            </a:endParaRPr>
          </a:p>
          <a:p>
            <a:pPr lvl="2" marL="508000" marR="6350" indent="-22860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cópias simples, desde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apresentados os originais que deverão ser confrontados pelo setor  competente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e ser declarado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“confere com 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original”.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095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com a autenticação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cartório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competente;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70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publicação </a:t>
            </a:r>
            <a:r>
              <a:rPr dirty="0" sz="1000" spc="-10">
                <a:latin typeface="Arial"/>
                <a:cs typeface="Arial"/>
              </a:rPr>
              <a:t>em órgão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imprensa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oficial;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65"/>
              </a:spcBef>
              <a:buFont typeface="Arial"/>
              <a:buAutoNum type="arabicPeriod" startAt="10"/>
              <a:tabLst>
                <a:tab pos="241300" algn="l"/>
              </a:tabLst>
            </a:pPr>
            <a:r>
              <a:rPr dirty="0" sz="1000" spc="-15" b="1">
                <a:latin typeface="Arial"/>
                <a:cs typeface="Arial"/>
              </a:rPr>
              <a:t>HABILITAÇÃO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JURÍDICA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6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algn="just" marL="192405" indent="-179705">
              <a:lnSpc>
                <a:spcPts val="1175"/>
              </a:lnSpc>
              <a:spcBef>
                <a:spcPts val="890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cédula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identidade;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45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registro comercial,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individual;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50"/>
              </a:lnSpc>
              <a:spcBef>
                <a:spcPts val="50"/>
              </a:spcBef>
              <a:buAutoNum type="alphaLcParenR"/>
              <a:tabLst>
                <a:tab pos="195580" algn="l"/>
              </a:tabLst>
            </a:pPr>
            <a:r>
              <a:rPr dirty="0" sz="1000" spc="-10">
                <a:latin typeface="Arial"/>
                <a:cs typeface="Arial"/>
              </a:rPr>
              <a:t>ato </a:t>
            </a:r>
            <a:r>
              <a:rPr dirty="0" sz="1000" spc="-5">
                <a:latin typeface="Arial"/>
                <a:cs typeface="Arial"/>
              </a:rPr>
              <a:t>constitutivo, estatuto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contrato social </a:t>
            </a:r>
            <a:r>
              <a:rPr dirty="0" sz="1000" spc="-10">
                <a:latin typeface="Arial"/>
                <a:cs typeface="Arial"/>
              </a:rPr>
              <a:t>em vigor, </a:t>
            </a:r>
            <a:r>
              <a:rPr dirty="0" sz="1000" spc="-5">
                <a:latin typeface="Arial"/>
                <a:cs typeface="Arial"/>
              </a:rPr>
              <a:t>devidamente registrado,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 </a:t>
            </a:r>
            <a:r>
              <a:rPr dirty="0" sz="1000" spc="-5">
                <a:latin typeface="Arial"/>
                <a:cs typeface="Arial"/>
              </a:rPr>
              <a:t>sociedades comerciais, e,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por ações, acompanhado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documentos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eleição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seus administradores;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ato constitutivo,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civis, acompanhada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diretoria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exercício;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40"/>
              </a:lnSpc>
              <a:spcBef>
                <a:spcPts val="10"/>
              </a:spcBef>
              <a:buAutoNum type="alphaLcParenR"/>
              <a:tabLst>
                <a:tab pos="1803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Simples Nacional, quando for o caso. Deverá ser apresentado declaração assinada </a:t>
            </a:r>
            <a:r>
              <a:rPr dirty="0" sz="1000">
                <a:latin typeface="Arial"/>
                <a:cs typeface="Arial"/>
              </a:rPr>
              <a:t>pelo  </a:t>
            </a:r>
            <a:r>
              <a:rPr dirty="0" sz="1000" spc="-5">
                <a:latin typeface="Arial"/>
                <a:cs typeface="Arial"/>
              </a:rPr>
              <a:t>contador e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representante legal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Receita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Federal.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32080" algn="l"/>
              </a:tabLst>
            </a:pPr>
            <a:r>
              <a:rPr dirty="0" sz="1000" spc="-5">
                <a:latin typeface="Arial"/>
                <a:cs typeface="Arial"/>
              </a:rPr>
              <a:t>decreto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sociedade estrangeira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funcionamento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país,  e </a:t>
            </a:r>
            <a:r>
              <a:rPr dirty="0" sz="1000" spc="-10">
                <a:latin typeface="Arial"/>
                <a:cs typeface="Arial"/>
              </a:rPr>
              <a:t>ato de </a:t>
            </a:r>
            <a:r>
              <a:rPr dirty="0" sz="1000" spc="-5">
                <a:latin typeface="Arial"/>
                <a:cs typeface="Arial"/>
              </a:rPr>
              <a:t>registro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autorização para funcionamento expedido pelo órgão competente, quando a atividade  assim 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exigir.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25"/>
              </a:spcBef>
              <a:buAutoNum type="arabicPeriod" startAt="11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QUALIFICAÇÃO </a:t>
            </a:r>
            <a:r>
              <a:rPr dirty="0" sz="1000" b="1">
                <a:latin typeface="Arial"/>
                <a:cs typeface="Arial"/>
              </a:rPr>
              <a:t>ECONÔMICA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FINANCEIRA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7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50"/>
              </a:lnSpc>
              <a:spcBef>
                <a:spcPts val="960"/>
              </a:spcBef>
              <a:buAutoNum type="alphaLcParenR"/>
              <a:tabLst>
                <a:tab pos="168275" algn="l"/>
              </a:tabLst>
            </a:pPr>
            <a:r>
              <a:rPr dirty="0" sz="1000" spc="-5">
                <a:latin typeface="Arial"/>
                <a:cs typeface="Arial"/>
              </a:rPr>
              <a:t>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 concordatas expedidas pelos distribuidores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sede. </a:t>
            </a: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 fornecedor 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for sediado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Belo Horizonte, as certidões deverão vir acompanhadas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declaração oficial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autoridade judiciária competente, relacionando os distribuidores que,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Comarca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sede, tenham  atribuição para expedir 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concordatas;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50"/>
              </a:lnSpc>
              <a:spcBef>
                <a:spcPts val="920"/>
              </a:spcBef>
              <a:buAutoNum type="alphaLcParenR"/>
              <a:tabLst>
                <a:tab pos="171450" algn="l"/>
              </a:tabLst>
            </a:pPr>
            <a:r>
              <a:rPr dirty="0" sz="1000" spc="-5">
                <a:latin typeface="Arial"/>
                <a:cs typeface="Arial"/>
              </a:rPr>
              <a:t>Balanço Patrimonial e Demonstrações Contábeis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último exercício social, </a:t>
            </a:r>
            <a:r>
              <a:rPr dirty="0" sz="1000" spc="5">
                <a:latin typeface="Arial"/>
                <a:cs typeface="Arial"/>
              </a:rPr>
              <a:t>já </a:t>
            </a:r>
            <a:r>
              <a:rPr dirty="0" sz="1000" spc="-5">
                <a:latin typeface="Arial"/>
                <a:cs typeface="Arial"/>
              </a:rPr>
              <a:t>exigíveis e apresentados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da lei, </a:t>
            </a:r>
            <a:r>
              <a:rPr dirty="0" sz="1000" spc="-5">
                <a:latin typeface="Arial"/>
                <a:cs typeface="Arial"/>
              </a:rPr>
              <a:t>que comprovem a </a:t>
            </a:r>
            <a:r>
              <a:rPr dirty="0" sz="1000" spc="-10">
                <a:latin typeface="Arial"/>
                <a:cs typeface="Arial"/>
              </a:rPr>
              <a:t>boa </a:t>
            </a:r>
            <a:r>
              <a:rPr dirty="0" sz="1000" spc="-5">
                <a:latin typeface="Arial"/>
                <a:cs typeface="Arial"/>
              </a:rPr>
              <a:t>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substituíveis, apenas para a  empresa constituída </a:t>
            </a:r>
            <a:r>
              <a:rPr dirty="0" sz="1000" spc="-10">
                <a:latin typeface="Arial"/>
                <a:cs typeface="Arial"/>
              </a:rPr>
              <a:t>há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de um ano, por </a:t>
            </a:r>
            <a:r>
              <a:rPr dirty="0" sz="1000" spc="-5">
                <a:latin typeface="Arial"/>
                <a:cs typeface="Arial"/>
              </a:rPr>
              <a:t>Balancete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Verificação referente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dois últimos </a:t>
            </a:r>
            <a:r>
              <a:rPr dirty="0" sz="1000">
                <a:latin typeface="Arial"/>
                <a:cs typeface="Arial"/>
              </a:rPr>
              <a:t>meses  </a:t>
            </a:r>
            <a:r>
              <a:rPr dirty="0" sz="1000" spc="-5">
                <a:latin typeface="Arial"/>
                <a:cs typeface="Arial"/>
              </a:rPr>
              <a:t>anteriores à </a:t>
            </a:r>
            <a:r>
              <a:rPr dirty="0" sz="1000" spc="-10">
                <a:latin typeface="Arial"/>
                <a:cs typeface="Arial"/>
              </a:rPr>
              <a:t>data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compra;</a:t>
            </a:r>
            <a:endParaRPr sz="1000">
              <a:latin typeface="Arial"/>
              <a:cs typeface="Arial"/>
            </a:endParaRPr>
          </a:p>
          <a:p>
            <a:pPr algn="just" lvl="1" marL="372110" indent="-359410">
              <a:lnSpc>
                <a:spcPct val="100000"/>
              </a:lnSpc>
              <a:spcBef>
                <a:spcPts val="840"/>
              </a:spcBef>
              <a:buFont typeface="Arial"/>
              <a:buAutoNum type="arabicPeriod" startAt="2"/>
              <a:tabLst>
                <a:tab pos="372745" algn="l"/>
              </a:tabLst>
            </a:pPr>
            <a:r>
              <a:rPr dirty="0" sz="1000" spc="-5">
                <a:latin typeface="Arial"/>
                <a:cs typeface="Arial"/>
              </a:rPr>
              <a:t>Aferição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ts val="115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A boa 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caso, será aferida </a:t>
            </a:r>
            <a:r>
              <a:rPr dirty="0" sz="1000">
                <a:latin typeface="Arial"/>
                <a:cs typeface="Arial"/>
              </a:rPr>
              <a:t>de acordo </a:t>
            </a:r>
            <a:r>
              <a:rPr dirty="0" sz="1000" spc="-5">
                <a:latin typeface="Arial"/>
                <a:cs typeface="Arial"/>
              </a:rPr>
              <a:t>com os seguintes índices  econômicos: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090"/>
              </a:lnSpc>
            </a:pPr>
            <a:r>
              <a:rPr dirty="0" sz="1000" spc="-5">
                <a:latin typeface="Arial"/>
                <a:cs typeface="Arial"/>
              </a:rPr>
              <a:t>Índice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Liquidez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Geral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(ILG),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Índice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Liquidez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Corrente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(ILC)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Índice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Solvência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Geral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(ISG)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verificados através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demonstração contábil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ultimo exercício social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licitante.</a:t>
            </a:r>
            <a:endParaRPr sz="1000">
              <a:latin typeface="Arial"/>
              <a:cs typeface="Arial"/>
            </a:endParaRPr>
          </a:p>
          <a:p>
            <a:pPr algn="just" lvl="2" marL="12700" marR="6350">
              <a:lnSpc>
                <a:spcPct val="96000"/>
              </a:lnSpc>
              <a:spcBef>
                <a:spcPts val="910"/>
              </a:spcBef>
              <a:buFont typeface="Arial"/>
              <a:buAutoNum type="arabicPeriod"/>
              <a:tabLst>
                <a:tab pos="4425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apresentarem resultados </a:t>
            </a:r>
            <a:r>
              <a:rPr dirty="0" sz="1000" spc="-5">
                <a:latin typeface="Arial"/>
                <a:cs typeface="Arial"/>
              </a:rPr>
              <a:t>igual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menor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que 1 (um),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 relativos a boa situação financeira, deverão comprovar possuir patrimônio liquido não inferior a 10% (dez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contratação,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pena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inabilitação.</a:t>
            </a:r>
            <a:endParaRPr sz="1000">
              <a:latin typeface="Arial"/>
              <a:cs typeface="Arial"/>
            </a:endParaRPr>
          </a:p>
          <a:p>
            <a:pPr algn="just" lvl="2" marL="434340" indent="-421640">
              <a:lnSpc>
                <a:spcPct val="100000"/>
              </a:lnSpc>
              <a:spcBef>
                <a:spcPts val="865"/>
              </a:spcBef>
              <a:buFont typeface="Arial"/>
              <a:buAutoNum type="arabicPeriod"/>
              <a:tabLst>
                <a:tab pos="434975" algn="l"/>
              </a:tabLst>
            </a:pPr>
            <a:r>
              <a:rPr dirty="0" sz="1000" spc="-5">
                <a:latin typeface="Arial"/>
                <a:cs typeface="Arial"/>
              </a:rPr>
              <a:t>Fórmulas Aplicadas: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87621" y="9160243"/>
            <a:ext cx="2851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17396" y="9087701"/>
            <a:ext cx="4436110" cy="284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91540" marR="5080" indent="-879475">
              <a:lnSpc>
                <a:spcPct val="106200"/>
              </a:lnSpc>
              <a:spcBef>
                <a:spcPts val="100"/>
              </a:spcBef>
              <a:tabLst>
                <a:tab pos="217804" algn="l"/>
                <a:tab pos="442277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090669" y="1621018"/>
            <a:ext cx="27876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ILC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517396" y="1560058"/>
            <a:ext cx="3535679" cy="2717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196340" marR="5080" indent="-1184275">
              <a:lnSpc>
                <a:spcPct val="101299"/>
              </a:lnSpc>
              <a:spcBef>
                <a:spcPts val="90"/>
              </a:spcBef>
              <a:tabLst>
                <a:tab pos="126682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</a:t>
            </a:r>
            <a:r>
              <a:rPr dirty="0" sz="800" spc="15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84573" y="2270242"/>
            <a:ext cx="28956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ISG</a:t>
            </a:r>
            <a:r>
              <a:rPr dirty="0" sz="800" spc="-70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17396" y="2209282"/>
            <a:ext cx="3535679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9120" marR="5080" indent="-567055">
              <a:lnSpc>
                <a:spcPct val="100000"/>
              </a:lnSpc>
              <a:spcBef>
                <a:spcPts val="100"/>
              </a:spcBef>
              <a:tabLst>
                <a:tab pos="142811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07" y="2448550"/>
            <a:ext cx="6148070" cy="7523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2" marL="436245" indent="-423545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Apresentar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 </a:t>
            </a:r>
            <a:r>
              <a:rPr dirty="0" sz="1000" spc="-5">
                <a:latin typeface="Arial"/>
                <a:cs typeface="Arial"/>
              </a:rPr>
              <a:t>utilizando planilha disponibilizada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site.</a:t>
            </a:r>
            <a:endParaRPr sz="1000">
              <a:latin typeface="Arial"/>
              <a:cs typeface="Arial"/>
            </a:endParaRPr>
          </a:p>
          <a:p>
            <a:pPr lvl="2" marL="12700" marR="28575">
              <a:lnSpc>
                <a:spcPct val="96000"/>
              </a:lnSpc>
              <a:spcBef>
                <a:spcPts val="925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DE 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EMPRESA OU  </a:t>
            </a:r>
            <a:r>
              <a:rPr dirty="0" sz="1000" b="1">
                <a:latin typeface="Arial"/>
                <a:cs typeface="Arial"/>
              </a:rPr>
              <a:t>EMPRESA DE </a:t>
            </a:r>
            <a:r>
              <a:rPr dirty="0" sz="1000" spc="-5" b="1">
                <a:latin typeface="Arial"/>
                <a:cs typeface="Arial"/>
              </a:rPr>
              <a:t>PEQUENO PORTE </a:t>
            </a:r>
            <a:r>
              <a:rPr dirty="0" sz="1000" spc="-5">
                <a:latin typeface="Arial"/>
                <a:cs typeface="Arial"/>
              </a:rPr>
              <a:t>deverão apresentar documento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demonstre a viabilidade econômico-  financeira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entidade, </a:t>
            </a:r>
            <a:r>
              <a:rPr dirty="0" sz="1000" spc="-10">
                <a:latin typeface="Arial"/>
                <a:cs typeface="Arial"/>
              </a:rPr>
              <a:t>tais </a:t>
            </a:r>
            <a:r>
              <a:rPr dirty="0" sz="1000" spc="-5">
                <a:latin typeface="Arial"/>
                <a:cs typeface="Arial"/>
              </a:rPr>
              <a:t>como Balanço Patrimonial </a:t>
            </a:r>
            <a:r>
              <a:rPr dirty="0" sz="1000" spc="-10">
                <a:latin typeface="Arial"/>
                <a:cs typeface="Arial"/>
              </a:rPr>
              <a:t>ou em </a:t>
            </a:r>
            <a:r>
              <a:rPr dirty="0" sz="1000" spc="-5">
                <a:latin typeface="Arial"/>
                <a:cs typeface="Arial"/>
              </a:rPr>
              <a:t>sua ausência, 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faturamento </a:t>
            </a:r>
            <a:r>
              <a:rPr dirty="0" sz="1000" spc="-10">
                <a:latin typeface="Arial"/>
                <a:cs typeface="Arial"/>
              </a:rPr>
              <a:t>dos  12 </a:t>
            </a:r>
            <a:r>
              <a:rPr dirty="0" sz="1000" spc="-5">
                <a:latin typeface="Arial"/>
                <a:cs typeface="Arial"/>
              </a:rPr>
              <a:t>últimos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assinada </a:t>
            </a:r>
            <a:r>
              <a:rPr dirty="0" sz="1000" spc="-10">
                <a:latin typeface="Arial"/>
                <a:cs typeface="Arial"/>
              </a:rPr>
              <a:t>por um contador </a:t>
            </a:r>
            <a:r>
              <a:rPr dirty="0" sz="1000" spc="-5">
                <a:latin typeface="Arial"/>
                <a:cs typeface="Arial"/>
              </a:rPr>
              <a:t>e representante legal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96500"/>
              </a:lnSpc>
              <a:spcBef>
                <a:spcPts val="890"/>
              </a:spcBef>
            </a:pPr>
            <a:r>
              <a:rPr dirty="0" sz="1000" spc="-5" b="1">
                <a:latin typeface="Arial"/>
                <a:cs typeface="Arial"/>
              </a:rPr>
              <a:t>OBS: </a:t>
            </a:r>
            <a:r>
              <a:rPr dirty="0" sz="1000" spc="-5">
                <a:latin typeface="Arial"/>
                <a:cs typeface="Arial"/>
              </a:rPr>
              <a:t>Outros documentos poderão ainda ser apresentados, desde que atendam a demanda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05/2016 </a:t>
            </a:r>
            <a:r>
              <a:rPr dirty="0" sz="1000" spc="-5">
                <a:latin typeface="Arial"/>
                <a:cs typeface="Arial"/>
              </a:rPr>
              <a:t>sem </a:t>
            </a:r>
            <a:r>
              <a:rPr dirty="0" sz="1000" spc="-10">
                <a:latin typeface="Arial"/>
                <a:cs typeface="Arial"/>
              </a:rPr>
              <a:t>prejuízo ao </a:t>
            </a:r>
            <a:r>
              <a:rPr dirty="0" sz="1000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aquisição, e serão avaliados pela Comissão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65"/>
              </a:spcBef>
              <a:buAutoNum type="arabicPeriod" startAt="12"/>
              <a:tabLst>
                <a:tab pos="337185" algn="l"/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REGULARIDADE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ct val="100000"/>
              </a:lnSpc>
              <a:spcBef>
                <a:spcPts val="86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marL="12700" marR="5715">
              <a:lnSpc>
                <a:spcPts val="1140"/>
              </a:lnSpc>
              <a:spcBef>
                <a:spcPts val="975"/>
              </a:spcBef>
              <a:buAutoNum type="alphaLcParenR"/>
              <a:tabLst>
                <a:tab pos="162560" algn="l"/>
              </a:tabLst>
            </a:pP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Pessoas </a:t>
            </a:r>
            <a:r>
              <a:rPr dirty="0" sz="1000">
                <a:latin typeface="Arial"/>
                <a:cs typeface="Arial"/>
              </a:rPr>
              <a:t>Físicas </a:t>
            </a:r>
            <a:r>
              <a:rPr dirty="0" sz="1000" spc="-5">
                <a:latin typeface="Arial"/>
                <a:cs typeface="Arial"/>
              </a:rPr>
              <a:t>(CPF) </a:t>
            </a:r>
            <a:r>
              <a:rPr dirty="0" sz="1000" spc="-10">
                <a:latin typeface="Arial"/>
                <a:cs typeface="Arial"/>
              </a:rPr>
              <a:t>ou 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>
                <a:latin typeface="Arial"/>
                <a:cs typeface="Arial"/>
              </a:rPr>
              <a:t>Nacional de </a:t>
            </a:r>
            <a:r>
              <a:rPr dirty="0" sz="1000" spc="-5">
                <a:latin typeface="Arial"/>
                <a:cs typeface="Arial"/>
              </a:rPr>
              <a:t>Pessoas Jurídicas  (CNPJ);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82245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para com a </a:t>
            </a:r>
            <a:r>
              <a:rPr dirty="0" sz="1000" spc="-10">
                <a:latin typeface="Arial"/>
                <a:cs typeface="Arial"/>
              </a:rPr>
              <a:t>Fazenda </a:t>
            </a:r>
            <a:r>
              <a:rPr dirty="0" sz="1000" spc="-5">
                <a:latin typeface="Arial"/>
                <a:cs typeface="Arial"/>
              </a:rPr>
              <a:t>Nacional, Estadual, Distrital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Municipal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domicílio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participante, </a:t>
            </a:r>
            <a:r>
              <a:rPr dirty="0" sz="1000">
                <a:latin typeface="Arial"/>
                <a:cs typeface="Arial"/>
              </a:rPr>
              <a:t>na forma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9525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77800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relativa à Seguridade Social 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>
                <a:latin typeface="Arial"/>
                <a:cs typeface="Arial"/>
              </a:rPr>
              <a:t>Fundo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Garantia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>
                <a:latin typeface="Arial"/>
                <a:cs typeface="Arial"/>
              </a:rPr>
              <a:t>Tempo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Serviço -  </a:t>
            </a:r>
            <a:r>
              <a:rPr dirty="0" sz="1000">
                <a:latin typeface="Arial"/>
                <a:cs typeface="Arial"/>
              </a:rPr>
              <a:t>FGTS,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cumprimento dos encargos instituídos </a:t>
            </a:r>
            <a:r>
              <a:rPr dirty="0" sz="1000" spc="-10">
                <a:latin typeface="Arial"/>
                <a:cs typeface="Arial"/>
              </a:rPr>
              <a:t>por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6985">
              <a:lnSpc>
                <a:spcPts val="1140"/>
              </a:lnSpc>
              <a:spcBef>
                <a:spcPts val="10"/>
              </a:spcBef>
              <a:buAutoNum type="alphaLcParenR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Certidão Negativa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Trabalhistas (CNDT) comprovando a 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inadimplidos  perante a </a:t>
            </a:r>
            <a:r>
              <a:rPr dirty="0" sz="1000">
                <a:latin typeface="Arial"/>
                <a:cs typeface="Arial"/>
              </a:rPr>
              <a:t>Justiça 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Trabalho.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150"/>
              </a:lnSpc>
              <a:spcBef>
                <a:spcPts val="930"/>
              </a:spcBef>
            </a:pPr>
            <a:r>
              <a:rPr dirty="0" sz="1000" spc="-10">
                <a:latin typeface="Arial"/>
                <a:cs typeface="Arial"/>
              </a:rPr>
              <a:t>*Para </a:t>
            </a:r>
            <a:r>
              <a:rPr dirty="0" sz="1000" spc="-5">
                <a:latin typeface="Arial"/>
                <a:cs typeface="Arial"/>
              </a:rPr>
              <a:t>as certidões, inexistindo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validade, as mesmas são </a:t>
            </a:r>
            <a:r>
              <a:rPr dirty="0" sz="1000" spc="-10">
                <a:latin typeface="Arial"/>
                <a:cs typeface="Arial"/>
              </a:rPr>
              <a:t>válidas por </a:t>
            </a:r>
            <a:r>
              <a:rPr dirty="0" sz="1000">
                <a:latin typeface="Arial"/>
                <a:cs typeface="Arial"/>
              </a:rPr>
              <a:t>90 </a:t>
            </a:r>
            <a:r>
              <a:rPr dirty="0" sz="1000" spc="-5">
                <a:latin typeface="Arial"/>
                <a:cs typeface="Arial"/>
              </a:rPr>
              <a:t>(noventa) dias contados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expedição.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25"/>
              </a:spcBef>
              <a:tabLst>
                <a:tab pos="337185" algn="l"/>
              </a:tabLst>
            </a:pPr>
            <a:r>
              <a:rPr dirty="0" sz="1000" spc="-10" b="1">
                <a:latin typeface="Arial"/>
                <a:cs typeface="Arial"/>
              </a:rPr>
              <a:t>13.	</a:t>
            </a:r>
            <a:r>
              <a:rPr dirty="0" sz="1000" spc="-5" b="1">
                <a:latin typeface="Arial"/>
                <a:cs typeface="Arial"/>
              </a:rPr>
              <a:t>DECLARAÇÕES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70"/>
              </a:lnSpc>
              <a:spcBef>
                <a:spcPts val="875"/>
              </a:spcBef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marR="500380">
              <a:lnSpc>
                <a:spcPts val="1140"/>
              </a:lnSpc>
              <a:spcBef>
                <a:spcPts val="70"/>
              </a:spcBef>
              <a:buAutoNum type="alphaLcParenR"/>
              <a:tabLst>
                <a:tab pos="15494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 pleno conhecimento, aceitação 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atendimento às exigências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2700" marR="591820">
              <a:lnSpc>
                <a:spcPts val="1140"/>
              </a:lnSpc>
              <a:spcBef>
                <a:spcPts val="25"/>
              </a:spcBef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fatos impeditivos à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habilitação, assinada por sócio, dirigente,  proprietário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procurador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proponente, devidamente identificado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algn="just" marL="12700" marR="19050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VII</a:t>
            </a:r>
            <a:r>
              <a:rPr dirty="0" sz="1000" spc="-10">
                <a:latin typeface="Arial"/>
                <a:cs typeface="Arial"/>
              </a:rPr>
              <a:t>) de que não </a:t>
            </a:r>
            <a:r>
              <a:rPr dirty="0" sz="1000" spc="-5">
                <a:latin typeface="Arial"/>
                <a:cs typeface="Arial"/>
              </a:rPr>
              <a:t>possui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</a:t>
            </a:r>
            <a:r>
              <a:rPr dirty="0" sz="1000" spc="-5">
                <a:latin typeface="Arial"/>
                <a:cs typeface="Arial"/>
              </a:rPr>
              <a:t>funcional nenhum 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dezoito anos desempenhando 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qualquer trabalho pormenor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dezesseis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artigo 7º, inciso III,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Constituição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Federal;</a:t>
            </a:r>
            <a:endParaRPr sz="1000">
              <a:latin typeface="Arial"/>
              <a:cs typeface="Arial"/>
            </a:endParaRPr>
          </a:p>
          <a:p>
            <a:pPr marL="127000" indent="-114300">
              <a:lnSpc>
                <a:spcPts val="1090"/>
              </a:lnSpc>
              <a:buAutoNum type="alphaLcParenR"/>
              <a:tabLst>
                <a:tab pos="127635" algn="l"/>
              </a:tabLst>
            </a:pPr>
            <a:r>
              <a:rPr dirty="0" sz="1000" spc="-5">
                <a:latin typeface="Arial"/>
                <a:cs typeface="Arial"/>
              </a:rPr>
              <a:t>Calculo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Qualificação Econômico - Financeiro,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consonância com o Balanço Patrimonial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1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XI)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241300">
              <a:lnSpc>
                <a:spcPts val="1160"/>
              </a:lnSpc>
              <a:spcBef>
                <a:spcPts val="50"/>
              </a:spcBef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XII</a:t>
            </a:r>
            <a:r>
              <a:rPr dirty="0" sz="1000" spc="-10">
                <a:latin typeface="Arial"/>
                <a:cs typeface="Arial"/>
              </a:rPr>
              <a:t>) </a:t>
            </a:r>
            <a:r>
              <a:rPr dirty="0" sz="1000" spc="-5">
                <a:latin typeface="Arial"/>
                <a:cs typeface="Arial"/>
              </a:rPr>
              <a:t>indicando para </a:t>
            </a:r>
            <a:r>
              <a:rPr dirty="0" sz="1000">
                <a:latin typeface="Arial"/>
                <a:cs typeface="Arial"/>
              </a:rPr>
              <a:t>qual </a:t>
            </a:r>
            <a:r>
              <a:rPr dirty="0" sz="1000" spc="-5">
                <a:latin typeface="Arial"/>
                <a:cs typeface="Arial"/>
              </a:rPr>
              <a:t>(is) item </a:t>
            </a:r>
            <a:r>
              <a:rPr dirty="0" sz="1000" spc="-10">
                <a:latin typeface="Arial"/>
                <a:cs typeface="Arial"/>
              </a:rPr>
              <a:t>(s) </a:t>
            </a:r>
            <a:r>
              <a:rPr dirty="0" sz="1000" spc="-5">
                <a:latin typeface="Arial"/>
                <a:cs typeface="Arial"/>
              </a:rPr>
              <a:t>o licitante apresenta proposta  comercial;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09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XIII</a:t>
            </a:r>
            <a:r>
              <a:rPr dirty="0" sz="1000" spc="-5">
                <a:latin typeface="Arial"/>
                <a:cs typeface="Arial"/>
              </a:rPr>
              <a:t>)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Parentesco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quadro societário,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diretores e dirigentes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Clube;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65"/>
              </a:spcBef>
              <a:buAutoNum type="arabicPeriod" startAt="14"/>
              <a:tabLst>
                <a:tab pos="337185" algn="l"/>
                <a:tab pos="337820" algn="l"/>
              </a:tabLst>
            </a:pPr>
            <a:r>
              <a:rPr dirty="0" sz="1000" spc="-10" b="1">
                <a:latin typeface="Arial"/>
                <a:cs typeface="Arial"/>
              </a:rPr>
              <a:t>PROPOSTA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 lvl="1" marL="12700" marR="5080">
              <a:lnSpc>
                <a:spcPts val="1160"/>
              </a:lnSpc>
              <a:spcBef>
                <a:spcPts val="935"/>
              </a:spcBef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A proposta deverá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entregue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papel timbrado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</a:t>
            </a:r>
            <a:r>
              <a:rPr dirty="0" sz="1000" spc="-5">
                <a:latin typeface="Arial"/>
                <a:cs typeface="Arial"/>
              </a:rPr>
              <a:t>, contendo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mínimo: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8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RAZÃO </a:t>
            </a:r>
            <a:r>
              <a:rPr dirty="0" sz="1000" spc="-5" b="1">
                <a:latin typeface="Arial"/>
                <a:cs typeface="Arial"/>
              </a:rPr>
              <a:t>SOCIAL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EMPRESA;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REGIME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TRIBUTÁRIO;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CADASTRO NACIONAL </a:t>
            </a:r>
            <a:r>
              <a:rPr dirty="0" sz="1000" b="1">
                <a:latin typeface="Arial"/>
                <a:cs typeface="Arial"/>
              </a:rPr>
              <a:t>DE PESSOA JURÍDICA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spc="-1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CNPJ;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INSCRIÇÃO </a:t>
            </a:r>
            <a:r>
              <a:rPr dirty="0" sz="1000" spc="-15" b="1">
                <a:latin typeface="Arial"/>
                <a:cs typeface="Arial"/>
              </a:rPr>
              <a:t>ESTADUAL;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ENDEREÇO COMPLETO;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6" y="1569202"/>
            <a:ext cx="6148705" cy="8285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228600">
              <a:lnSpc>
                <a:spcPct val="10000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E-MAIL;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TELEFONE E </a:t>
            </a:r>
            <a:r>
              <a:rPr dirty="0" sz="1000" spc="-20" b="1">
                <a:latin typeface="Arial"/>
                <a:cs typeface="Arial"/>
              </a:rPr>
              <a:t>FAX;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DADOS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BANCÁRIOS;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ESPECIFICAÇÃO </a:t>
            </a:r>
            <a:r>
              <a:rPr dirty="0" sz="1000" spc="-10" b="1">
                <a:latin typeface="Arial"/>
                <a:cs typeface="Arial"/>
              </a:rPr>
              <a:t>DETALHADA </a:t>
            </a:r>
            <a:r>
              <a:rPr dirty="0" sz="1000" spc="-5" b="1">
                <a:latin typeface="Arial"/>
                <a:cs typeface="Arial"/>
              </a:rPr>
              <a:t>DO(S)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PRODUTO(S);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ENTREGA;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GARANTIA;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20" b="1">
                <a:latin typeface="Arial"/>
                <a:cs typeface="Arial"/>
              </a:rPr>
              <a:t>VALOR </a:t>
            </a:r>
            <a:r>
              <a:rPr dirty="0" sz="1000" spc="-5" b="1">
                <a:latin typeface="Arial"/>
                <a:cs typeface="Arial"/>
              </a:rPr>
              <a:t>UNITÁRIO E </a:t>
            </a:r>
            <a:r>
              <a:rPr dirty="0" sz="1000" spc="-25" b="1">
                <a:latin typeface="Arial"/>
                <a:cs typeface="Arial"/>
              </a:rPr>
              <a:t>TOTAL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ALGARISMO E POR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EXTENSO;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VALIDADE</a:t>
            </a:r>
            <a:r>
              <a:rPr dirty="0" sz="1000" spc="-1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35" b="1">
                <a:latin typeface="Arial"/>
                <a:cs typeface="Arial"/>
              </a:rPr>
              <a:t>DATA;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10" b="1">
                <a:latin typeface="Arial"/>
                <a:cs typeface="Arial"/>
              </a:rPr>
              <a:t>ASSINATURA </a:t>
            </a:r>
            <a:r>
              <a:rPr dirty="0" sz="1000" spc="-5" b="1">
                <a:latin typeface="Arial"/>
                <a:cs typeface="Arial"/>
              </a:rPr>
              <a:t>DO </a:t>
            </a:r>
            <a:r>
              <a:rPr dirty="0" sz="1000" spc="-10" b="1">
                <a:latin typeface="Arial"/>
                <a:cs typeface="Arial"/>
              </a:rPr>
              <a:t>REPRESENTANTE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LEGAL.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95300"/>
              </a:lnSpc>
              <a:spcBef>
                <a:spcPts val="935"/>
              </a:spcBef>
            </a:pPr>
            <a:r>
              <a:rPr dirty="0" sz="1000" spc="-5">
                <a:latin typeface="Arial"/>
                <a:cs typeface="Arial"/>
              </a:rPr>
              <a:t>O preço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10">
                <a:latin typeface="Arial"/>
                <a:cs typeface="Arial"/>
              </a:rPr>
              <a:t>item </a:t>
            </a:r>
            <a:r>
              <a:rPr dirty="0" sz="1000" spc="-5">
                <a:latin typeface="Arial"/>
                <a:cs typeface="Arial"/>
              </a:rPr>
              <a:t>deve </a:t>
            </a:r>
            <a:r>
              <a:rPr dirty="0" sz="1000">
                <a:latin typeface="Arial"/>
                <a:cs typeface="Arial"/>
              </a:rPr>
              <a:t>conter </a:t>
            </a:r>
            <a:r>
              <a:rPr dirty="0" sz="1000" spc="-5">
                <a:latin typeface="Arial"/>
                <a:cs typeface="Arial"/>
              </a:rPr>
              <a:t>embutidos os impostos municipais, estaduais e federais, taxas, emolumentos e  demais encargos incidentes, com frete referente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transporte e entrega do(s) produto(s).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NENHUMA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REIVINDICAÇÃO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PAGAMENTO </a:t>
            </a:r>
            <a:r>
              <a:rPr dirty="0" u="heavy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ADICIONAL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OU REAJUSTAMENTO DE VALOR/CUSTO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SERÁ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CONSIDERADA.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75"/>
              </a:spcBef>
              <a:buAutoNum type="arabicPeriod" startAt="15"/>
              <a:tabLst>
                <a:tab pos="337185" algn="l"/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JULGAMENTO</a:t>
            </a:r>
            <a:endParaRPr sz="1000">
              <a:latin typeface="Arial"/>
              <a:cs typeface="Arial"/>
            </a:endParaRPr>
          </a:p>
          <a:p>
            <a:pPr lvl="1" marL="12700" marR="8255">
              <a:lnSpc>
                <a:spcPts val="1150"/>
              </a:lnSpc>
              <a:spcBef>
                <a:spcPts val="945"/>
              </a:spcBef>
              <a:buFont typeface="Arial"/>
              <a:buAutoNum type="arabicPeriod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proposta vencedora será 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especificado e apresentar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 UNITÁRIO DO</a:t>
            </a:r>
            <a:r>
              <a:rPr dirty="0" sz="1000" b="1">
                <a:latin typeface="Arial"/>
                <a:cs typeface="Arial"/>
              </a:rPr>
              <a:t> ITEM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 marL="12700" marR="8890">
              <a:lnSpc>
                <a:spcPts val="1150"/>
              </a:lnSpc>
              <a:spcBef>
                <a:spcPts val="925"/>
              </a:spcBef>
              <a:buFont typeface="Arial"/>
              <a:buAutoNum type="arabicPeriod"/>
              <a:tabLst>
                <a:tab pos="346710" algn="l"/>
              </a:tabLst>
            </a:pPr>
            <a:r>
              <a:rPr dirty="0" sz="1000" spc="-5">
                <a:latin typeface="Arial"/>
                <a:cs typeface="Arial"/>
              </a:rPr>
              <a:t>Serão desclassificadas as propostas que conflitem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normas deste Edital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 legislação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vigor.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ts val="1175"/>
              </a:lnSpc>
              <a:spcBef>
                <a:spcPts val="83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Serão também </a:t>
            </a:r>
            <a:r>
              <a:rPr dirty="0" sz="1000" spc="-10">
                <a:latin typeface="Arial"/>
                <a:cs typeface="Arial"/>
              </a:rPr>
              <a:t>rejeitadas </a:t>
            </a:r>
            <a:r>
              <a:rPr dirty="0" sz="1000" spc="-5">
                <a:latin typeface="Arial"/>
                <a:cs typeface="Arial"/>
              </a:rPr>
              <a:t>as propostas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160"/>
              </a:lnSpc>
              <a:spcBef>
                <a:spcPts val="50"/>
              </a:spcBef>
              <a:buAutoNum type="alphaLcParenR"/>
              <a:tabLst>
                <a:tab pos="163830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valores </a:t>
            </a:r>
            <a:r>
              <a:rPr dirty="0" sz="1000" spc="-5">
                <a:latin typeface="Arial"/>
                <a:cs typeface="Arial"/>
              </a:rPr>
              <a:t>incompatíveis com o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quadro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ITEM 4 Subitem </a:t>
            </a:r>
            <a:r>
              <a:rPr dirty="0" sz="1000" spc="-10" b="1">
                <a:latin typeface="Arial"/>
                <a:cs typeface="Arial"/>
              </a:rPr>
              <a:t>4.1 </a:t>
            </a:r>
            <a:r>
              <a:rPr dirty="0" sz="1000" spc="-5">
                <a:latin typeface="Arial"/>
                <a:cs typeface="Arial"/>
              </a:rPr>
              <a:t>deste  Edital.</a:t>
            </a:r>
            <a:endParaRPr sz="1000">
              <a:latin typeface="Arial"/>
              <a:cs typeface="Arial"/>
            </a:endParaRPr>
          </a:p>
          <a:p>
            <a:pPr marL="184785" indent="-172085">
              <a:lnSpc>
                <a:spcPts val="1090"/>
              </a:lnSpc>
              <a:buAutoNum type="alphaLcParenR"/>
              <a:tabLst>
                <a:tab pos="185420" algn="l"/>
              </a:tabLst>
            </a:pPr>
            <a:r>
              <a:rPr dirty="0" sz="1000" spc="-5">
                <a:latin typeface="Arial"/>
                <a:cs typeface="Arial"/>
              </a:rPr>
              <a:t>Contenham</a:t>
            </a:r>
            <a:r>
              <a:rPr dirty="0" sz="1000" spc="2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qualquer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limitação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2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condição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substancialmente</a:t>
            </a:r>
            <a:r>
              <a:rPr dirty="0" sz="1000" spc="2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contrastante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com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2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Edital,</a:t>
            </a:r>
            <a:r>
              <a:rPr dirty="0" sz="1000" spc="20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seja, manifestamente inexequível,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Pregoeiro.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ct val="100000"/>
              </a:lnSpc>
              <a:spcBef>
                <a:spcPts val="865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Ocorrendo discordância entre os valores numéricos 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extenso prevalecerão estes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últimos.</a:t>
            </a:r>
            <a:endParaRPr sz="1000">
              <a:latin typeface="Arial"/>
              <a:cs typeface="Arial"/>
            </a:endParaRPr>
          </a:p>
          <a:p>
            <a:pPr algn="just" lvl="1" marL="12700" marR="7620">
              <a:lnSpc>
                <a:spcPct val="96300"/>
              </a:lnSpc>
              <a:spcBef>
                <a:spcPts val="905"/>
              </a:spcBef>
              <a:buFont typeface="Arial"/>
              <a:buAutoNum type="arabicPeriod" startAt="4"/>
              <a:tabLst>
                <a:tab pos="332740" algn="l"/>
              </a:tabLst>
            </a:pPr>
            <a:r>
              <a:rPr dirty="0" sz="1000" spc="-5">
                <a:latin typeface="Arial"/>
                <a:cs typeface="Arial"/>
              </a:rPr>
              <a:t>Os recursos obedecerão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que estabelece o Art. </a:t>
            </a:r>
            <a:r>
              <a:rPr dirty="0" sz="1000" spc="-10">
                <a:latin typeface="Arial"/>
                <a:cs typeface="Arial"/>
              </a:rPr>
              <a:t>18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Clubes </a:t>
            </a:r>
            <a:r>
              <a:rPr dirty="0" sz="1000" spc="-5">
                <a:latin typeface="Arial"/>
                <a:cs typeface="Arial"/>
              </a:rPr>
              <a:t>- e poderão ser interpostos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(cinco) dias úteis </a:t>
            </a:r>
            <a:r>
              <a:rPr dirty="0" sz="1000" spc="-5">
                <a:latin typeface="Arial"/>
                <a:cs typeface="Arial"/>
              </a:rPr>
              <a:t>a contar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lavratura </a:t>
            </a:r>
            <a:r>
              <a:rPr dirty="0" sz="1000" spc="-10">
                <a:latin typeface="Arial"/>
                <a:cs typeface="Arial"/>
              </a:rPr>
              <a:t>da ata, no </a:t>
            </a:r>
            <a:r>
              <a:rPr dirty="0" sz="1000" spc="-5">
                <a:latin typeface="Arial"/>
                <a:cs typeface="Arial"/>
              </a:rPr>
              <a:t>seguinte endereço: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nº 450, Bairro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Santo Antônio,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- MG,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horário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08:00 às 12:00 e 14:00 às 18:00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horas.</a:t>
            </a:r>
            <a:endParaRPr sz="1000">
              <a:latin typeface="Arial"/>
              <a:cs typeface="Arial"/>
            </a:endParaRPr>
          </a:p>
          <a:p>
            <a:pPr lvl="1" marL="12700" marR="8890">
              <a:lnSpc>
                <a:spcPts val="1160"/>
              </a:lnSpc>
              <a:spcBef>
                <a:spcPts val="925"/>
              </a:spcBef>
              <a:buFont typeface="Arial"/>
              <a:buAutoNum type="arabicPeriod" startAt="4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Os recursos relativos a Habilitação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inabilitação 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julgamentos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propostas, terão efeito  suspensivo, facultada à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atribuir efeito suspensivo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demais recursos porventura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interpostos.</a:t>
            </a:r>
            <a:endParaRPr sz="1000">
              <a:latin typeface="Arial"/>
              <a:cs typeface="Arial"/>
            </a:endParaRPr>
          </a:p>
          <a:p>
            <a:pPr lvl="1" marL="12700" marR="7620">
              <a:lnSpc>
                <a:spcPts val="1150"/>
              </a:lnSpc>
              <a:spcBef>
                <a:spcPts val="905"/>
              </a:spcBef>
              <a:buFont typeface="Arial"/>
              <a:buAutoNum type="arabicPeriod" startAt="4"/>
              <a:tabLst>
                <a:tab pos="332740" algn="l"/>
              </a:tabLst>
            </a:pPr>
            <a:r>
              <a:rPr dirty="0" sz="1000" spc="-5">
                <a:latin typeface="Arial"/>
                <a:cs typeface="Arial"/>
              </a:rPr>
              <a:t>Interposto recurso serão comunicados os demais participantes que poderão impugná-lo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 (cinco) dias úteis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ct val="100000"/>
              </a:lnSpc>
              <a:spcBef>
                <a:spcPts val="850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recursos interpostos 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serão conhecidos pela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Comissão.</a:t>
            </a:r>
            <a:endParaRPr sz="1000">
              <a:latin typeface="Arial"/>
              <a:cs typeface="Arial"/>
            </a:endParaRPr>
          </a:p>
          <a:p>
            <a:pPr lvl="1" marL="12700" marR="7620">
              <a:lnSpc>
                <a:spcPts val="1160"/>
              </a:lnSpc>
              <a:spcBef>
                <a:spcPts val="935"/>
              </a:spcBef>
              <a:buFont typeface="Arial"/>
              <a:buAutoNum type="arabicPeriod" startAt="4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Nenhum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>
                <a:latin typeface="Arial"/>
                <a:cs typeface="Arial"/>
              </a:rPr>
              <a:t>recurso </a:t>
            </a:r>
            <a:r>
              <a:rPr dirty="0" sz="1000" spc="-5">
                <a:latin typeface="Arial"/>
                <a:cs typeface="Arial"/>
              </a:rPr>
              <a:t>será iniciado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contado sem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autos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estejam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vista  franqueada </a:t>
            </a:r>
            <a:r>
              <a:rPr dirty="0" sz="1000">
                <a:latin typeface="Arial"/>
                <a:cs typeface="Arial"/>
              </a:rPr>
              <a:t>ao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interessado.</a:t>
            </a:r>
            <a:endParaRPr sz="1000">
              <a:latin typeface="Arial"/>
              <a:cs typeface="Arial"/>
            </a:endParaRPr>
          </a:p>
          <a:p>
            <a:pPr lvl="1" marL="399415" indent="-386715">
              <a:lnSpc>
                <a:spcPct val="100000"/>
              </a:lnSpc>
              <a:spcBef>
                <a:spcPts val="835"/>
              </a:spcBef>
              <a:buFont typeface="Arial"/>
              <a:buAutoNum type="arabicPeriod" startAt="4"/>
              <a:tabLst>
                <a:tab pos="400050" algn="l"/>
              </a:tabLst>
            </a:pPr>
            <a:r>
              <a:rPr dirty="0" sz="1000" spc="-5">
                <a:latin typeface="Arial"/>
                <a:cs typeface="Arial"/>
              </a:rPr>
              <a:t>A Comissão proferirá 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julgamento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recurso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</a:t>
            </a:r>
            <a:r>
              <a:rPr dirty="0" sz="1000" spc="-10">
                <a:latin typeface="Arial"/>
                <a:cs typeface="Arial"/>
              </a:rPr>
              <a:t>dias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65"/>
              </a:spcBef>
              <a:buAutoNum type="arabicPeriod" startAt="16"/>
              <a:tabLst>
                <a:tab pos="337185" algn="l"/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HOMOLOGAÇÃO E ADJUDICAÇÃO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ct val="96300"/>
              </a:lnSpc>
              <a:spcBef>
                <a:spcPts val="910"/>
              </a:spcBef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será adjudicado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fornecedor cuja proposta houver sido classificada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primeiro lugar (menor preço), sendo o resultado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 oficializado/homologado às  empresas fornecedoras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pela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até </a:t>
            </a:r>
            <a:r>
              <a:rPr dirty="0" sz="1000" spc="-10">
                <a:latin typeface="Arial"/>
                <a:cs typeface="Arial"/>
              </a:rPr>
              <a:t>05 </a:t>
            </a:r>
            <a:r>
              <a:rPr dirty="0" sz="1000" spc="-5">
                <a:latin typeface="Arial"/>
                <a:cs typeface="Arial"/>
              </a:rPr>
              <a:t>(cinco) dias </a:t>
            </a:r>
            <a:r>
              <a:rPr dirty="0" sz="1000" spc="-10">
                <a:latin typeface="Arial"/>
                <a:cs typeface="Arial"/>
              </a:rPr>
              <a:t>úteis </a:t>
            </a:r>
            <a:r>
              <a:rPr dirty="0" sz="1000">
                <a:latin typeface="Arial"/>
                <a:cs typeface="Arial"/>
              </a:rPr>
              <a:t>após  </a:t>
            </a:r>
            <a:r>
              <a:rPr dirty="0" sz="1000" spc="-10">
                <a:latin typeface="Arial"/>
                <a:cs typeface="Arial"/>
              </a:rPr>
              <a:t>dia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 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julgamento.</a:t>
            </a:r>
            <a:endParaRPr sz="1000">
              <a:latin typeface="Arial"/>
              <a:cs typeface="Arial"/>
            </a:endParaRPr>
          </a:p>
          <a:p>
            <a:pPr lvl="1" marL="12700" marR="8890">
              <a:lnSpc>
                <a:spcPts val="1150"/>
              </a:lnSpc>
              <a:spcBef>
                <a:spcPts val="930"/>
              </a:spcBef>
              <a:buFont typeface="Arial"/>
              <a:buAutoNum type="arabicPeriod"/>
              <a:tabLst>
                <a:tab pos="335915" algn="l"/>
              </a:tabLst>
            </a:pP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 homologado o resultado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Contratação o fornecedor vencedor irá receber </a:t>
            </a:r>
            <a:r>
              <a:rPr dirty="0" sz="1000" spc="-10">
                <a:latin typeface="Arial"/>
                <a:cs typeface="Arial"/>
              </a:rPr>
              <a:t>um  </a:t>
            </a:r>
            <a:r>
              <a:rPr dirty="0" sz="1000" spc="-5">
                <a:latin typeface="Arial"/>
                <a:cs typeface="Arial"/>
              </a:rPr>
              <a:t>contrato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específico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visando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deste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nos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termos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minuta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contrato,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,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5" y="1561583"/>
            <a:ext cx="6146165" cy="84131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integra este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300"/>
              </a:lnSpc>
              <a:spcBef>
                <a:spcPts val="894"/>
              </a:spcBef>
              <a:buFont typeface="Arial"/>
              <a:buAutoNum type="arabicPeriod" startAt="3"/>
              <a:tabLst>
                <a:tab pos="331470" algn="l"/>
              </a:tabLst>
            </a:pPr>
            <a:r>
              <a:rPr dirty="0" sz="1000" spc="-5">
                <a:latin typeface="Arial"/>
                <a:cs typeface="Arial"/>
              </a:rPr>
              <a:t>Assim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fornecedor vencedor receber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contrato, o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deverá assinar e encaminhar ambas as  vias </a:t>
            </a:r>
            <a:r>
              <a:rPr dirty="0" sz="1000" spc="-10">
                <a:latin typeface="Arial"/>
                <a:cs typeface="Arial"/>
              </a:rPr>
              <a:t>dentro 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3 (três)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úteis, sendo a contagem desse </a:t>
            </a:r>
            <a:r>
              <a:rPr dirty="0" sz="1000" spc="-10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Aviso de </a:t>
            </a:r>
            <a:r>
              <a:rPr dirty="0" sz="1000" spc="-5">
                <a:latin typeface="Arial"/>
                <a:cs typeface="Arial"/>
              </a:rPr>
              <a:t>Recebimento  (AR) anexo a correspondência. Este prazo poderá ser prorrogado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igual período, quando  solicitado pelo fornecedor vencedor durante o seu transcurso e desde que ocorra motivo justificado, aceito  pelo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500"/>
              </a:lnSpc>
              <a:spcBef>
                <a:spcPts val="894"/>
              </a:spcBef>
              <a:buFont typeface="Arial"/>
              <a:buAutoNum type="arabicPeriod" startAt="3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A recusa injusta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adjudicatária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assinar, aceitar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retirar o contrato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estabelecido,  caracteriza o descumprimento total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assumidas, sujeitando-a as penalidades previstas neste  Edital.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ct val="96300"/>
              </a:lnSpc>
              <a:spcBef>
                <a:spcPts val="894"/>
              </a:spcBef>
              <a:buFont typeface="Arial"/>
              <a:buAutoNum type="arabicPeriod" startAt="3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Expirado o prazo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para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o Mackenzie Esporte Clube poderá convocar os  fornecedores remanescentes,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classificação, para os fins ali indicados, </a:t>
            </a:r>
            <a:r>
              <a:rPr dirty="0" sz="1000" spc="-10">
                <a:latin typeface="Arial"/>
                <a:cs typeface="Arial"/>
              </a:rPr>
              <a:t>em igual </a:t>
            </a:r>
            <a:r>
              <a:rPr dirty="0" sz="1000" spc="-5">
                <a:latin typeface="Arial"/>
                <a:cs typeface="Arial"/>
              </a:rPr>
              <a:t>prazo e </a:t>
            </a:r>
            <a:r>
              <a:rPr dirty="0" sz="1000" spc="-10">
                <a:latin typeface="Arial"/>
                <a:cs typeface="Arial"/>
              </a:rPr>
              <a:t>nas  </a:t>
            </a:r>
            <a:r>
              <a:rPr dirty="0" sz="1000" spc="-5">
                <a:latin typeface="Arial"/>
                <a:cs typeface="Arial"/>
              </a:rPr>
              <a:t>mesmas condições propostas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primeira classificada, inclusive quanto aos preços atualizados,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conformidade com o presente ato convocatório,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55"/>
              </a:spcBef>
              <a:buAutoNum type="arabicPeriod" startAt="17"/>
              <a:tabLst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MATERIAIS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7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 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será </a:t>
            </a:r>
            <a:r>
              <a:rPr dirty="0" sz="1000" spc="-10">
                <a:latin typeface="Arial"/>
                <a:cs typeface="Arial"/>
              </a:rPr>
              <a:t>de até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(vinte) dias corridos a partir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data de assinatura do</a:t>
            </a:r>
            <a:r>
              <a:rPr dirty="0" sz="1000" spc="1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6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itens deverão ser entregues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objeto desse Edital, atendendo às suas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especificações.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50"/>
              </a:lnSpc>
              <a:spcBef>
                <a:spcPts val="955"/>
              </a:spcBef>
              <a:buFont typeface="Arial"/>
              <a:buAutoNum type="arabicPeriod"/>
              <a:tabLst>
                <a:tab pos="354330" algn="l"/>
              </a:tabLst>
            </a:pPr>
            <a:r>
              <a:rPr dirty="0" sz="1000" spc="-5">
                <a:latin typeface="Arial"/>
                <a:cs typeface="Arial"/>
              </a:rPr>
              <a:t>No caso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adquirido, haverá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dias úteis para  entregar novamente o </a:t>
            </a:r>
            <a:r>
              <a:rPr dirty="0" sz="1000">
                <a:latin typeface="Arial"/>
                <a:cs typeface="Arial"/>
              </a:rPr>
              <a:t>mesmo, </a:t>
            </a:r>
            <a:r>
              <a:rPr dirty="0" sz="1000" spc="-10">
                <a:latin typeface="Arial"/>
                <a:cs typeface="Arial"/>
              </a:rPr>
              <a:t>sem qualquer ônus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000"/>
              </a:lnSpc>
              <a:spcBef>
                <a:spcPts val="885"/>
              </a:spcBef>
              <a:buFont typeface="Arial"/>
              <a:buAutoNum type="arabicPeriod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Será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por esta entidade </a:t>
            </a:r>
            <a:r>
              <a:rPr dirty="0" sz="1000" spc="-10">
                <a:latin typeface="Arial"/>
                <a:cs typeface="Arial"/>
              </a:rPr>
              <a:t>um Período </a:t>
            </a:r>
            <a:r>
              <a:rPr dirty="0" sz="1000" spc="-5">
                <a:latin typeface="Arial"/>
                <a:cs typeface="Arial"/>
              </a:rPr>
              <a:t>Adicional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até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10">
                <a:latin typeface="Arial"/>
                <a:cs typeface="Arial"/>
              </a:rPr>
              <a:t>(dez) </a:t>
            </a:r>
            <a:r>
              <a:rPr dirty="0" sz="1000" spc="-5">
                <a:latin typeface="Arial"/>
                <a:cs typeface="Arial"/>
              </a:rPr>
              <a:t>dias corridos, a partir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com 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de 1% </a:t>
            </a:r>
            <a:r>
              <a:rPr dirty="0" sz="1000" spc="-5">
                <a:latin typeface="Arial"/>
                <a:cs typeface="Arial"/>
              </a:rPr>
              <a:t>(um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dia sobre o valor total  contratado.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havendo a concretização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após o Período Adicional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será  imputada a multa </a:t>
            </a:r>
            <a:r>
              <a:rPr dirty="0" sz="1000" spc="-10">
                <a:latin typeface="Arial"/>
                <a:cs typeface="Arial"/>
              </a:rPr>
              <a:t>de 30% </a:t>
            </a:r>
            <a:r>
              <a:rPr dirty="0" sz="1000" spc="-5">
                <a:latin typeface="Arial"/>
                <a:cs typeface="Arial"/>
              </a:rPr>
              <a:t>(trinta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contratado e o contrato será resolvido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 direito, sem necessidade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notificação </a:t>
            </a:r>
            <a:r>
              <a:rPr dirty="0" sz="1000">
                <a:latin typeface="Arial"/>
                <a:cs typeface="Arial"/>
              </a:rPr>
              <a:t>judicial ou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extrajudicial.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60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É vedado a empresa vencedora transferir suas obrigações a terceiros,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parte.</a:t>
            </a:r>
            <a:endParaRPr sz="1000">
              <a:latin typeface="Arial"/>
              <a:cs typeface="Arial"/>
            </a:endParaRPr>
          </a:p>
          <a:p>
            <a:pPr algn="just" lvl="1" marL="334010" indent="-321310">
              <a:lnSpc>
                <a:spcPts val="1175"/>
              </a:lnSpc>
              <a:spcBef>
                <a:spcPts val="865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materiais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endereço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Rua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Benvinda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Carvalho,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S/N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450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Bairro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Santo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Antônio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- Belo Horizonte/MG - CEP 30.330-100, 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65"/>
              </a:spcBef>
              <a:buAutoNum type="arabicPeriod" startAt="18"/>
              <a:tabLst>
                <a:tab pos="337820" algn="l"/>
              </a:tabLst>
            </a:pPr>
            <a:r>
              <a:rPr dirty="0" sz="1000" spc="-15" b="1">
                <a:latin typeface="Arial"/>
                <a:cs typeface="Arial"/>
              </a:rPr>
              <a:t>PAGAMENTO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60"/>
              </a:lnSpc>
              <a:spcBef>
                <a:spcPts val="950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pagamento terá vencimento </a:t>
            </a:r>
            <a:r>
              <a:rPr dirty="0" sz="1000" spc="-10">
                <a:latin typeface="Arial"/>
                <a:cs typeface="Arial"/>
              </a:rPr>
              <a:t>após 05 </a:t>
            </a:r>
            <a:r>
              <a:rPr dirty="0" sz="1000" spc="-5">
                <a:latin typeface="Arial"/>
                <a:cs typeface="Arial"/>
              </a:rPr>
              <a:t>dias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e aceite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material, após apresentação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ts val="1160"/>
              </a:lnSpc>
              <a:spcBef>
                <a:spcPts val="894"/>
              </a:spcBef>
              <a:buFont typeface="Arial"/>
              <a:buAutoNum type="arabicPeriod"/>
              <a:tabLst>
                <a:tab pos="349885" algn="l"/>
              </a:tabLst>
            </a:pP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campo </a:t>
            </a:r>
            <a:r>
              <a:rPr dirty="0" sz="1000" spc="-5">
                <a:latin typeface="Arial"/>
                <a:cs typeface="Arial"/>
              </a:rPr>
              <a:t>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os seguintes  </a:t>
            </a:r>
            <a:r>
              <a:rPr dirty="0" sz="1000" spc="-10">
                <a:latin typeface="Arial"/>
                <a:cs typeface="Arial"/>
              </a:rPr>
              <a:t>dados 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090"/>
              </a:lnSpc>
              <a:tabLst>
                <a:tab pos="5991225" algn="l"/>
              </a:tabLst>
            </a:pPr>
            <a:r>
              <a:rPr dirty="0" sz="1000" spc="15" b="1">
                <a:latin typeface="Arial"/>
                <a:cs typeface="Arial"/>
              </a:rPr>
              <a:t>P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G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F</a:t>
            </a:r>
            <a:r>
              <a:rPr dirty="0" sz="1000" spc="-10" b="1">
                <a:latin typeface="Arial"/>
                <a:cs typeface="Arial"/>
              </a:rPr>
              <a:t>.</a:t>
            </a:r>
            <a:r>
              <a:rPr dirty="0" sz="1000" spc="-5" b="1">
                <a:latin typeface="Arial"/>
                <a:cs typeface="Arial"/>
              </a:rPr>
              <a:t>: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5" b="1">
                <a:latin typeface="Arial"/>
                <a:cs typeface="Arial"/>
              </a:rPr>
              <a:t>R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30" b="1">
                <a:latin typeface="Arial"/>
                <a:cs typeface="Arial"/>
              </a:rPr>
              <a:t>T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Ç</a:t>
            </a:r>
            <a:r>
              <a:rPr dirty="0" sz="1000" spc="-30" b="1">
                <a:latin typeface="Arial"/>
                <a:cs typeface="Arial"/>
              </a:rPr>
              <a:t>Ã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P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S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 b="1">
                <a:latin typeface="Arial"/>
                <a:cs typeface="Arial"/>
              </a:rPr>
              <a:t>_</a:t>
            </a:r>
            <a:r>
              <a:rPr dirty="0" sz="1000" spc="-5" b="1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POR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MEIO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DO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PROJETO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MACKENZIE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FORMANDO</a:t>
            </a:r>
            <a:r>
              <a:rPr dirty="0" sz="1000" spc="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ATLETAS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OLÍMPICOS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N.º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CONVÊNIO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45</a:t>
            </a:r>
            <a:r>
              <a:rPr dirty="0" sz="1000" spc="7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PARCERIA Mackenzie E. C. e 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65"/>
              </a:spcBef>
              <a:buAutoNum type="arabicPeriod" startAt="19"/>
              <a:tabLst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PENALIDADES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50"/>
              </a:lnSpc>
              <a:spcBef>
                <a:spcPts val="955"/>
              </a:spcBef>
              <a:buFont typeface="Arial"/>
              <a:buAutoNum type="arabicPeriod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instrumentos 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acarretar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12700" marR="5257800">
              <a:lnSpc>
                <a:spcPts val="2060"/>
              </a:lnSpc>
              <a:spcBef>
                <a:spcPts val="200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95500"/>
              </a:lnSpc>
              <a:spcBef>
                <a:spcPts val="725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dos 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meses e </a:t>
            </a:r>
            <a:r>
              <a:rPr dirty="0" sz="1000">
                <a:latin typeface="Arial"/>
                <a:cs typeface="Arial"/>
              </a:rPr>
              <a:t>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6" y="1677407"/>
            <a:ext cx="6146800" cy="423735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marL="12700" marR="6985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Parágrafo único.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previstas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I, II e III deste artigo poderão ser aplicadas  cumulativamente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ato unilateral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ts val="1150"/>
              </a:lnSpc>
              <a:spcBef>
                <a:spcPts val="915"/>
              </a:spcBef>
              <a:buFont typeface="Arial"/>
              <a:buAutoNum type="arabicPeriod" startAt="2"/>
              <a:tabLst>
                <a:tab pos="355600" algn="l"/>
              </a:tabLst>
            </a:pP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ou do </a:t>
            </a:r>
            <a:r>
              <a:rPr dirty="0" sz="1000" spc="-5">
                <a:latin typeface="Arial"/>
                <a:cs typeface="Arial"/>
              </a:rPr>
              <a:t>serviço, a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 contratado, reparar, corrigir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caracterizada a inexecução </a:t>
            </a:r>
            <a:r>
              <a:rPr dirty="0" sz="1000">
                <a:latin typeface="Arial"/>
                <a:cs typeface="Arial"/>
              </a:rPr>
              <a:t>total 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contratado, com a consequente aplicação das sanções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ct val="96200"/>
              </a:lnSpc>
              <a:spcBef>
                <a:spcPts val="875"/>
              </a:spcBef>
              <a:buFont typeface="Arial"/>
              <a:buAutoNum type="arabicPeriod" startAt="2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com o Mackenzie 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atualizado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sobre o valor correspondente à obrigação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cumprida, excetuando-se aquelas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vulto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multa deverá estar prevista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sendo está devidamente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500"/>
              </a:lnSpc>
              <a:spcBef>
                <a:spcPts val="894"/>
              </a:spcBef>
              <a:buFont typeface="Arial"/>
              <a:buAutoNum type="arabicPeriod" startAt="2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A notificação para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previstas neste 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encaminhada via e-mail à contratada, onde 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50"/>
              </a:spcBef>
              <a:buAutoNum type="arabicPeriod" startAt="20"/>
              <a:tabLst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FINAIS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ts val="1160"/>
              </a:lnSpc>
              <a:spcBef>
                <a:spcPts val="950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Mackenzie Esporte </a:t>
            </a:r>
            <a:r>
              <a:rPr dirty="0" sz="1000" spc="-10">
                <a:latin typeface="Arial"/>
                <a:cs typeface="Arial"/>
              </a:rPr>
              <a:t>Clube </a:t>
            </a:r>
            <a:r>
              <a:rPr dirty="0" sz="1000" spc="-5">
                <a:latin typeface="Arial"/>
                <a:cs typeface="Arial"/>
              </a:rPr>
              <a:t>determina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qualquer tempo e a seu exclusivo critério,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despacho  motivado adiar, desistir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 presente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ts val="1150"/>
              </a:lnSpc>
              <a:spcBef>
                <a:spcPts val="905"/>
              </a:spcBef>
              <a:buFont typeface="Arial"/>
              <a:buAutoNum type="arabicPeriod"/>
              <a:tabLst>
                <a:tab pos="529590" algn="l"/>
              </a:tabLst>
            </a:pPr>
            <a:r>
              <a:rPr dirty="0" sz="1000" spc="-5">
                <a:latin typeface="Arial"/>
                <a:cs typeface="Arial"/>
              </a:rPr>
              <a:t>Quaisquer informações adicionais </a:t>
            </a:r>
            <a:r>
              <a:rPr dirty="0" sz="1000" spc="-10">
                <a:latin typeface="Arial"/>
                <a:cs typeface="Arial"/>
              </a:rPr>
              <a:t>podem </a:t>
            </a:r>
            <a:r>
              <a:rPr dirty="0" sz="1000" spc="-5">
                <a:latin typeface="Arial"/>
                <a:cs typeface="Arial"/>
              </a:rPr>
              <a:t>ser obtidas através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ou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telefone (31) </a:t>
            </a:r>
            <a:r>
              <a:rPr dirty="0" sz="1000" spc="-10">
                <a:latin typeface="Arial"/>
                <a:cs typeface="Arial"/>
              </a:rPr>
              <a:t>31 </a:t>
            </a:r>
            <a:r>
              <a:rPr dirty="0" sz="1000" spc="-5">
                <a:latin typeface="Arial"/>
                <a:cs typeface="Arial"/>
              </a:rPr>
              <a:t>3223 2611 / 99251 6356 falar com </a:t>
            </a:r>
            <a:r>
              <a:rPr dirty="0" sz="1000" spc="-10" b="1">
                <a:latin typeface="Arial"/>
                <a:cs typeface="Arial"/>
              </a:rPr>
              <a:t>Lilian 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65"/>
              </a:spcBef>
            </a:pPr>
            <a:r>
              <a:rPr dirty="0" sz="1000" spc="-5">
                <a:latin typeface="Arial"/>
                <a:cs typeface="Arial"/>
              </a:rPr>
              <a:t>Belo Horizonte, </a:t>
            </a:r>
            <a:r>
              <a:rPr dirty="0" sz="1000">
                <a:latin typeface="Arial"/>
                <a:cs typeface="Arial"/>
              </a:rPr>
              <a:t>22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Março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1777" y="6322557"/>
            <a:ext cx="281114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65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45"/>
              </a:lnSpc>
            </a:pPr>
            <a:r>
              <a:rPr dirty="0" sz="1000" spc="-10" b="1">
                <a:latin typeface="Arial"/>
                <a:cs typeface="Arial"/>
              </a:rPr>
              <a:t>Lilian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17689" y="6322557"/>
            <a:ext cx="281114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65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3495">
              <a:lnSpc>
                <a:spcPts val="1145"/>
              </a:lnSpc>
            </a:pPr>
            <a:r>
              <a:rPr dirty="0" sz="1000" spc="-5" b="1">
                <a:latin typeface="Arial"/>
                <a:cs typeface="Arial"/>
              </a:rPr>
              <a:t>Kellyson Salgado Gomes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64729" y="7198856"/>
            <a:ext cx="281114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65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L="20955">
              <a:lnSpc>
                <a:spcPts val="1145"/>
              </a:lnSpc>
            </a:pPr>
            <a:r>
              <a:rPr dirty="0" sz="1000" spc="-5" b="1">
                <a:latin typeface="Arial"/>
                <a:cs typeface="Arial"/>
              </a:rPr>
              <a:t>Sandra Michel B.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Compras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3504690" y="1560058"/>
            <a:ext cx="546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644645" y="1874505"/>
          <a:ext cx="6271260" cy="77146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4530"/>
                <a:gridCol w="1656714"/>
                <a:gridCol w="3921125"/>
              </a:tblGrid>
              <a:tr h="28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DINAMÔMETRO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HIDRÁULICO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36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Unidades de Medidas em Quilograma força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Pound force. Escala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=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Quilograma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força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(com medição máxima até 90 Kg),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Escala 2 =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Pound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force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medição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máxima até 200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PF);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chassi de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metálica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oxidação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manuseio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formato anatômico. Pegador com ajuste fácil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5</a:t>
                      </a:r>
                      <a:r>
                        <a:rPr dirty="0" sz="80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posições.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1531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55320" marR="155575" indent="-490855">
                        <a:lnSpc>
                          <a:spcPts val="919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just" marL="45720" marR="33020">
                        <a:lnSpc>
                          <a:spcPct val="958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19,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  atende às especificações militares dos EUA. 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mecanismo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rolamento 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ajuste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assento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proporciona operação suave. Amortecimento: Os 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com bordas arredondadas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conforto; Todas as 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para eliminar qualquer dobra no material que poderia comprometer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 BeltsandPulleys: Polias de nylon impregnadas de fibra de vidro, com  diâmetro de 11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 cm, apresentam rolamentos esféricos selados. Coberturas:  Optionalfull front shroudon SE models; Cobertura frontal completa opcional para  modelos SE;.Cobertura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traseira. Descrição da estrutura: Cada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recebe acabamento com revestimento de pó eletrostático para assegurar  máxima 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Pés de borracha padrão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base da 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Estrutura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  garante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integridade estrutural Pegadores: Os pegadores são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compostos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borracha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térmica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 não absorvem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suor e 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 com anéis de alumínio, evitando que deslizem 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Placas de Instrução: Eixo de rotação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marcado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 vermelho para ajudar no alinhamento correto; Instruções simples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seguir ilustram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os músculos trabalhados. 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suspenso (padrão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modelos SE); Discos de peso de aço sólido; Placa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 encaixada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buchas auto lubrificadas;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seletor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 perdas;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 com diâmetro de 11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 evitar perdas;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 superior.Plataformas para  os Pés:Polyethylene spray-coated for impact, corrosion,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andabrasionresistance.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070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65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AGACHAMENTO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65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2384">
                        <a:lnSpc>
                          <a:spcPts val="919"/>
                        </a:lnSpc>
                        <a:spcBef>
                          <a:spcPts val="38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Armação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posições, Tecnologia ISO-Lateral®, dimensões: 204cm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158cm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125 cm,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186kg.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999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484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Monitoramento Cardíaco, Sistema Digital de  Monitoramento Cardíaco Lifepulse™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Sinais),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25 Níveis de Resistência, Assento: Assento Comfort Curve Plus™, Visualização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TV: 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Opcional de 17 diagonal (formato widescreen), Pedais  Alargados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Wide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Programa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uso, Alavanca de Ajuste  do Assento, Guidão Especial de Corrida,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Rack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Leitura Integrado, Rodas Frontais 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 Usuário: 182 kg, Comprimento: 111 cm,  Largura: 54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152 cm, Peso: 80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Conector de Fone de Ouvido,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Âmbar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3456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HORIZONTAL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ts val="919"/>
                        </a:lnSpc>
                        <a:spcBef>
                          <a:spcPts val="69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Monitoramento Cardíaco, Sistema Digital de  Monitoramento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Cardíaco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Lifepulse™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Digital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Sinais),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87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25  Níveis   de  Resistência,  Assento:  Assento  Comfort   Curve  Plus™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Apoio 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ct val="95900"/>
                        </a:lnSpc>
                        <a:spcBef>
                          <a:spcPts val="2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Costas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Deluxe, Visualização de TV: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Opcional de 17 diagonal  (formato widescreen), Pedais Alargados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Wide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Programa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uso, Alavanca de Ajuste do Assento, Guidão Especial de Corrida,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Rack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Leitura Integrado, Rodas Frontais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iPod 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</a:t>
                      </a:r>
                      <a:r>
                        <a:rPr dirty="0" sz="80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Usuário: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655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182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Comprimento: 166 cm, Largura: 69 cm, Altura: 135 cm, Peso: 98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Conector de Fone de Ouvido, Display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Âmbar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76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25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6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Peso Máximo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usuário 182kg, Amplitude de velocidade 0,8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23km/h, Elevação: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0 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15%, S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uperfície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corrida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56cm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153cm, Sistema do  motor 4.0 HP (8.0 HP pico) motor CA com controlador do motor MagnaDrive™,  Telemetria Polar para Monitoramento Cardíaco, Sistema Digital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Monitoramento  Cardíaco Lifepulse™ com PDS (Processamento Digital de Sinais), Fone de ouvido  estéreo,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LED, compatibilidade com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Ipod.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2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644645" y="1583421"/>
          <a:ext cx="6271260" cy="77146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4530"/>
                <a:gridCol w="1656714"/>
                <a:gridCol w="3921125"/>
              </a:tblGrid>
              <a:tr h="1059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Especificações:Trajeto Elipse, movimento dos braços, telemetria Polar para  Monitoramento Cardíaco, Sistema Digital de Monitoramento Cardíaco Lifepulse™  com PDS (Processamento Digital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Sinais),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25 Níveis de Resistência, Visualização 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TV: 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Opcional de 17 diagonal (formato widescreen),  Pedais antiderrapantes grandes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 gerenciamento de playlists na tela de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 Usuário: 159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 Máximo da Passada 46cm, Comprimento: 211 cm, Largura: 72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155 cm, Peso: 107 kg, Conector de Fone de Ouvido, Display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Âmbar.  Alimentação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Própria.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74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0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0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Suporte para Barras Standart Modelo Vertical "Chão"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73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1455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412750" marR="169545" indent="-236220">
                        <a:lnSpc>
                          <a:spcPts val="91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PANTURRILHA</a:t>
                      </a:r>
                      <a:r>
                        <a:rPr dirty="0" sz="800" spc="-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just" marL="45720" marR="33020">
                        <a:lnSpc>
                          <a:spcPct val="958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19,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  atende às especificações militares 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EUA.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mecanismo de rolamento no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ajuste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 assento proporciona operação suave Amortecimento: Os 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com bordas arredondadas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conforto; Todas as 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para eliminar qualquer dobra no material que poderia comprometer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 BeltsandPulleys: Polias de nylon impregnadas de fibra de vidro, com  diâmetro de 11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 cm, apresentam rolamentos esféricos selados Coberturas:  Optionalfull front shroudon SE models; Cobertura frontal completa opcional para  modelos SE; Cobertura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traseira. Descrição da estrutura: Cada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recebe acabamento com revestimento de pó eletrostático para assegurar  máxima 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Pés de borracha padrão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base da 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Estrutura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  garante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integridade estrutural. Pegadores: Os pegadores são de compostos  de borracha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térmica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 não absorvem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suor e 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 com anéis de alumínio, evitando que deslizem 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Placas de Instrução: Eixo de rotação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marcado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 vermelho para ajudar no alinhamento correto; Instruções simples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seguir ilustram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os músculos trabalhados. 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suspenso (padrão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modelos SE); Discos de peso de aço sólido; Placa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 encaixada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buchas autolubrificadas;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seletor de peso, com 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 perdas;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 com diâmetro de 11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 evitar perdas;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superior. Plataformas para  os Pés: Polyethylene spray-coated for impact, corrosion,</a:t>
                      </a:r>
                      <a:r>
                        <a:rPr dirty="0" sz="80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andabrasionresistance.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9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373380" marR="172720" indent="-19558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 DE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ANILHAS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 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5720" marR="33655">
                        <a:lnSpc>
                          <a:spcPts val="919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mede 0,62mt de largura, 0,70mt de comprimento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1,09mt de altura.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Aplicação: Organizador de Anilhas Material: Ferro Cor padrão: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418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MÁQUINA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GELO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Externamente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aço inoxidável AISI 304, inteiramente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chapa de ABS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alto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impacto,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depósito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incorporado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capacidade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armazenamento</a:t>
                      </a:r>
                      <a:r>
                        <a:rPr dirty="0" sz="80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655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Kg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(aproximadamente 2.250 cubos de gelo), ISOLAMENTO TÉRMICO em espuma  rígida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poliuretano,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</a:t>
                      </a:r>
                      <a:r>
                        <a:rPr dirty="0" sz="80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REFRIGERAÇÃO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dois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compressores,</a:t>
                      </a:r>
                      <a:r>
                        <a:rPr dirty="0" sz="80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220V,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60  Hz.  Baixo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consumo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energia.  Condensador  cobre/alumínio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  x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520,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655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resfriado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ar forçado, com dois motores exaustores de 1/25 HP, hélice de 10”.  Evaporador em tubo de cobre niquelado com 80 dedais para formação de gelo,  altura de 111 cm, largura 89 cm, profundidade 54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9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353060" marR="235585" indent="-109855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TENS FES NEURODYN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MULTICORRENTES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ts val="919"/>
                        </a:lnSpc>
                        <a:spcBef>
                          <a:spcPts val="5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Bivolt 127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220 volts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|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50/60 Hertz; Canais de saída: quatro canais independentes  em amplitude; Dimensões: 375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315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125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P x A) Cm;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Peso aproximado,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acessórios: 2,2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quilos.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79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44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485775" marR="312420" indent="-16637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FOTOCÉLULAS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KIT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MULTISPRINT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9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Componentes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Multi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Sprint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Full: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01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CD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instalação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software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Multi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Sprint;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ct val="95700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Fotocélulas sem espelho com tripés; 01 Placa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contato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(50cm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66cm); 01  Interface para fotocélulas; 01 Interface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contato; 01 Bateria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(com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carregador); 01 Cabo de 10 metros; 01 Cabo de 20 metros; 01 Cabo de 30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metros;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01 Bolsa para transporte 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contato; 01 Bolsa pequena para transporte das  fotocélulas; 01 Adaptador serial-USB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*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Adicionais tais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cabos de até 100  metros podem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adquiridos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parte.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9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TAPETE DE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CONTATO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ts val="919"/>
                        </a:lnSpc>
                        <a:spcBef>
                          <a:spcPts val="53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Placa tipo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“plataforma de contato”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medindo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(hardware)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sensível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pequenas pressões, de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programa (software)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Jump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Test 2.0, de um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cabo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conexão (interface)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25 pinos (porta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paralela).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79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020809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812794" y="1710325"/>
            <a:ext cx="1931670" cy="830580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62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000" b="1">
                <a:latin typeface="Arial"/>
                <a:cs typeface="Arial"/>
              </a:rPr>
              <a:t>CARTA DE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CREDENCIAMENTO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00" y="2953908"/>
            <a:ext cx="6148070" cy="1778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6985">
              <a:lnSpc>
                <a:spcPct val="144000"/>
              </a:lnSpc>
              <a:spcBef>
                <a:spcPts val="100"/>
              </a:spcBef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 instrumento particular credenciamos nosso (a) </a:t>
            </a:r>
            <a:r>
              <a:rPr dirty="0" sz="1000" spc="-10">
                <a:latin typeface="Arial"/>
                <a:cs typeface="Arial"/>
              </a:rPr>
              <a:t>representante </a:t>
            </a:r>
            <a:r>
              <a:rPr dirty="0" sz="1000" spc="-5">
                <a:latin typeface="Arial"/>
                <a:cs typeface="Arial"/>
              </a:rPr>
              <a:t>o (a) Senhor  (a).........................................................................portador(a)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nº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identidade n.º......................................................  expedida 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..../..../...., por ......................,  estado 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civil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1437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.............................a quem conferimos amplos e especiais poderes para fins e efeitos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referente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05/2016</a:t>
            </a:r>
            <a:r>
              <a:rPr dirty="0" sz="1000" spc="-5">
                <a:latin typeface="Arial"/>
                <a:cs typeface="Arial"/>
              </a:rPr>
              <a:t>,podendo o  mesmo </a:t>
            </a:r>
            <a:r>
              <a:rPr dirty="0" sz="1000" spc="-10">
                <a:latin typeface="Arial"/>
                <a:cs typeface="Arial"/>
              </a:rPr>
              <a:t>interpor </a:t>
            </a:r>
            <a:r>
              <a:rPr dirty="0" sz="1000" spc="-5">
                <a:latin typeface="Arial"/>
                <a:cs typeface="Arial"/>
              </a:rPr>
              <a:t>recursos, renunciar o direito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recorrer, protestar, assinar documentos, </a:t>
            </a:r>
            <a:r>
              <a:rPr dirty="0" sz="1000" spc="-10">
                <a:latin typeface="Arial"/>
                <a:cs typeface="Arial"/>
              </a:rPr>
              <a:t>entre eles </a:t>
            </a:r>
            <a:r>
              <a:rPr dirty="0" sz="1000" spc="-5">
                <a:latin typeface="Arial"/>
                <a:cs typeface="Arial"/>
              </a:rPr>
              <a:t>as </a:t>
            </a:r>
            <a:r>
              <a:rPr dirty="0" sz="1000" spc="-10">
                <a:latin typeface="Arial"/>
                <a:cs typeface="Arial"/>
              </a:rPr>
              <a:t>atas  das </a:t>
            </a:r>
            <a:r>
              <a:rPr dirty="0" sz="1000" spc="-5">
                <a:latin typeface="Arial"/>
                <a:cs typeface="Arial"/>
              </a:rPr>
              <a:t>sessões públicas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e julgamento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tudo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fizer  necessário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perfeito e fiel cumprimento deste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mandato.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596" y="5431017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5420" y="6599925"/>
            <a:ext cx="3658870" cy="46863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 algn="ctr" marL="2540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(nome completo </a:t>
            </a:r>
            <a:r>
              <a:rPr dirty="0" sz="1000">
                <a:latin typeface="Arial"/>
                <a:cs typeface="Arial"/>
              </a:rPr>
              <a:t>número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identidade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167113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2" y="1856628"/>
            <a:ext cx="6146800" cy="1925955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62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967864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CONCORDÂNCIA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4000"/>
              </a:lnSpc>
            </a:pPr>
            <a:r>
              <a:rPr dirty="0" sz="1000" spc="-5" b="1">
                <a:latin typeface="Arial"/>
                <a:cs typeface="Arial"/>
              </a:rPr>
              <a:t>DECLARAMOS</a:t>
            </a:r>
            <a:r>
              <a:rPr dirty="0" sz="1000" spc="-5">
                <a:latin typeface="Arial"/>
                <a:cs typeface="Arial"/>
              </a:rPr>
              <a:t>, para todos os efeitos legais, que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apresentar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proposta, com preços e prazos  indicados, estamos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acordo com as condições estabelecidas para </a:t>
            </a:r>
            <a:r>
              <a:rPr dirty="0" sz="1000">
                <a:latin typeface="Arial"/>
                <a:cs typeface="Arial"/>
              </a:rPr>
              <a:t>este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 conforme Mackenzie Esporte Clube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05/2016</a:t>
            </a:r>
            <a:r>
              <a:rPr dirty="0" sz="1000" spc="-5">
                <a:latin typeface="Arial"/>
                <a:cs typeface="Arial"/>
              </a:rPr>
              <a:t>, às </a:t>
            </a:r>
            <a:r>
              <a:rPr dirty="0" sz="1000" spc="-10">
                <a:latin typeface="Arial"/>
                <a:cs typeface="Arial"/>
              </a:rPr>
              <a:t>quais nos </a:t>
            </a:r>
            <a:r>
              <a:rPr dirty="0" sz="1000" spc="-5">
                <a:latin typeface="Arial"/>
                <a:cs typeface="Arial"/>
              </a:rPr>
              <a:t>submetemos  incondicional e integralmente.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2" y="4263633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65445" y="5357865"/>
            <a:ext cx="365887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513205" marR="5080" indent="-150114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08" y="9009367"/>
            <a:ext cx="60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576" y="1706362"/>
            <a:ext cx="6148070" cy="53619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ELABORAÇÃO INDEPENDENTE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PROPOSTA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Aquisição)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60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como representante devidamente  constituído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fornecedor) doravante denominado (Fornecedor), para fins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no item </a:t>
            </a:r>
            <a:r>
              <a:rPr dirty="0" sz="1000" spc="-5">
                <a:latin typeface="Arial"/>
                <a:cs typeface="Arial"/>
              </a:rPr>
              <a:t>(completar)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CONVITE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Nº 05/2015</a:t>
            </a:r>
            <a:r>
              <a:rPr dirty="0" sz="1000" spc="-5">
                <a:latin typeface="Arial"/>
                <a:cs typeface="Arial"/>
              </a:rPr>
              <a:t>, declara, sob  as penas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especial o art. 299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Código Penal Brasileiro,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buAutoNum type="alphaLcParenBoth"/>
              <a:tabLst>
                <a:tab pos="226695" algn="l"/>
              </a:tabLst>
            </a:pPr>
            <a:r>
              <a:rPr dirty="0" sz="1000" spc="-5">
                <a:latin typeface="Arial"/>
                <a:cs typeface="Arial"/>
              </a:rPr>
              <a:t>a 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elaborada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maneira independente (pelo fornecedor), e o conteúdo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não foi,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participante potencial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ct val="95500"/>
              </a:lnSpc>
              <a:buAutoNum type="alphaLcParenBoth"/>
              <a:tabLst>
                <a:tab pos="24447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intenção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apresentar a proposta elaborada 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informada, discutida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potencial </a:t>
            </a:r>
            <a:r>
              <a:rPr dirty="0" sz="1000" spc="-1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500"/>
              </a:lnSpc>
              <a:buAutoNum type="alphaLcParenBoth"/>
              <a:tabLst>
                <a:tab pos="234315" algn="l"/>
              </a:tabLst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tentou,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 pessoa, influir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 participante potencial </a:t>
            </a:r>
            <a:r>
              <a:rPr dirty="0" sz="100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quanto </a:t>
            </a:r>
            <a:r>
              <a:rPr dirty="0" sz="1000" spc="-5">
                <a:latin typeface="Arial"/>
                <a:cs typeface="Arial"/>
              </a:rPr>
              <a:t>a participar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referido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será,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direta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comunicado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discutido com 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 potencial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referido 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foi,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integrante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(órgão fornecedor)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abertura oficial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40"/>
              </a:lnSpc>
              <a:buAutoNum type="alphaLcParenBoth"/>
              <a:tabLst>
                <a:tab pos="193040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plenamente ciente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teor 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extensão desta declaração e que </a:t>
            </a:r>
            <a:r>
              <a:rPr dirty="0" sz="1000" spc="-10">
                <a:latin typeface="Arial"/>
                <a:cs typeface="Arial"/>
              </a:rPr>
              <a:t>detém </a:t>
            </a:r>
            <a:r>
              <a:rPr dirty="0" sz="1000" spc="-5">
                <a:latin typeface="Arial"/>
                <a:cs typeface="Arial"/>
              </a:rPr>
              <a:t>plenos poderes e  informações para firmá-la.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576" y="7476224"/>
            <a:ext cx="3910329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m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399997" y="8497303"/>
            <a:ext cx="475932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10185" marR="5080" indent="-19812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6043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 legal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com identificação completa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020809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258320" y="1851143"/>
            <a:ext cx="5040630" cy="11271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CONHECIMENTO E ATENDIMENTO </a:t>
            </a:r>
            <a:r>
              <a:rPr dirty="0" sz="1000" spc="-20" b="1">
                <a:latin typeface="Arial"/>
                <a:cs typeface="Arial"/>
              </a:rPr>
              <a:t>ÀS </a:t>
            </a:r>
            <a:r>
              <a:rPr dirty="0" sz="1000" spc="-5" b="1">
                <a:latin typeface="Arial"/>
                <a:cs typeface="Arial"/>
              </a:rPr>
              <a:t>CONDIÇÕES DO</a:t>
            </a:r>
            <a:r>
              <a:rPr dirty="0" sz="1000" spc="114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80"/>
              </a:spcBef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53711" y="3385810"/>
            <a:ext cx="244919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05/2016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8" y="4263633"/>
            <a:ext cx="6146800" cy="761365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Declaramos para todos os 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direito, que conhecemos as 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e os termos </a:t>
            </a:r>
            <a:r>
              <a:rPr dirty="0" sz="1000" spc="-10">
                <a:latin typeface="Arial"/>
                <a:cs typeface="Arial"/>
              </a:rPr>
              <a:t>constantes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Mackenzie Esporte Clube, 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Nº  05/2016 </a:t>
            </a:r>
            <a:r>
              <a:rPr dirty="0" sz="1000" spc="-5">
                <a:latin typeface="Arial"/>
                <a:cs typeface="Arial"/>
              </a:rPr>
              <a:t>e seu(s) ANEXOS, 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temos </a:t>
            </a:r>
            <a:r>
              <a:rPr dirty="0" sz="1000" spc="-10">
                <a:latin typeface="Arial"/>
                <a:cs typeface="Arial"/>
              </a:rPr>
              <a:t>totais </a:t>
            </a:r>
            <a:r>
              <a:rPr dirty="0" sz="1000" spc="-5">
                <a:latin typeface="Arial"/>
                <a:cs typeface="Arial"/>
              </a:rPr>
              <a:t>condições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atender e cumprir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exigências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fornecimento ali contidas, inclusive as demais formalidades relativas a documentação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apresentada para </a:t>
            </a:r>
            <a:r>
              <a:rPr dirty="0" sz="1000">
                <a:latin typeface="Arial"/>
                <a:cs typeface="Arial"/>
              </a:rPr>
              <a:t>fins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habilitação.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7" y="5431017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93833" y="6307316"/>
            <a:ext cx="380047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78714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5" y="1560058"/>
            <a:ext cx="6146165" cy="25882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SUPERVENIÊNCIA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 indent="-635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A .................................., </a:t>
            </a: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nº .................., declara sob as penas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que,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a presente data, inexistem fatos impeditivos para sua habilitação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presente processo  licitatório não estando suspenso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direito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junto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Clube, </a:t>
            </a:r>
            <a:r>
              <a:rPr dirty="0" sz="1000" spc="-10">
                <a:latin typeface="Arial"/>
                <a:cs typeface="Arial"/>
              </a:rPr>
              <a:t>bem  </a:t>
            </a:r>
            <a:r>
              <a:rPr dirty="0" sz="1000" spc="-5">
                <a:latin typeface="Arial"/>
                <a:cs typeface="Arial"/>
              </a:rPr>
              <a:t>como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encontrando declarada inidônea para licitar e contratar com o poder público,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âmbito  estadual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federal, ciente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obrigatoriedade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declarar ocorrências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posteriores.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24184" y="4701021"/>
            <a:ext cx="270954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19" y="1706362"/>
            <a:ext cx="6144895" cy="4048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VII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13284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EMPREGADOS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MENORES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859280" marR="1853564" indent="287655">
              <a:lnSpc>
                <a:spcPct val="192000"/>
              </a:lnSpc>
            </a:pPr>
            <a:r>
              <a:rPr dirty="0" sz="1000" spc="-5" b="1">
                <a:latin typeface="Arial"/>
                <a:cs typeface="Arial"/>
              </a:rPr>
              <a:t>Ref.: Mackenzie Esporte Clube  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05/2016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ts val="1170"/>
              </a:lnSpc>
            </a:pPr>
            <a:r>
              <a:rPr dirty="0" sz="1000" spc="-5">
                <a:latin typeface="Arial"/>
                <a:cs typeface="Arial"/>
              </a:rPr>
              <a:t>.....................................,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inscrita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CNPJ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....................,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intermédio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(a)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Sr(a)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..............................................,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portador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n.º.......................e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n.º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5"/>
              </a:spcBef>
            </a:pPr>
            <a:r>
              <a:rPr dirty="0" sz="1000" spc="-5">
                <a:latin typeface="Arial"/>
                <a:cs typeface="Arial"/>
              </a:rPr>
              <a:t>...................., DECLARA, para fins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inciso V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27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 8.666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21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junho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1993, acrescido pela Lei n.º 9.854, </a:t>
            </a:r>
            <a:r>
              <a:rPr dirty="0" sz="1000" spc="-10">
                <a:latin typeface="Arial"/>
                <a:cs typeface="Arial"/>
              </a:rPr>
              <a:t>de 27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outubro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1999,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não emprega menor </a:t>
            </a:r>
            <a:r>
              <a:rPr dirty="0" sz="1000" spc="-10">
                <a:latin typeface="Arial"/>
                <a:cs typeface="Arial"/>
              </a:rPr>
              <a:t>de dezoito </a:t>
            </a:r>
            <a:r>
              <a:rPr dirty="0" sz="1000" spc="-5">
                <a:latin typeface="Arial"/>
                <a:cs typeface="Arial"/>
              </a:rPr>
              <a:t>anos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e não emprega menor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dezesseis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543685">
              <a:lnSpc>
                <a:spcPts val="114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Ressalva.: emprega menor, a partir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quatorze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condição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aprendiz ()  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ctr" marL="1164590" marR="1127125">
              <a:lnSpc>
                <a:spcPts val="1150"/>
              </a:lnSpc>
              <a:tabLst>
                <a:tab pos="2647315" algn="l"/>
                <a:tab pos="4201795" algn="l"/>
                <a:tab pos="500951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(Observação: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afirmativo, assinalar a ressalva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acima).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020809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6" y="1706362"/>
            <a:ext cx="4768850" cy="29527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734310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VIII</a:t>
            </a:r>
            <a:endParaRPr sz="1000">
              <a:latin typeface="Arial"/>
              <a:cs typeface="Arial"/>
            </a:endParaRPr>
          </a:p>
          <a:p>
            <a:pPr algn="ctr" marL="1386840" marR="5080">
              <a:lnSpc>
                <a:spcPts val="1150"/>
              </a:lnSpc>
              <a:spcBef>
                <a:spcPts val="50"/>
              </a:spcBef>
            </a:pPr>
            <a:r>
              <a:rPr dirty="0" sz="1000" spc="-5" b="1">
                <a:latin typeface="Arial"/>
                <a:cs typeface="Arial"/>
              </a:rPr>
              <a:t>ORÇAMENTO - </a:t>
            </a:r>
            <a:r>
              <a:rPr dirty="0" sz="1000" spc="-10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05/2016  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I – PAPEL TIMBRADO 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60020" indent="-147320">
              <a:lnSpc>
                <a:spcPct val="100000"/>
              </a:lnSpc>
              <a:buAutoNum type="romanUcPeriod" startAt="2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Orçamento precisa estar identificado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romanUcPeriod" startAt="2"/>
            </a:pPr>
            <a:endParaRPr sz="950">
              <a:latin typeface="Times New Roman"/>
              <a:cs typeface="Times New Roman"/>
            </a:endParaRPr>
          </a:p>
          <a:p>
            <a:pPr lvl="1" marL="871855" indent="-228600">
              <a:lnSpc>
                <a:spcPts val="1175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Destinatário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Solicitante: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50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emissão: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75"/>
              </a:lnSpc>
              <a:buAutoNum type="alphaLcPeriod"/>
              <a:tabLst>
                <a:tab pos="871855" algn="l"/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validade: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"/>
              <a:buAutoNum type="alphaLcPeriod"/>
            </a:pPr>
            <a:endParaRPr sz="900">
              <a:latin typeface="Times New Roman"/>
              <a:cs typeface="Times New Roman"/>
            </a:endParaRPr>
          </a:p>
          <a:p>
            <a:pPr marL="195580" indent="-182880">
              <a:lnSpc>
                <a:spcPts val="1175"/>
              </a:lnSpc>
              <a:buAutoNum type="romanUcPeriod" startAt="2"/>
              <a:tabLst>
                <a:tab pos="195580" algn="l"/>
              </a:tabLst>
            </a:pPr>
            <a:r>
              <a:rPr dirty="0" sz="1000" spc="-5">
                <a:latin typeface="Arial"/>
                <a:cs typeface="Arial"/>
              </a:rPr>
              <a:t>Sobre a 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emissora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orçando: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CNPJ: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Endereço: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Telefone: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E-mail: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IV - Orçamento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contendo: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144774" y="4796013"/>
          <a:ext cx="7272655" cy="4927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2570"/>
                <a:gridCol w="1050290"/>
                <a:gridCol w="3333115"/>
                <a:gridCol w="629285"/>
                <a:gridCol w="810895"/>
                <a:gridCol w="598805"/>
                <a:gridCol w="598804"/>
              </a:tblGrid>
              <a:tr h="487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841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83820" marR="76200">
                        <a:lnSpc>
                          <a:spcPts val="919"/>
                        </a:lnSpc>
                        <a:spcBef>
                          <a:spcPts val="5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MEDIDA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53340" marR="46990" indent="6858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30810" marR="113664" indent="-7620">
                        <a:lnSpc>
                          <a:spcPts val="910"/>
                        </a:lnSpc>
                      </a:pPr>
                      <a:r>
                        <a:rPr dirty="0" sz="800" spc="15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R  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6598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03835" marR="128905" indent="-70485">
                        <a:lnSpc>
                          <a:spcPts val="919"/>
                        </a:lnSpc>
                        <a:spcBef>
                          <a:spcPts val="63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Ô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HIDRÁULICO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5560">
                        <a:lnSpc>
                          <a:spcPct val="95900"/>
                        </a:lnSpc>
                        <a:spcBef>
                          <a:spcPts val="27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Unidades de Medidas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Quilograma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força 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Pound force.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Escala 1 =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Quilograma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força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medição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máxima até 90 Kg), Escala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 =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Pound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force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(com medição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até 200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PF);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chassi de estrutura  metálica resistente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oxidação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manuseio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formato anatômico.  Pegador com ajuste fácil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5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posições.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73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64465" marR="41275" indent="-117475">
                        <a:lnSpc>
                          <a:spcPts val="919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ct val="95800"/>
                        </a:lnSpc>
                        <a:spcBef>
                          <a:spcPts val="570"/>
                        </a:spcBef>
                        <a:tabLst>
                          <a:tab pos="1660525" algn="l"/>
                          <a:tab pos="2734945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19, 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 em nylon atende às especificações militares dos EUA  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mecanismo de rolamento no ajuste do assento proporciona  operação suave. Amortecimento: Os 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com  bordas arredondadas para maior conforto; Todas as 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para eliminar qualquer dobra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material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 poderia 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ili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BeltsandPulleys: Polias de nylon impregnadas de fibra de vidro, com  diâmetro de 11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 cm, apresentam rolamentos esféricos selados.  Coberturas: Optionalfull front shroudon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models; Cobertura frontal  completa opcional para modelos SE;.Cobertura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traseira. Descrição da estrutura: Cada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recebe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acabamento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 revestimento de pó eletrostático para assegurar máxima 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Pés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borracha padrão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Estrutura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  garante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integridade estrutural Pegadores: Os 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compostos de borracha térmica que não absorvem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suor e 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Os 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 com anéis  de alumínio, evitando que deslizem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uso. Placas de Instrução:  Eixo de rotação marcado 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vermelho para ajudar no  alinhamento correto; Instruções simples de seguir ilustram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músculos trabalhados. 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suspenso (padrão em modelos SE); Discos de peso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sólido;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 encaixada com buchas auto  lubrificadas;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seletor de peso, com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trava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perdas;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Pino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peso, com diâmetro de 11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perdas;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superior.Plataformas para os Pés:Polyethylene spray-coated for  impact, corrosion,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andabrasionresistance.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144774" y="1583421"/>
          <a:ext cx="7272655" cy="67729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2570"/>
                <a:gridCol w="1050290"/>
                <a:gridCol w="3333115"/>
                <a:gridCol w="629285"/>
                <a:gridCol w="810895"/>
                <a:gridCol w="598805"/>
                <a:gridCol w="598804"/>
              </a:tblGrid>
              <a:tr h="4602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16839" marR="113664" indent="17526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  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20" b="1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H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3815" marR="36830">
                        <a:lnSpc>
                          <a:spcPts val="919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Armação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posições, Tecnologia ISO-Lateral®,  dimensões: 204cm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158cm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125 cm,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186kg.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459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9240" marR="243204" indent="-1524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just" marL="43815" marR="34290">
                        <a:lnSpc>
                          <a:spcPct val="959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Monitoramento Cardíaco,  Sistema Digital de Monitoramento Cardíaco Lifepulse™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de Sinais), 25 Níveis de Resistência, Assento:  Assento Comfort Curve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Plus™,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Visualização de TV: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 Acoplável Opcional de 17 diagonal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(formato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widescreen), Pedais  Alargados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Wide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Programa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Alavanca de Ajuste do Assento, Guidão Especial de Corrida, Rack de  Leitura Integrado, Rodas Frontais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Peso Máximo do Usuário: 182 kg, Comprimento: 111 cm,  Largura: 54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152 cm, Peso: 80 kg, Conector de Fone de  Ouvido, Display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7099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00" marR="187325" indent="63500">
                        <a:lnSpc>
                          <a:spcPts val="919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Z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just" marL="43815" marR="34290">
                        <a:lnSpc>
                          <a:spcPct val="958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Monitoramento Cardíaco,  Sistema Digital de Monitoramento Cardíaco Lifepulse™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de Sinais), 25 Níveis de Resistência, Assento:  Assento Comfort Curve Plus™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Apoio de Costas Deluxe, Visualização 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TV: 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Opcional de 17 diagonal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(formato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widescreen), Pedais Alargados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Wide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de Programa 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Alavanca de Ajuste do Assento, Guidão Especial de  Corrida,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Rack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Leitura Integrado, Rodas Frontais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Peso Máximo do Usuário: 182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Comprimento: 166 cm, Largura: 69 cm, Altura: 135 cm, Peso: 98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Conector de Fone de Ouvido, Display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Âmbar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ct val="95800"/>
                        </a:lnSpc>
                        <a:spcBef>
                          <a:spcPts val="80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 usuário 182kg, Amplitude de  velocidade 0,8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- 23km/h,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Elevação: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0 – 15%,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uperfície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corrida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56cm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153cm,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 do motor 4.0 HP (8.0 HP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pico) motor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controlador do motor MagnaDrive™, Telemetria Polar para  Monitoramento Cardíaco, Sistema Digital de Monitoramento Cardíaco  Lifepulse™ com PDS (Processamento Digital de Sinais), Fone de  ouvido estéreo,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LED, compatibilidade com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Ipod.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16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361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8956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43815" marR="34290">
                        <a:lnSpc>
                          <a:spcPct val="958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Especificações:Trajeto Elipse, movimento dos braços, telemetria Polar  para Monitoramento Cardíaco, Sistema Digital de Monitoramento  Cardíaco Lifepulse™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de Sinais), 25  Níveis de Resistência, Visualização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TV: 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 Opcional de 17 diagonal (formato widescreen), Pedais antiderrapantes  grandes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iPod 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Peso Máximo do Usuário: 159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 Máximo da Passada 46cm, Comprimento: 211 cm,  Largura: 72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155 cm, Peso: 107 kg, Conector de Fone de  Ouvido, Display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Âmbar. Alimentação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Própria.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55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6070" marR="110489" indent="-184785">
                        <a:lnSpc>
                          <a:spcPts val="919"/>
                        </a:lnSpc>
                        <a:spcBef>
                          <a:spcPts val="58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</a:t>
                      </a:r>
                      <a:r>
                        <a:rPr dirty="0" sz="8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381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Suporte para Barras Standart Modelo Vertical "Chão"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80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144774" y="1583421"/>
          <a:ext cx="7272655" cy="76492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2570"/>
                <a:gridCol w="1050290"/>
                <a:gridCol w="3333115"/>
                <a:gridCol w="629285"/>
                <a:gridCol w="810895"/>
                <a:gridCol w="598805"/>
                <a:gridCol w="598804"/>
              </a:tblGrid>
              <a:tr h="38343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109220" marR="103505" indent="3175">
                        <a:lnSpc>
                          <a:spcPct val="956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PANTURRILHA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just" marL="43815" marR="34290">
                        <a:lnSpc>
                          <a:spcPct val="958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19, 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 em nylon atende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às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especificações militares dos EUA. 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mecanismo de rolamento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ajuste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assento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proporciona operação  suave Amortecimento: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com bordas  arredondadas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conforto; Todas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as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 para eliminar qualquer dobra no material que poderia comprometer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 BeltsandPulleys: Polias de nylon impregnadas de fibra de  vidro, com diâmetro de 11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apresentam rolamentos  esféricos selados Coberturas: Optionalfull front shroudon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models;  Cobertura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completa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opcional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modelos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SE; Cobertura 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traseira. Descrição da estrutura: Cada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recebe  acabamento com revestimento de pó eletrostático para assegurar  máxima 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Pés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borracha padrão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Estrutura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 garante máxima integridade estrutural.  Pegadores: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compostos de borracha térmica que  não absorvem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suor e 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Os  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 com anéis de alumínio, evitando que deslizem 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uso. Placas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Instrução: Eixo de rotação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marcado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vermelho para ajudar no alinhamento correto; Instruções  simples de seguir ilustram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 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os músculos trabalhados.  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suspenso (padrão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modelos SE); Discos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sólido;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  encaixada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buchas autolubrificadas;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seletor de peso, com 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cm, 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está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 para evitar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perdas;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com diâmetro de 11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está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perdas;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superior. Plataformas para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Pés:  Polyethylene spray-coated for impact, corrosion,  andabrasionresistance.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434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9850" marR="64769" indent="-1270">
                        <a:lnSpc>
                          <a:spcPct val="95600"/>
                        </a:lnSpc>
                        <a:spcBef>
                          <a:spcPts val="33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 DE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ANILHAS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r>
                        <a:rPr dirty="0" sz="8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6195">
                        <a:lnSpc>
                          <a:spcPct val="95600"/>
                        </a:lnSpc>
                        <a:spcBef>
                          <a:spcPts val="34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mede 0,62mt de largura, 0,70mt de comprimento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1,09mt de  altura.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Aplicação: Organizador de Anilhas Material: Ferro Cor padrão:  Preta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750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79095" marR="192405" indent="-182880">
                        <a:lnSpc>
                          <a:spcPts val="919"/>
                        </a:lnSpc>
                        <a:spcBef>
                          <a:spcPts val="58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MÁQUINA</a:t>
                      </a:r>
                      <a:r>
                        <a:rPr dirty="0" sz="800" spc="-1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GELO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5560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Externamente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inoxidável AISI 304, inteiramente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chapa de  ABS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alto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impacto,  com  depósito  incorporado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capacidade</a:t>
                      </a:r>
                      <a:r>
                        <a:rPr dirty="0" sz="80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556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armazenamento para 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(aproximadamente 2.250 cubos de gelo),  ISOLAMENTO TÉRMICO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espuma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rígida de poliuretano, 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REFRIGERAÇÃO 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dois 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compressores, 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220V, 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60 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Hz. 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Baixo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consumo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energia. Condensador cobre/alumínio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520,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resfriado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ar forçado, com dois motores exaustores de 1/25 HP, hélice  de 10”. Evaporador em tubo de cobre niquelado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80 dedais para  formação de gelo, altura de 111 cm, largura 89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profundidade 54  cm.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434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50165" marR="43180" indent="-3175">
                        <a:lnSpc>
                          <a:spcPct val="95600"/>
                        </a:lnSpc>
                        <a:spcBef>
                          <a:spcPts val="33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TENS FES  NEURODYN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spc="-2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6830">
                        <a:lnSpc>
                          <a:spcPct val="95600"/>
                        </a:lnSpc>
                        <a:spcBef>
                          <a:spcPts val="34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Bivolt 127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220 volts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|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50/60 Hertz; Canais de saída: quatro canais  independentes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amplitude; Dimensões: 375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315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125 (L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P x A)  Cm; 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aproximado, com acessórios: 2,2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quilos.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418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86360" marR="79375" indent="25400">
                        <a:lnSpc>
                          <a:spcPts val="919"/>
                        </a:lnSpc>
                        <a:spcBef>
                          <a:spcPts val="6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FOTOCÉLULAS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  KIT</a:t>
                      </a:r>
                      <a:r>
                        <a:rPr dirty="0" sz="8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MULTISPRINT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6195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Componentes do Multi Sprint Full: 01 CD de instalação do software  Multi 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Sprint; 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03 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Fotocélulas 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sem 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espelho 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tripés; 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01 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 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556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contato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(50cm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66cm); 01 Interface para fotocélulas; 01 Interface para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contato;  01 Bateria (com carregador);  01  Cabo de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metros;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01 Cabo de 20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metros;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01 Cabo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 metros; 01 Bolsa para</a:t>
                      </a:r>
                      <a:r>
                        <a:rPr dirty="0" sz="80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transporte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556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contato; 01 Bolsa pequena para transporte das fotocélulas;  01 Adaptador serial-USB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*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Adicionais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tais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como cabos de até 100  metros podem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adquiridos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parte.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434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72415" marR="233679" indent="-3556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TAPETE</a:t>
                      </a:r>
                      <a:r>
                        <a:rPr dirty="0" sz="8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 CONTATO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5560">
                        <a:lnSpc>
                          <a:spcPts val="919"/>
                        </a:lnSpc>
                        <a:spcBef>
                          <a:spcPts val="35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Placa tipo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“plataforma de contato”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medindo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(hardware)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sensível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pequenas pressões,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um programa (software)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Jump Test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2.0, de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cabo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conexão (interface)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25 pinos (porta</a:t>
                      </a:r>
                      <a:r>
                        <a:rPr dirty="0" sz="80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paralela).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1194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r" marR="38100">
                        <a:lnSpc>
                          <a:spcPct val="100000"/>
                        </a:lnSpc>
                      </a:pP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706621" y="9647923"/>
            <a:ext cx="1365250" cy="3238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0170" indent="-77470">
              <a:lnSpc>
                <a:spcPts val="1175"/>
              </a:lnSpc>
              <a:spcBef>
                <a:spcPts val="95"/>
              </a:spcBef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Pagamento: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707886"/>
            <a:ext cx="2834640" cy="10521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73990" indent="-161290">
              <a:lnSpc>
                <a:spcPct val="100000"/>
              </a:lnSpc>
              <a:spcBef>
                <a:spcPts val="95"/>
              </a:spcBef>
              <a:buAutoNum type="romanUcPeriod" startAt="5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Sobre quem emitiu o documento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romanUcPeriod" startAt="5"/>
            </a:pPr>
            <a:endParaRPr sz="950">
              <a:latin typeface="Times New Roman"/>
              <a:cs typeface="Times New Roman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>
                <a:latin typeface="Arial"/>
                <a:cs typeface="Arial"/>
              </a:rPr>
              <a:t>Nome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50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Cargo </a:t>
            </a:r>
            <a:r>
              <a:rPr dirty="0" sz="1000">
                <a:latin typeface="Arial"/>
                <a:cs typeface="Arial"/>
              </a:rPr>
              <a:t>na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VI </a:t>
            </a:r>
            <a:r>
              <a:rPr dirty="0" sz="1000" spc="-5" b="1">
                <a:latin typeface="Arial"/>
                <a:cs typeface="Arial"/>
              </a:rPr>
              <a:t>- </a:t>
            </a:r>
            <a:r>
              <a:rPr dirty="0" sz="1000">
                <a:latin typeface="Arial"/>
                <a:cs typeface="Arial"/>
              </a:rPr>
              <a:t>Carimbo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1706362"/>
            <a:ext cx="3810635" cy="907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427355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IX</a:t>
            </a:r>
            <a:endParaRPr sz="1000">
              <a:latin typeface="Arial"/>
              <a:cs typeface="Arial"/>
            </a:endParaRPr>
          </a:p>
          <a:p>
            <a:pPr algn="ctr" marL="2332990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20" b="1"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05/2016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8" y="3020050"/>
            <a:ext cx="6146800" cy="163893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080260" marR="191770" indent="-1882139">
              <a:lnSpc>
                <a:spcPts val="1150"/>
              </a:lnSpc>
              <a:spcBef>
                <a:spcPts val="17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</a:t>
            </a:r>
            <a:r>
              <a:rPr dirty="0" sz="1000" b="1">
                <a:latin typeface="Arial"/>
                <a:cs typeface="Arial"/>
              </a:rPr>
              <a:t>EMPRESA OU  EMPRESA DE </a:t>
            </a:r>
            <a:r>
              <a:rPr dirty="0" sz="1000" spc="-5" b="1">
                <a:latin typeface="Arial"/>
                <a:cs typeface="Arial"/>
              </a:rPr>
              <a:t>PEQUENO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PORTE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CNPJ/MF Nº, sediada, (Endereço Completo) Declaro(amos) para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fins </a:t>
            </a:r>
            <a:r>
              <a:rPr dirty="0" sz="1000" spc="-15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direito, especificamente para participação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convite, </a:t>
            </a:r>
            <a:r>
              <a:rPr dirty="0" sz="100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estou(amos) sob o </a:t>
            </a:r>
            <a:r>
              <a:rPr dirty="0" sz="1000">
                <a:latin typeface="Arial"/>
                <a:cs typeface="Arial"/>
              </a:rPr>
              <a:t>regime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microempresa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pequeno porte, para efeito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Lei  Complementar </a:t>
            </a:r>
            <a:r>
              <a:rPr dirty="0" sz="1000" spc="-10">
                <a:latin typeface="Arial"/>
                <a:cs typeface="Arial"/>
              </a:rPr>
              <a:t>123, </a:t>
            </a:r>
            <a:r>
              <a:rPr dirty="0" sz="1000">
                <a:latin typeface="Arial"/>
                <a:cs typeface="Arial"/>
              </a:rPr>
              <a:t>de 14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dezembro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2006.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1988" y="5357865"/>
            <a:ext cx="422402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104900" marR="5080" indent="-1092835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2106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(Nome </a:t>
            </a:r>
            <a:r>
              <a:rPr dirty="0" sz="1000" spc="-5">
                <a:latin typeface="Arial"/>
                <a:cs typeface="Arial"/>
              </a:rPr>
              <a:t>e Identidade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93" y="1560058"/>
            <a:ext cx="6148070" cy="82105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MINUTA DE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800"/>
              </a:lnSpc>
            </a:pPr>
            <a:r>
              <a:rPr dirty="0" sz="1000" spc="-5">
                <a:latin typeface="Arial"/>
                <a:cs typeface="Arial"/>
              </a:rPr>
              <a:t>O Mackenzie Esporte </a:t>
            </a:r>
            <a:r>
              <a:rPr dirty="0" sz="1000">
                <a:latin typeface="Arial"/>
                <a:cs typeface="Arial"/>
              </a:rPr>
              <a:t>Clube, </a:t>
            </a:r>
            <a:r>
              <a:rPr dirty="0" sz="1000" spc="-5">
                <a:latin typeface="Arial"/>
                <a:cs typeface="Arial"/>
              </a:rPr>
              <a:t>associação sem fins econômicos e lucrativos,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e foro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cidade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Belo Horizonte, Estado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Minas Gerais, à Rua Benvinda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Carvalho, final, Bairro Santo Antônio, CEP:  30.330-180,CNPJ</a:t>
            </a:r>
            <a:r>
              <a:rPr dirty="0" sz="1000" spc="-5" b="1">
                <a:latin typeface="Arial"/>
                <a:cs typeface="Arial"/>
              </a:rPr>
              <a:t>17.499.252/0001-00: </a:t>
            </a:r>
            <a:r>
              <a:rPr dirty="0" sz="1000" spc="-5">
                <a:latin typeface="Arial"/>
                <a:cs typeface="Arial"/>
              </a:rPr>
              <a:t>neste ato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seus representantes legais, </a:t>
            </a:r>
            <a:r>
              <a:rPr dirty="0" sz="1000">
                <a:latin typeface="Arial"/>
                <a:cs typeface="Arial"/>
              </a:rPr>
              <a:t>ora  </a:t>
            </a:r>
            <a:r>
              <a:rPr dirty="0" sz="1000" spc="-5">
                <a:latin typeface="Arial"/>
                <a:cs typeface="Arial"/>
              </a:rPr>
              <a:t>denominado CONTRATANTE, e </a:t>
            </a:r>
            <a:r>
              <a:rPr dirty="0" sz="1000" spc="-10">
                <a:latin typeface="Arial"/>
                <a:cs typeface="Arial"/>
              </a:rPr>
              <a:t>de outro </a:t>
            </a:r>
            <a:r>
              <a:rPr dirty="0" sz="1000" spc="-5">
                <a:latin typeface="Arial"/>
                <a:cs typeface="Arial"/>
              </a:rPr>
              <a:t>lado, xxxxxxxxxxxxxxxxxxxxxxxxxxx,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 xxxxxxxxxxxxxxxxxxxxxxxxxxxxxxxxxx, município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xxxxxxxxxxxx, inscrita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sob o </a:t>
            </a:r>
            <a:r>
              <a:rPr dirty="0" sz="1000">
                <a:latin typeface="Arial"/>
                <a:cs typeface="Arial"/>
              </a:rPr>
              <a:t>nº  </a:t>
            </a:r>
            <a:r>
              <a:rPr dirty="0" sz="1000" spc="-5">
                <a:latin typeface="Arial"/>
                <a:cs typeface="Arial"/>
              </a:rPr>
              <a:t>xxxxxxxxxxxxxx, neste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xxxxxxxxxxxxxx, ora denominada CONTRATADA, firmam o  presente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mediante as cláusulas e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1ª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32715">
              <a:lnSpc>
                <a:spcPct val="95500"/>
              </a:lnSpc>
              <a:spcBef>
                <a:spcPts val="5"/>
              </a:spcBef>
              <a:tabLst>
                <a:tab pos="3509645" algn="l"/>
              </a:tabLst>
            </a:pPr>
            <a:r>
              <a:rPr dirty="0" sz="1000" spc="-5">
                <a:latin typeface="Arial"/>
                <a:cs typeface="Arial"/>
              </a:rPr>
              <a:t>Constitui objeto desse contrato o fornecimento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para o treinamento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envolvidos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Projeto  MACKENZIE FORMANDO ATLETAS OLÍMPICOS,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conformidade com as especificações descritas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10">
                <a:latin typeface="Arial"/>
                <a:cs typeface="Arial"/>
              </a:rPr>
              <a:t>Item 01,02 </a:t>
            </a:r>
            <a:r>
              <a:rPr dirty="0" sz="1000" spc="-5">
                <a:latin typeface="Arial"/>
                <a:cs typeface="Arial"/>
              </a:rPr>
              <a:t>e/ou </a:t>
            </a:r>
            <a:r>
              <a:rPr dirty="0" sz="1000" spc="-10">
                <a:latin typeface="Arial"/>
                <a:cs typeface="Arial"/>
              </a:rPr>
              <a:t>03,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divisão </a:t>
            </a:r>
            <a:r>
              <a:rPr dirty="0" sz="1000" spc="-5">
                <a:latin typeface="Arial"/>
                <a:cs typeface="Arial"/>
              </a:rPr>
              <a:t>apresentada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Nº</a:t>
            </a:r>
            <a:r>
              <a:rPr dirty="0" sz="1000" spc="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05/2016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5">
                <a:latin typeface="Arial"/>
                <a:cs typeface="Arial"/>
              </a:rPr>
              <a:t>Durante a vigência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o nº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deste artigo poderá sofrer  alterações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acréscimos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supressões,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>
                <a:latin typeface="Arial"/>
                <a:cs typeface="Arial"/>
              </a:rPr>
              <a:t>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25% (vinte e </a:t>
            </a:r>
            <a:r>
              <a:rPr dirty="0" sz="1000">
                <a:latin typeface="Arial"/>
                <a:cs typeface="Arial"/>
              </a:rPr>
              <a:t>cinco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a critério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CONTRATANTE, independentemente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motivação, 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§1°,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2ª - ATRELADO </a:t>
            </a:r>
            <a:r>
              <a:rPr dirty="0" sz="1000" spc="-20" b="1">
                <a:latin typeface="Arial"/>
                <a:cs typeface="Arial"/>
              </a:rPr>
              <a:t>AO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24765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presente contrato está vinculado aos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05/2016 </a:t>
            </a:r>
            <a:r>
              <a:rPr dirty="0" sz="1000" spc="-5">
                <a:latin typeface="Arial"/>
                <a:cs typeface="Arial"/>
              </a:rPr>
              <a:t>e anexos e </a:t>
            </a:r>
            <a:r>
              <a:rPr dirty="0" sz="1000" spc="-1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Projeto MACKENZIE FORMANDO ATLETAS OLÍMPICOS, convênio entre a </a:t>
            </a:r>
            <a:r>
              <a:rPr dirty="0" sz="1000">
                <a:latin typeface="Arial"/>
                <a:cs typeface="Arial"/>
              </a:rPr>
              <a:t>CBC- </a:t>
            </a:r>
            <a:r>
              <a:rPr dirty="0" sz="1000" spc="-5">
                <a:latin typeface="Arial"/>
                <a:cs typeface="Arial"/>
              </a:rPr>
              <a:t>Confederação Brasileira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e Mackenzie Esporte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3ª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VIGÊNCIA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presente contrato é </a:t>
            </a:r>
            <a:r>
              <a:rPr dirty="0" sz="1000">
                <a:latin typeface="Arial"/>
                <a:cs typeface="Arial"/>
              </a:rPr>
              <a:t>firmado </a:t>
            </a:r>
            <a:r>
              <a:rPr dirty="0" sz="1000" spc="-10">
                <a:latin typeface="Arial"/>
                <a:cs typeface="Arial"/>
              </a:rPr>
              <a:t>por prazo </a:t>
            </a:r>
            <a:r>
              <a:rPr dirty="0" sz="1000" spc="-5">
                <a:latin typeface="Arial"/>
                <a:cs typeface="Arial"/>
              </a:rPr>
              <a:t>determinado, vigendo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dia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, contados a partir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recebimento pelo fornecedor </a:t>
            </a:r>
            <a:r>
              <a:rPr dirty="0" sz="1000" spc="-10">
                <a:latin typeface="Arial"/>
                <a:cs typeface="Arial"/>
              </a:rPr>
              <a:t>por via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compra, instrumento hábil para todos os fins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direito.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 spc="-5">
                <a:latin typeface="Arial"/>
                <a:cs typeface="Arial"/>
              </a:rPr>
              <a:t>item, o cronograma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itens </a:t>
            </a:r>
            <a:r>
              <a:rPr dirty="0" sz="1000">
                <a:latin typeface="Arial"/>
                <a:cs typeface="Arial"/>
              </a:rPr>
              <a:t>será  </a:t>
            </a:r>
            <a:r>
              <a:rPr dirty="0" sz="1000" spc="-5">
                <a:latin typeface="Arial"/>
                <a:cs typeface="Arial"/>
              </a:rPr>
              <a:t>especificado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4ª - OBRIGAÇÕES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762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Entregar o material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anexo I, responsabilizando-se integralmente pela qualidade  técnica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por ela </a:t>
            </a:r>
            <a:r>
              <a:rPr dirty="0" sz="1000" spc="-5">
                <a:latin typeface="Arial"/>
                <a:cs typeface="Arial"/>
              </a:rPr>
              <a:t>oferecido e cumprindo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vigência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oferecida deverá ser </a:t>
            </a:r>
            <a:r>
              <a:rPr dirty="0" sz="1000">
                <a:latin typeface="Arial"/>
                <a:cs typeface="Arial"/>
              </a:rPr>
              <a:t>mantida, </a:t>
            </a:r>
            <a:r>
              <a:rPr dirty="0" sz="1000" spc="-5">
                <a:latin typeface="Arial"/>
                <a:cs typeface="Arial"/>
              </a:rPr>
              <a:t>a partir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bem,  observando-se, as regras estabelecidas pelo Código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Defesa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889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Providenciar a imediata substituição </a:t>
            </a:r>
            <a:r>
              <a:rPr dirty="0" sz="1000" spc="-10">
                <a:latin typeface="Arial"/>
                <a:cs typeface="Arial"/>
              </a:rPr>
              <a:t>do bem com </a:t>
            </a:r>
            <a:r>
              <a:rPr dirty="0" sz="1000" spc="-5">
                <a:latin typeface="Arial"/>
                <a:cs typeface="Arial"/>
              </a:rPr>
              <a:t>defeito, quando apontado, dentro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período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 meses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 spc="-5">
                <a:latin typeface="Arial"/>
                <a:cs typeface="Arial"/>
              </a:rPr>
              <a:t>a 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7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Responsabilizar-se pelo pagamento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todos os tributos que incidam </a:t>
            </a:r>
            <a:r>
              <a:rPr dirty="0" sz="1000" spc="-10">
                <a:latin typeface="Arial"/>
                <a:cs typeface="Arial"/>
              </a:rPr>
              <a:t>ou venham </a:t>
            </a:r>
            <a:r>
              <a:rPr dirty="0" sz="1000" spc="-5">
                <a:latin typeface="Arial"/>
                <a:cs typeface="Arial"/>
              </a:rPr>
              <a:t>a incidir, direta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sobre o </a:t>
            </a:r>
            <a:r>
              <a:rPr dirty="0" sz="1000">
                <a:latin typeface="Arial"/>
                <a:cs typeface="Arial"/>
              </a:rPr>
              <a:t>objeto </a:t>
            </a:r>
            <a:r>
              <a:rPr dirty="0" sz="1000" spc="-5">
                <a:latin typeface="Arial"/>
                <a:cs typeface="Arial"/>
              </a:rPr>
              <a:t>deste Contrato e responsabilizar-se pelo ônus resultante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quaisquer ações,  demandas, custos e despesas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danos, seja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culpa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empregados e/ou  prepostos, obrigando-se, outrossim, </a:t>
            </a:r>
            <a:r>
              <a:rPr dirty="0" sz="1000" spc="-10">
                <a:latin typeface="Arial"/>
                <a:cs typeface="Arial"/>
              </a:rPr>
              <a:t>por quaisquer </a:t>
            </a:r>
            <a:r>
              <a:rPr dirty="0" sz="1000" spc="-5">
                <a:latin typeface="Arial"/>
                <a:cs typeface="Arial"/>
              </a:rPr>
              <a:t>responsabilidades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ações judiciais que lhe 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ser atribuídas por força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lei, relacionadas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cumprimento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Submeter-se às normas e determinações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referem à 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69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Permitir o livre acesso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documentos e registros contábeis, referentes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contratado, </a:t>
            </a:r>
            <a:r>
              <a:rPr dirty="0" sz="1000">
                <a:latin typeface="Arial"/>
                <a:cs typeface="Arial"/>
              </a:rPr>
              <a:t>aos  </a:t>
            </a:r>
            <a:r>
              <a:rPr dirty="0" sz="1000" spc="-5">
                <a:latin typeface="Arial"/>
                <a:cs typeface="Arial"/>
              </a:rPr>
              <a:t>servidores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órgãos e entidades públicas concedentes e </a:t>
            </a:r>
            <a:r>
              <a:rPr dirty="0" sz="1000" spc="-10">
                <a:latin typeface="Arial"/>
                <a:cs typeface="Arial"/>
              </a:rPr>
              <a:t>dos órgãos de </a:t>
            </a:r>
            <a:r>
              <a:rPr dirty="0" sz="1000" spc="-5">
                <a:latin typeface="Arial"/>
                <a:cs typeface="Arial"/>
              </a:rPr>
              <a:t>controle interno e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47435" cy="8355330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635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Obrigação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manter, durante toda 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compatibilidade com as  obrigações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ele assumidas,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e </a:t>
            </a:r>
            <a:r>
              <a:rPr dirty="0" sz="1000">
                <a:latin typeface="Arial"/>
                <a:cs typeface="Arial"/>
              </a:rPr>
              <a:t>qualificação </a:t>
            </a:r>
            <a:r>
              <a:rPr dirty="0" sz="1000" spc="-5">
                <a:latin typeface="Arial"/>
                <a:cs typeface="Arial"/>
              </a:rPr>
              <a:t>exigidas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a aplicabilidade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Clubes – CBC à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</a:t>
            </a:r>
            <a:r>
              <a:rPr dirty="0" sz="1000">
                <a:latin typeface="Arial"/>
                <a:cs typeface="Arial"/>
              </a:rPr>
              <a:t>e, </a:t>
            </a:r>
            <a:r>
              <a:rPr dirty="0" sz="1000" spc="-5">
                <a:latin typeface="Arial"/>
                <a:cs typeface="Arial"/>
              </a:rPr>
              <a:t>especialmente, aos casos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CLÁUSULA 5ª - DAS OBRIGAÇÕES DO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Analisar, avaliar, determinar e registrar as falhas encontradas, assim como 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 </a:t>
            </a:r>
            <a:r>
              <a:rPr dirty="0" sz="1000" spc="-5"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Pagar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vencimento a fatura/nota fiscal apresentada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 correspondente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das  </a:t>
            </a:r>
            <a:r>
              <a:rPr dirty="0" sz="1000" spc="-5">
                <a:latin typeface="Arial"/>
                <a:cs typeface="Arial"/>
              </a:rPr>
              <a:t>bolas, objeto deste contrato e notificar a Contratada,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fixando-lhe prazo para corrigir defeitos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irregularidades encontradas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6ª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  <a:spcBef>
                <a:spcPts val="5"/>
              </a:spcBef>
              <a:tabLst>
                <a:tab pos="3225165" algn="l"/>
              </a:tabLst>
            </a:pPr>
            <a:r>
              <a:rPr dirty="0" sz="1000" spc="-5">
                <a:latin typeface="Arial"/>
                <a:cs typeface="Arial"/>
              </a:rPr>
              <a:t>O  preço 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 contratado  é 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R$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, incluídas todas as despesas necessárias à </a:t>
            </a:r>
            <a:r>
              <a:rPr dirty="0" sz="1000">
                <a:latin typeface="Arial"/>
                <a:cs typeface="Arial"/>
              </a:rPr>
              <a:t>sua  </a:t>
            </a:r>
            <a:r>
              <a:rPr dirty="0" sz="1000" spc="-5">
                <a:latin typeface="Arial"/>
                <a:cs typeface="Arial"/>
              </a:rPr>
              <a:t>perfeita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 marR="6350" indent="-63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poderá acrescentar </a:t>
            </a:r>
            <a:r>
              <a:rPr dirty="0" sz="1000">
                <a:latin typeface="Arial"/>
                <a:cs typeface="Arial"/>
              </a:rPr>
              <a:t>ou suprimir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25% (vinte e cinco por cento)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previsto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desta cláusula, mantidas as </a:t>
            </a:r>
            <a:r>
              <a:rPr dirty="0" sz="1000">
                <a:latin typeface="Arial"/>
                <a:cs typeface="Arial"/>
              </a:rPr>
              <a:t>mesmas </a:t>
            </a:r>
            <a:r>
              <a:rPr dirty="0" sz="1000" spc="-5">
                <a:latin typeface="Arial"/>
                <a:cs typeface="Arial"/>
              </a:rPr>
              <a:t>condições estipuladas, sem que  caiba à CONTRATADA qualquer recusa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indenização, tudo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65">
                <a:latin typeface="Arial"/>
                <a:cs typeface="Arial"/>
              </a:rPr>
              <a:t>1°da </a:t>
            </a:r>
            <a:r>
              <a:rPr dirty="0" sz="1000" spc="-10">
                <a:latin typeface="Arial"/>
                <a:cs typeface="Arial"/>
              </a:rPr>
              <a:t>Lei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Segundo</a:t>
            </a:r>
            <a:r>
              <a:rPr dirty="0" sz="1000" spc="-5">
                <a:latin typeface="Arial"/>
                <a:cs typeface="Arial"/>
              </a:rPr>
              <a:t>: 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a ser pago corresponderá à solicitação efetivamente requerida pelo  CONTRATANTE, e 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 nota fiscal, que deverá especificar os produtos, quantidades e  preços.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É facultada a alteração além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limite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parágrafo primeiro mediante  acordo entre as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campo apropriado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seguintes dados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Pagamento de itens pertencentes </a:t>
            </a:r>
            <a:r>
              <a:rPr dirty="0" sz="1000" spc="-10" b="1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Projeto MACKENZIE FORMANDO ATLETAS OLÍMPICOS </a:t>
            </a:r>
            <a:r>
              <a:rPr dirty="0" sz="1000" b="1">
                <a:latin typeface="Arial"/>
                <a:cs typeface="Arial"/>
              </a:rPr>
              <a:t>III,  </a:t>
            </a:r>
            <a:r>
              <a:rPr dirty="0" sz="1000" spc="-5" b="1">
                <a:latin typeface="Arial"/>
                <a:cs typeface="Arial"/>
              </a:rPr>
              <a:t>parceria Mackenzie Esporte Clube 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Quinto: </a:t>
            </a:r>
            <a:r>
              <a:rPr dirty="0" sz="1000" spc="-5">
                <a:latin typeface="Arial"/>
                <a:cs typeface="Arial"/>
              </a:rPr>
              <a:t>O pagamento será realizado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parcela única, com vencimento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5">
                <a:latin typeface="Arial"/>
                <a:cs typeface="Arial"/>
              </a:rPr>
              <a:t>(dez) dias 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produto, </a:t>
            </a:r>
            <a:r>
              <a:rPr dirty="0" sz="1000">
                <a:latin typeface="Arial"/>
                <a:cs typeface="Arial"/>
              </a:rPr>
              <a:t>mediante </a:t>
            </a:r>
            <a:r>
              <a:rPr dirty="0" sz="1000" spc="-5">
                <a:latin typeface="Arial"/>
                <a:cs typeface="Arial"/>
              </a:rPr>
              <a:t>apresentação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Nota Fiscal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Sexto: </a:t>
            </a:r>
            <a:r>
              <a:rPr dirty="0" sz="1000" spc="-5">
                <a:latin typeface="Arial"/>
                <a:cs typeface="Arial"/>
              </a:rPr>
              <a:t>O pagamento será realizado mediante transferência a CONTRATADA,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Banco </a:t>
            </a:r>
            <a:r>
              <a:rPr dirty="0" sz="1000">
                <a:latin typeface="Arial"/>
                <a:cs typeface="Arial"/>
              </a:rPr>
              <a:t>XX,  </a:t>
            </a:r>
            <a:r>
              <a:rPr dirty="0" sz="1000" spc="-5">
                <a:latin typeface="Arial"/>
                <a:cs typeface="Arial"/>
              </a:rPr>
              <a:t>respeitando os dados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abaixo: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Banco/Agência/Conta/Favorecido.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7ª - </a:t>
            </a:r>
            <a:r>
              <a:rPr dirty="0" sz="1000" b="1">
                <a:latin typeface="Arial"/>
                <a:cs typeface="Arial"/>
              </a:rPr>
              <a:t>ONUS 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ENCARGOS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Todos os </a:t>
            </a:r>
            <a:r>
              <a:rPr dirty="0" sz="1000" spc="-10">
                <a:latin typeface="Arial"/>
                <a:cs typeface="Arial"/>
              </a:rPr>
              <a:t>ônus ou </a:t>
            </a:r>
            <a:r>
              <a:rPr dirty="0" sz="1000" spc="-5">
                <a:latin typeface="Arial"/>
                <a:cs typeface="Arial"/>
              </a:rPr>
              <a:t>encargos referentes à execução deste Contrato, 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destinem à realização dos  serviços ficarão totalmente a cargo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não cabendo nenhuma transferência </a:t>
            </a:r>
            <a:r>
              <a:rPr dirty="0" sz="1000" spc="-10">
                <a:latin typeface="Arial"/>
                <a:cs typeface="Arial"/>
              </a:rPr>
              <a:t>de ônus ao 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8ª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FISCALIZAÇÃO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67,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-10">
                <a:latin typeface="Arial"/>
                <a:cs typeface="Arial"/>
              </a:rPr>
              <a:t>1°, da </a:t>
            </a:r>
            <a:r>
              <a:rPr dirty="0" sz="1000" spc="-5">
                <a:latin typeface="Arial"/>
                <a:cs typeface="Arial"/>
              </a:rPr>
              <a:t>Lei </a:t>
            </a:r>
            <a:r>
              <a:rPr dirty="0" sz="1000" spc="95">
                <a:latin typeface="Arial"/>
                <a:cs typeface="Arial"/>
              </a:rPr>
              <a:t>n° </a:t>
            </a:r>
            <a:r>
              <a:rPr dirty="0" sz="1000" spc="-5">
                <a:latin typeface="Arial"/>
                <a:cs typeface="Arial"/>
              </a:rPr>
              <a:t>8.666/93,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designará </a:t>
            </a:r>
            <a:r>
              <a:rPr dirty="0" sz="1000" spc="-10">
                <a:latin typeface="Arial"/>
                <a:cs typeface="Arial"/>
              </a:rPr>
              <a:t>um representante </a:t>
            </a:r>
            <a:r>
              <a:rPr dirty="0" sz="1000">
                <a:latin typeface="Arial"/>
                <a:cs typeface="Arial"/>
              </a:rPr>
              <a:t>para  </a:t>
            </a:r>
            <a:r>
              <a:rPr dirty="0" sz="1000" spc="-5">
                <a:latin typeface="Arial"/>
                <a:cs typeface="Arial"/>
              </a:rPr>
              <a:t>acompanhar e fiscalizar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anotando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registro próprio todas as ocorrências </a:t>
            </a:r>
            <a:r>
              <a:rPr dirty="0" sz="1000" spc="-1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porventura existirem e determinando 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 necessário à regularização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faltas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defeitos  observados. Quaisquer exigências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fiscalização, inerentes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deverão ser  prontamente atendidas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CONTRATADA, sem ônus para 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1" y="1706362"/>
            <a:ext cx="6146800" cy="81070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CLAUSULA 9ª - RESPONSABILIDADE PELO MATERIAL ENTREGUE E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GARANTIA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é responsável pela qualidade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materiais e responsabiliza-se integral e exclusivamente  pela promoção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readequações, sempre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forem detectadas impropriedades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possam comprometer  a sua utilização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000"/>
              </a:lnSpc>
            </a:pPr>
            <a:r>
              <a:rPr dirty="0" sz="1000" spc="-5">
                <a:latin typeface="Arial"/>
                <a:cs typeface="Arial"/>
              </a:rPr>
              <a:t>Os </a:t>
            </a:r>
            <a:r>
              <a:rPr dirty="0" sz="1000" spc="-10">
                <a:latin typeface="Arial"/>
                <a:cs typeface="Arial"/>
              </a:rPr>
              <a:t>itens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 a serem entregues pela CONTRATADA têm a garantia </a:t>
            </a:r>
            <a:r>
              <a:rPr dirty="0" sz="1000">
                <a:latin typeface="Arial"/>
                <a:cs typeface="Arial"/>
              </a:rPr>
              <a:t>de xx </a:t>
            </a:r>
            <a:r>
              <a:rPr dirty="0" sz="1000" spc="-5">
                <a:latin typeface="Arial"/>
                <a:cs typeface="Arial"/>
              </a:rPr>
              <a:t>meses  conforme descrito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entregue, além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legal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determinado  pelo </a:t>
            </a:r>
            <a:r>
              <a:rPr dirty="0" sz="1000" spc="-5" b="1">
                <a:latin typeface="Arial"/>
                <a:cs typeface="Arial"/>
              </a:rPr>
              <a:t>CÓDIGO </a:t>
            </a:r>
            <a:r>
              <a:rPr dirty="0" sz="1000" b="1">
                <a:latin typeface="Arial"/>
                <a:cs typeface="Arial"/>
              </a:rPr>
              <a:t>DE DEFESA </a:t>
            </a:r>
            <a:r>
              <a:rPr dirty="0" sz="1000" spc="-5" b="1">
                <a:latin typeface="Arial"/>
                <a:cs typeface="Arial"/>
              </a:rPr>
              <a:t>DO CONSUMIDOR</a:t>
            </a:r>
            <a:r>
              <a:rPr dirty="0" sz="1000" spc="-5">
                <a:latin typeface="Arial"/>
                <a:cs typeface="Arial"/>
              </a:rPr>
              <a:t>, contada a </a:t>
            </a:r>
            <a:r>
              <a:rPr dirty="0" sz="1000" spc="-10">
                <a:latin typeface="Arial"/>
                <a:cs typeface="Arial"/>
              </a:rPr>
              <a:t>partir da data 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10ª </a:t>
            </a:r>
            <a:r>
              <a:rPr dirty="0" sz="1000" spc="-5" b="1">
                <a:latin typeface="Arial"/>
                <a:cs typeface="Arial"/>
              </a:rPr>
              <a:t>- RESPONSABILIDADE CIVIL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responderá por quaisquer danos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prejuízos pessoais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materiais que </a:t>
            </a:r>
            <a:r>
              <a:rPr dirty="0" sz="1000">
                <a:latin typeface="Arial"/>
                <a:cs typeface="Arial"/>
              </a:rPr>
              <a:t>seus  </a:t>
            </a:r>
            <a:r>
              <a:rPr dirty="0" sz="1000" spc="-5">
                <a:latin typeface="Arial"/>
                <a:cs typeface="Arial"/>
              </a:rPr>
              <a:t>empregados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preposto, </a:t>
            </a:r>
            <a:r>
              <a:rPr dirty="0" sz="1000" spc="-10">
                <a:latin typeface="Arial"/>
                <a:cs typeface="Arial"/>
              </a:rPr>
              <a:t>em razão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omissão dolosa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culposa,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causar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CONTRATANTE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decorrência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prestação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serviços, incluindo-se os </a:t>
            </a:r>
            <a:r>
              <a:rPr dirty="0" sz="1000" spc="-10">
                <a:latin typeface="Arial"/>
                <a:cs typeface="Arial"/>
              </a:rPr>
              <a:t>danos </a:t>
            </a:r>
            <a:r>
              <a:rPr dirty="0" sz="1000" spc="-5">
                <a:latin typeface="Arial"/>
                <a:cs typeface="Arial"/>
              </a:rPr>
              <a:t>materiais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pessoais causados a  terceiros, 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título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11ª </a:t>
            </a:r>
            <a:r>
              <a:rPr dirty="0" sz="1000" spc="-5" b="1">
                <a:latin typeface="Arial"/>
                <a:cs typeface="Arial"/>
              </a:rPr>
              <a:t>-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RESCISÃO/PENALIDADES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O presente contrato pode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rescindido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marL="469900" indent="-228600">
              <a:lnSpc>
                <a:spcPct val="100000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Não for cumprido essas cláusulas contratuais, especificações 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69900" marR="6985" indent="-228600">
              <a:lnSpc>
                <a:spcPts val="115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cessão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transferência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direitos e obrigações, fusão, </a:t>
            </a:r>
            <a:r>
              <a:rPr dirty="0" sz="1000">
                <a:latin typeface="Arial"/>
                <a:cs typeface="Arial"/>
              </a:rPr>
              <a:t>cisão ou </a:t>
            </a:r>
            <a:r>
              <a:rPr dirty="0" sz="1000" spc="-5">
                <a:latin typeface="Arial"/>
                <a:cs typeface="Arial"/>
              </a:rPr>
              <a:t>incorporação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Houver falência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concordata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marR="5080" indent="-228600">
              <a:lnSpc>
                <a:spcPts val="1140"/>
              </a:lnSpc>
              <a:spcBef>
                <a:spcPts val="10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alteração social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modificação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finalidade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estrutura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que  prejudique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caso fortuito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força maior impeditiva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não 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nos  instrumentos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 acarretar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64820" marR="4806950">
              <a:lnSpc>
                <a:spcPts val="2300"/>
              </a:lnSpc>
              <a:spcBef>
                <a:spcPts val="240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464820" marR="5080">
              <a:lnSpc>
                <a:spcPts val="1150"/>
              </a:lnSpc>
              <a:spcBef>
                <a:spcPts val="915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</a:t>
            </a:r>
            <a:r>
              <a:rPr dirty="0" sz="1000">
                <a:latin typeface="Arial"/>
                <a:cs typeface="Arial"/>
              </a:rPr>
              <a:t>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e  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464820" marR="698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</a:t>
            </a:r>
            <a:r>
              <a:rPr dirty="0" sz="1000" spc="-10">
                <a:latin typeface="Arial"/>
                <a:cs typeface="Arial"/>
              </a:rPr>
              <a:t>previstas nos </a:t>
            </a:r>
            <a:r>
              <a:rPr dirty="0" sz="1000" spc="-5">
                <a:latin typeface="Arial"/>
                <a:cs typeface="Arial"/>
              </a:rPr>
              <a:t>incisos I, II e III deste </a:t>
            </a:r>
            <a:r>
              <a:rPr dirty="0" sz="1000" spc="-10">
                <a:latin typeface="Arial"/>
                <a:cs typeface="Arial"/>
              </a:rPr>
              <a:t>artigo </a:t>
            </a:r>
            <a:r>
              <a:rPr dirty="0" sz="1000" spc="-5">
                <a:latin typeface="Arial"/>
                <a:cs typeface="Arial"/>
              </a:rPr>
              <a:t>poderão ser aplicadas  cumulativamente </a:t>
            </a:r>
            <a:r>
              <a:rPr dirty="0" sz="1000" spc="-10">
                <a:latin typeface="Arial"/>
                <a:cs typeface="Arial"/>
              </a:rPr>
              <a:t>ou não, 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por ato unilateral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Segundo: </a:t>
            </a:r>
            <a:r>
              <a:rPr dirty="0" sz="1000" spc="-5">
                <a:latin typeface="Arial"/>
                <a:cs typeface="Arial"/>
              </a:rPr>
              <a:t>A notificação para aplicação das penalidades, relativas à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 </a:t>
            </a:r>
            <a:r>
              <a:rPr dirty="0" sz="1000" spc="-5">
                <a:latin typeface="Arial"/>
                <a:cs typeface="Arial"/>
              </a:rPr>
              <a:t>previstas neste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formal encaminhada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à  contratada, onde deverá ser 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  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serviço por parte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a 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contratado, reparar, corrigir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 caracterizada a inexecução 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contratado, com a consequente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sanções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0058"/>
            <a:ext cx="6146165" cy="207645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algn="just" marL="12700" marR="5080" indent="-635">
              <a:lnSpc>
                <a:spcPct val="96000"/>
              </a:lnSpc>
              <a:spcBef>
                <a:spcPts val="140"/>
              </a:spcBef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</a:t>
            </a:r>
            <a:r>
              <a:rPr dirty="0" sz="100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o Mackenzie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por 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 atualizado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sobre o valor correspondente à obrigação não cumprida, excetuando-se aquelas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 vulto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deverá estar prevista </a:t>
            </a:r>
            <a:r>
              <a:rPr dirty="0" sz="1000" spc="-1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instrumento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contrato, sendo </a:t>
            </a:r>
            <a:r>
              <a:rPr dirty="0" sz="1000">
                <a:latin typeface="Arial"/>
                <a:cs typeface="Arial"/>
              </a:rPr>
              <a:t>está </a:t>
            </a:r>
            <a:r>
              <a:rPr dirty="0" sz="1000" spc="-5">
                <a:latin typeface="Arial"/>
                <a:cs typeface="Arial"/>
              </a:rPr>
              <a:t>devidamente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</a:t>
            </a:r>
            <a:r>
              <a:rPr dirty="0" sz="1000" spc="-5">
                <a:latin typeface="Arial"/>
                <a:cs typeface="Arial"/>
              </a:rPr>
              <a:t>: O presente contrato poderá ser rescindido antecipadamente pelo CONTRATANTE, </a:t>
            </a:r>
            <a:r>
              <a:rPr dirty="0" sz="1000" spc="-10">
                <a:latin typeface="Arial"/>
                <a:cs typeface="Arial"/>
              </a:rPr>
              <a:t>sem  </a:t>
            </a:r>
            <a:r>
              <a:rPr dirty="0" sz="1000" spc="-5">
                <a:latin typeface="Arial"/>
                <a:cs typeface="Arial"/>
              </a:rPr>
              <a:t>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12ª </a:t>
            </a:r>
            <a:r>
              <a:rPr dirty="0" sz="1000" spc="-5" b="1">
                <a:latin typeface="Arial"/>
                <a:cs typeface="Arial"/>
              </a:rPr>
              <a:t>- FORO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Fica eleito o foro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Horizonte/ </a:t>
            </a:r>
            <a:r>
              <a:rPr dirty="0" sz="1000" spc="-10">
                <a:latin typeface="Arial"/>
                <a:cs typeface="Arial"/>
              </a:rPr>
              <a:t>MG </a:t>
            </a:r>
            <a:r>
              <a:rPr dirty="0" sz="1000" spc="-5">
                <a:latin typeface="Arial"/>
                <a:cs typeface="Arial"/>
              </a:rPr>
              <a:t>para </a:t>
            </a:r>
            <a:r>
              <a:rPr dirty="0" sz="1000">
                <a:latin typeface="Arial"/>
                <a:cs typeface="Arial"/>
              </a:rPr>
              <a:t>dirimir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questões oriundas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contrato. Por  estarem justos e </a:t>
            </a:r>
            <a:r>
              <a:rPr dirty="0" sz="1000" spc="-10">
                <a:latin typeface="Arial"/>
                <a:cs typeface="Arial"/>
              </a:rPr>
              <a:t>contratados </a:t>
            </a:r>
            <a:r>
              <a:rPr dirty="0" sz="1000" spc="-5">
                <a:latin typeface="Arial"/>
                <a:cs typeface="Arial"/>
              </a:rPr>
              <a:t>firmam o presente contrato,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presença </a:t>
            </a:r>
            <a:r>
              <a:rPr dirty="0" sz="1000" spc="-10">
                <a:latin typeface="Arial"/>
                <a:cs typeface="Arial"/>
              </a:rPr>
              <a:t>de 01 </a:t>
            </a:r>
            <a:r>
              <a:rPr dirty="0" sz="1000" spc="-5">
                <a:latin typeface="Arial"/>
                <a:cs typeface="Arial"/>
              </a:rPr>
              <a:t>testemunha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 e outra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24182" y="4335261"/>
            <a:ext cx="2709545" cy="46863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ctr" marL="12700" marR="5080">
              <a:lnSpc>
                <a:spcPct val="95500"/>
              </a:lnSpc>
              <a:spcBef>
                <a:spcPts val="150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 b="1">
                <a:latin typeface="Arial"/>
                <a:cs typeface="Arial"/>
              </a:rPr>
              <a:t>MACKENZIE ESPORTE CLUBE  CONTRATANTE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89126" y="5210037"/>
            <a:ext cx="281114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937260" marR="5080" indent="-925194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797810" algn="l"/>
              </a:tabLst>
            </a:pP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 b="1">
                <a:latin typeface="Arial"/>
                <a:cs typeface="Arial"/>
              </a:rPr>
              <a:t>_ </a:t>
            </a:r>
            <a:r>
              <a:rPr dirty="0" u="sng" sz="1000" spc="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32" y="6232641"/>
            <a:ext cx="990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2" y="6605410"/>
            <a:ext cx="448945" cy="4616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22883" y="6605410"/>
            <a:ext cx="448945" cy="4616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459721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2290054"/>
            <a:ext cx="6148070" cy="3683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827405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2080260" marR="2077720" indent="-635">
              <a:lnSpc>
                <a:spcPct val="1435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05/2016  MODALIDADE: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CONCORRÊNCIA  </a:t>
            </a: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A situação financeira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licitantes será aferida por meio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“liquidez </a:t>
            </a:r>
            <a:r>
              <a:rPr dirty="0" sz="1000" spc="-5">
                <a:latin typeface="Arial"/>
                <a:cs typeface="Arial"/>
              </a:rPr>
              <a:t>corrente” (LC); </a:t>
            </a:r>
            <a:r>
              <a:rPr dirty="0" sz="1000">
                <a:latin typeface="Arial"/>
                <a:cs typeface="Arial"/>
              </a:rPr>
              <a:t>“liquidez  </a:t>
            </a:r>
            <a:r>
              <a:rPr dirty="0" sz="1000" spc="-10">
                <a:latin typeface="Arial"/>
                <a:cs typeface="Arial"/>
              </a:rPr>
              <a:t>geral” </a:t>
            </a:r>
            <a:r>
              <a:rPr dirty="0" sz="1000" spc="-5">
                <a:latin typeface="Arial"/>
                <a:cs typeface="Arial"/>
              </a:rPr>
              <a:t>(LG) e “solvência geral” (SG). </a:t>
            </a:r>
            <a:r>
              <a:rPr dirty="0" sz="1000">
                <a:latin typeface="Arial"/>
                <a:cs typeface="Arial"/>
              </a:rPr>
              <a:t>Assim, </a:t>
            </a:r>
            <a:r>
              <a:rPr dirty="0" sz="1000" spc="-5">
                <a:latin typeface="Arial"/>
                <a:cs typeface="Arial"/>
              </a:rPr>
              <a:t>a empresa </a:t>
            </a:r>
            <a:r>
              <a:rPr dirty="0" sz="1000" b="1">
                <a:latin typeface="Arial"/>
                <a:cs typeface="Arial"/>
              </a:rPr>
              <a:t>DEVERÁ </a:t>
            </a:r>
            <a:r>
              <a:rPr dirty="0" sz="1000" spc="-5">
                <a:latin typeface="Arial"/>
                <a:cs typeface="Arial"/>
              </a:rPr>
              <a:t>calcular os </a:t>
            </a:r>
            <a:r>
              <a:rPr dirty="0" sz="1000" spc="-10">
                <a:latin typeface="Arial"/>
                <a:cs typeface="Arial"/>
              </a:rPr>
              <a:t>referidos </a:t>
            </a:r>
            <a:r>
              <a:rPr dirty="0" sz="1000" spc="-5">
                <a:latin typeface="Arial"/>
                <a:cs typeface="Arial"/>
              </a:rPr>
              <a:t>índices utilizando as  fórmulas constantes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quadro abaixo.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Os índices calculados deverão acompanhar, obrigatoriamente, as demonstrações contábeis, sendo  consideradas habilitadas </a:t>
            </a:r>
            <a:r>
              <a:rPr dirty="0" sz="100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apresentarem os </a:t>
            </a:r>
            <a:r>
              <a:rPr dirty="0" sz="1000" spc="-10">
                <a:latin typeface="Arial"/>
                <a:cs typeface="Arial"/>
              </a:rPr>
              <a:t>seguintes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resultados: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3411220">
              <a:lnSpc>
                <a:spcPct val="95500"/>
              </a:lnSpc>
            </a:pPr>
            <a:r>
              <a:rPr dirty="0" sz="1000" spc="-5" b="1">
                <a:latin typeface="Arial"/>
                <a:cs typeface="Arial"/>
              </a:rPr>
              <a:t>Liquidez Corrente: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Liquidez Geral: </a:t>
            </a:r>
            <a:r>
              <a:rPr dirty="0" sz="1000" spc="-5">
                <a:latin typeface="Arial"/>
                <a:cs typeface="Arial"/>
              </a:rPr>
              <a:t>índice 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Solvência Geral: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1,00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os índices apresentados forem menores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indicados acima, estarão habilitadas as empresas </a:t>
            </a:r>
            <a:r>
              <a:rPr dirty="0" sz="1000" spc="-10">
                <a:latin typeface="Arial"/>
                <a:cs typeface="Arial"/>
              </a:rPr>
              <a:t>que,  </a:t>
            </a:r>
            <a:r>
              <a:rPr dirty="0" sz="1000" spc="-5">
                <a:latin typeface="Arial"/>
                <a:cs typeface="Arial"/>
              </a:rPr>
              <a:t>comprovadamente, demonstrarem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enquadram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sub item 11.2.1.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10">
                <a:latin typeface="Arial"/>
                <a:cs typeface="Arial"/>
              </a:rPr>
              <a:t>Item 11. 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 </a:t>
            </a:r>
            <a:r>
              <a:rPr dirty="0" sz="1000" spc="-5" b="1">
                <a:latin typeface="Arial"/>
                <a:cs typeface="Arial"/>
              </a:rPr>
              <a:t>05/2016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 CLUBE.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12620" y="6531344"/>
            <a:ext cx="36963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87901" y="7049504"/>
            <a:ext cx="2724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21301" y="6976961"/>
            <a:ext cx="4424680" cy="28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80744" marR="5080" indent="-881380">
              <a:lnSpc>
                <a:spcPct val="106300"/>
              </a:lnSpc>
              <a:spcBef>
                <a:spcPts val="95"/>
              </a:spcBef>
              <a:tabLst>
                <a:tab pos="207010" algn="l"/>
                <a:tab pos="4411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47693" y="625600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47693" y="625600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53789" y="6259050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856476" y="625600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856476" y="625600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50738" y="6262101"/>
            <a:ext cx="0" cy="3051175"/>
          </a:xfrm>
          <a:custGeom>
            <a:avLst/>
            <a:gdLst/>
            <a:ahLst/>
            <a:cxnLst/>
            <a:rect l="l" t="t" r="r" b="b"/>
            <a:pathLst>
              <a:path w="0" h="3051175">
                <a:moveTo>
                  <a:pt x="0" y="0"/>
                </a:moveTo>
                <a:lnTo>
                  <a:pt x="0" y="305104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47693" y="931315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47693" y="931315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53789" y="9316200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859521" y="6262101"/>
            <a:ext cx="0" cy="3051175"/>
          </a:xfrm>
          <a:custGeom>
            <a:avLst/>
            <a:gdLst/>
            <a:ahLst/>
            <a:cxnLst/>
            <a:rect l="l" t="t" r="r" b="b"/>
            <a:pathLst>
              <a:path w="0" h="3051175">
                <a:moveTo>
                  <a:pt x="0" y="0"/>
                </a:moveTo>
                <a:lnTo>
                  <a:pt x="0" y="305104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856476" y="931315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6856476" y="9313155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 txBox="1"/>
          <p:nvPr/>
        </p:nvSpPr>
        <p:spPr>
          <a:xfrm>
            <a:off x="706621" y="7415264"/>
            <a:ext cx="6146165" cy="2352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3825">
              <a:lnSpc>
                <a:spcPct val="100000"/>
              </a:lnSpc>
              <a:spcBef>
                <a:spcPts val="100"/>
              </a:spcBef>
              <a:tabLst>
                <a:tab pos="550545" algn="l"/>
                <a:tab pos="180467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ILC 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	</a:t>
            </a:r>
            <a:endParaRPr sz="800">
              <a:latin typeface="Arial"/>
              <a:cs typeface="Arial"/>
            </a:endParaRPr>
          </a:p>
          <a:p>
            <a:pPr marL="173482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117600" marR="2075814" indent="-1000125">
              <a:lnSpc>
                <a:spcPct val="101299"/>
              </a:lnSpc>
              <a:spcBef>
                <a:spcPts val="705"/>
              </a:spcBef>
              <a:tabLst>
                <a:tab pos="550545" algn="l"/>
                <a:tab pos="196596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ISG</a:t>
            </a:r>
            <a:r>
              <a:rPr dirty="0" baseline="-34722" sz="1200" spc="-15" b="1">
                <a:latin typeface="Arial"/>
                <a:cs typeface="Arial"/>
              </a:rPr>
              <a:t> </a:t>
            </a:r>
            <a:r>
              <a:rPr dirty="0" baseline="-34722" sz="1200" b="1">
                <a:latin typeface="Arial"/>
                <a:cs typeface="Arial"/>
              </a:rPr>
              <a:t>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2293620">
              <a:lnSpc>
                <a:spcPct val="100000"/>
              </a:lnSpc>
              <a:tabLst>
                <a:tab pos="3705225" algn="l"/>
                <a:tab pos="4233545" algn="l"/>
                <a:tab pos="53308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1104900" marR="1147445">
              <a:lnSpc>
                <a:spcPts val="1140"/>
              </a:lnSpc>
              <a:tabLst>
                <a:tab pos="2587625" algn="l"/>
                <a:tab pos="4142104" algn="l"/>
                <a:tab pos="49193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marL="195389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ctr" marL="12700" marR="5080" indent="-127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OBSERVAÇÃO: </a:t>
            </a:r>
            <a:r>
              <a:rPr dirty="0" sz="1000" spc="-5">
                <a:latin typeface="Arial"/>
                <a:cs typeface="Arial"/>
              </a:rPr>
              <a:t>A análise econômico financeira deverá ser calculada pela licitante e ser emitida </a:t>
            </a:r>
            <a:r>
              <a:rPr dirty="0" sz="1000" spc="-10">
                <a:latin typeface="Arial"/>
                <a:cs typeface="Arial"/>
              </a:rPr>
              <a:t>em papel  </a:t>
            </a:r>
            <a:r>
              <a:rPr dirty="0" sz="1000" spc="-5">
                <a:latin typeface="Arial"/>
                <a:cs typeface="Arial"/>
              </a:rPr>
              <a:t>timbrado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com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carimbo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2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juntamente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seu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representante.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46165" cy="32258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2700" marR="5080">
              <a:lnSpc>
                <a:spcPts val="1140"/>
              </a:lnSpc>
              <a:spcBef>
                <a:spcPts val="180"/>
              </a:spcBef>
            </a:pPr>
            <a:r>
              <a:rPr dirty="0" sz="1000" spc="-5">
                <a:latin typeface="Arial"/>
                <a:cs typeface="Arial"/>
              </a:rPr>
              <a:t>Emitir </a:t>
            </a:r>
            <a:r>
              <a:rPr dirty="0" sz="1000" spc="-10">
                <a:latin typeface="Arial"/>
                <a:cs typeface="Arial"/>
              </a:rPr>
              <a:t>em papel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apor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</a:t>
            </a:r>
            <a:r>
              <a:rPr dirty="0" sz="1000" spc="-10">
                <a:latin typeface="Arial"/>
                <a:cs typeface="Arial"/>
              </a:rPr>
              <a:t>assinatura </a:t>
            </a:r>
            <a:r>
              <a:rPr dirty="0" sz="1000">
                <a:latin typeface="Arial"/>
                <a:cs typeface="Arial"/>
              </a:rPr>
              <a:t>de seu 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095244" y="2459721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706621" y="2290054"/>
            <a:ext cx="5068570" cy="1200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073785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XII</a:t>
            </a:r>
            <a:endParaRPr sz="1000">
              <a:latin typeface="Arial"/>
              <a:cs typeface="Arial"/>
            </a:endParaRPr>
          </a:p>
          <a:p>
            <a:pPr algn="ctr" marL="1075055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 marL="1075055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b="1">
                <a:latin typeface="Arial"/>
                <a:cs typeface="Arial"/>
              </a:rPr>
              <a:t>DA PROPOSTA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Declaro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apresentarei proposta comercial para os itens abaixo assinalados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15">
                <a:latin typeface="Arial"/>
                <a:cs typeface="Arial"/>
              </a:rPr>
              <a:t>um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2080260" y="3919713"/>
          <a:ext cx="3400425" cy="41319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345"/>
                <a:gridCol w="2713990"/>
                <a:gridCol w="328930"/>
              </a:tblGrid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DINAMÔMETRO HIDRÁULICO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</a:t>
                      </a:r>
                      <a:r>
                        <a:rPr dirty="0" sz="8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AGACHAMENTO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HORIZONTAL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PANTURRILHA /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 DE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ANILHAS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r>
                        <a:rPr dirty="0" sz="80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MÁQUINA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GELO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TENS FES NEURODYN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MULTICORRENTES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FOTOCÉLULAS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 KIT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 MULTISPRINT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TAPETE 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CONTATO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7" name="object 27"/>
          <p:cNvSpPr txBox="1"/>
          <p:nvPr/>
        </p:nvSpPr>
        <p:spPr>
          <a:xfrm>
            <a:off x="706628" y="8613127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65451" y="9489427"/>
            <a:ext cx="365887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513205" marR="5080" indent="-150114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3336021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79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181859" y="3166354"/>
            <a:ext cx="319341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5730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XIII</a:t>
            </a:r>
            <a:endParaRPr sz="1000">
              <a:latin typeface="Arial"/>
              <a:cs typeface="Arial"/>
            </a:endParaRPr>
          </a:p>
          <a:p>
            <a:pPr marL="12700" marR="5080" indent="857885">
              <a:lnSpc>
                <a:spcPts val="1140"/>
              </a:lnSpc>
              <a:spcBef>
                <a:spcPts val="6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 </a:t>
            </a:r>
            <a:r>
              <a:rPr dirty="0" sz="1000" spc="-5" b="1">
                <a:latin typeface="Arial"/>
                <a:cs typeface="Arial"/>
              </a:rPr>
              <a:t>TIMBRADO) 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PARENTESCO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4480041"/>
            <a:ext cx="6146165" cy="14941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10" b="1">
                <a:latin typeface="Arial"/>
                <a:cs typeface="Arial"/>
              </a:rPr>
              <a:t>Aquisição </a:t>
            </a:r>
            <a:r>
              <a:rPr dirty="0" sz="1000" b="1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8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Declaramos para todos </a:t>
            </a:r>
            <a:r>
              <a:rPr dirty="0" sz="1000">
                <a:latin typeface="Arial"/>
                <a:cs typeface="Arial"/>
              </a:rPr>
              <a:t>os </a:t>
            </a:r>
            <a:r>
              <a:rPr dirty="0" sz="1000" spc="-5">
                <a:latin typeface="Arial"/>
                <a:cs typeface="Arial"/>
              </a:rPr>
              <a:t>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 que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qualidade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proponente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licitação instaurada pelo  Mackenzie Esporte Clube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05/2016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esta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mantém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 </a:t>
            </a:r>
            <a:r>
              <a:rPr dirty="0" sz="1000" spc="-5">
                <a:latin typeface="Arial"/>
                <a:cs typeface="Arial"/>
              </a:rPr>
              <a:t>societário integrantes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Diretoria, Conselho Deliberativo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Conselho </a:t>
            </a:r>
            <a:r>
              <a:rPr dirty="0" sz="1000">
                <a:latin typeface="Arial"/>
                <a:cs typeface="Arial"/>
              </a:rPr>
              <a:t>Fiscal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seus cônjuges, companheiros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parentes consangüíneos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afins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adoção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terceiro grau u  empresas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estes controladas direta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indiretamente.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ser expressão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verdade </a:t>
            </a:r>
            <a:r>
              <a:rPr dirty="0" sz="1000">
                <a:latin typeface="Arial"/>
                <a:cs typeface="Arial"/>
              </a:rPr>
              <a:t>firmamos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24277" y="7110464"/>
            <a:ext cx="36271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23718" y="8716760"/>
            <a:ext cx="3910329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L="63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Secretaria</dc:creator>
  <dc:title>(Microsoft Word - Edital _  Concorrencia n\272 05.2016)</dc:title>
  <dcterms:created xsi:type="dcterms:W3CDTF">2018-06-10T21:05:59Z</dcterms:created>
  <dcterms:modified xsi:type="dcterms:W3CDTF">2018-06-10T21:05:59Z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2016-03-21T00:00:00Z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2018-06-10T00:00:00Z</vt:filetime>
  </property>
</Properties>
</file>