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ou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5" y="1493916"/>
            <a:ext cx="6146165" cy="35020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136775" marR="2131695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  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10/2016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spcBef>
                <a:spcPts val="630"/>
              </a:spcBef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5900"/>
              </a:lnSpc>
              <a:spcBef>
                <a:spcPts val="925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torna  </a:t>
            </a:r>
            <a:r>
              <a:rPr dirty="0" sz="1000" spc="-5">
                <a:latin typeface="Arial"/>
                <a:cs typeface="Arial"/>
              </a:rPr>
              <a:t>público, para ciência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interessados, que realizará conforme abaixo especificado licitação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 </a:t>
            </a:r>
            <a:r>
              <a:rPr dirty="0" sz="1000" spc="-5" b="1">
                <a:latin typeface="Arial"/>
                <a:cs typeface="Arial"/>
              </a:rPr>
              <a:t>CONCORRENCIA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UNITÁRIO</a:t>
            </a:r>
            <a:r>
              <a:rPr dirty="0" sz="1000" spc="-5">
                <a:latin typeface="Arial"/>
                <a:cs typeface="Arial"/>
              </a:rPr>
              <a:t>, cujo objeto é a 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900" spc="-5" b="1">
                <a:latin typeface="Arial"/>
                <a:cs typeface="Arial"/>
              </a:rPr>
              <a:t>EQUIPAMENTOS  ESPORTIVOS, CRONOMETRO DIGITAL DE MESA, CRONOMETRO E CRONÔMETRO DE NATAÇÃO </a:t>
            </a:r>
            <a:r>
              <a:rPr dirty="0" sz="1000" spc="-5">
                <a:latin typeface="Arial"/>
                <a:cs typeface="Arial"/>
              </a:rPr>
              <a:t>conforme  especificado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</a:t>
            </a:r>
            <a:r>
              <a:rPr dirty="0" sz="1000" spc="-5">
                <a:latin typeface="Arial"/>
                <a:cs typeface="Arial"/>
              </a:rPr>
              <a:t>, para atendimento a 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Rua 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Santo Antônio - Belo Horizonte/MG - CEP 30.330-100.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faz </a:t>
            </a:r>
            <a:r>
              <a:rPr dirty="0" sz="1000" spc="-5">
                <a:latin typeface="Arial"/>
                <a:cs typeface="Arial"/>
              </a:rPr>
              <a:t>parte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PROJETO MACKENZIE FORMANDO 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 </a:t>
            </a:r>
            <a:r>
              <a:rPr dirty="0" sz="1000" spc="-5">
                <a:latin typeface="Arial"/>
                <a:cs typeface="Arial"/>
              </a:rPr>
              <a:t>aprovado pela 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05/2015, convenio nº </a:t>
            </a:r>
            <a:r>
              <a:rPr dirty="0" sz="1000" spc="-1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300"/>
              </a:lnSpc>
              <a:spcBef>
                <a:spcPts val="910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2013, alterada pelas IN’s CBC  nº </a:t>
            </a:r>
            <a:r>
              <a:rPr dirty="0" sz="1000" spc="-10">
                <a:latin typeface="Arial"/>
                <a:cs typeface="Arial"/>
              </a:rPr>
              <a:t>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</a:t>
            </a:r>
            <a:r>
              <a:rPr dirty="0" sz="1000" spc="-10">
                <a:latin typeface="Arial"/>
                <a:cs typeface="Arial"/>
              </a:rPr>
              <a:t>10 de </a:t>
            </a:r>
            <a:r>
              <a:rPr dirty="0" sz="1000" spc="-5">
                <a:latin typeface="Arial"/>
                <a:cs typeface="Arial"/>
              </a:rPr>
              <a:t>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13//042015) disponíveis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clubes.com.br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862577" y="5102337"/>
          <a:ext cx="5836920" cy="18916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55035"/>
                <a:gridCol w="2372994"/>
              </a:tblGrid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14/07/2016 (quinta-feira)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25/07/2016 (segunda-feira)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8620">
                <a:tc>
                  <a:txBody>
                    <a:bodyPr/>
                    <a:lstStyle/>
                    <a:p>
                      <a:pPr algn="just" marL="68580" marR="59690">
                        <a:lnSpc>
                          <a:spcPct val="95600"/>
                        </a:lnSpc>
                        <a:spcBef>
                          <a:spcPts val="11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DOS ENVELOPES DE DOCUMENTAÇÃO DE  HABILITAÇÃO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PROPOSTA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SEM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CREDENCIAMENTO DE  REPRESENTANTE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374015">
                        <a:lnSpc>
                          <a:spcPts val="940"/>
                        </a:lnSpc>
                        <a:spcBef>
                          <a:spcPts val="5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25/07/2016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horas do início 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0960">
                        <a:lnSpc>
                          <a:spcPts val="910"/>
                        </a:lnSpc>
                        <a:spcBef>
                          <a:spcPts val="48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DOS 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DE  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154940">
                        <a:lnSpc>
                          <a:spcPts val="919"/>
                        </a:lnSpc>
                        <a:spcBef>
                          <a:spcPts val="4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25/07/2016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(segunda-  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7945" marR="57150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Santo 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CEP 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11" y="7089128"/>
            <a:ext cx="6146165" cy="28352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Brasília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5800"/>
              </a:lnSpc>
              <a:spcBef>
                <a:spcPts val="91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formular 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 edital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interpretação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</a:t>
            </a:r>
            <a:r>
              <a:rPr dirty="0" sz="1000" spc="-10">
                <a:latin typeface="Arial"/>
                <a:cs typeface="Arial"/>
              </a:rPr>
              <a:t>até 02 </a:t>
            </a:r>
            <a:r>
              <a:rPr dirty="0" sz="1000" spc="-5">
                <a:latin typeface="Arial"/>
                <a:cs typeface="Arial"/>
              </a:rPr>
              <a:t>(dois)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 anteriores à data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Licitatório, devendo a impugnação ser protocolada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08h as 12h e 14h às </a:t>
            </a:r>
            <a:r>
              <a:rPr dirty="0" sz="1000" spc="-10">
                <a:latin typeface="Arial"/>
                <a:cs typeface="Arial"/>
              </a:rPr>
              <a:t>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enviado para 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5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local, 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 spc="-5">
                <a:latin typeface="Arial"/>
                <a:cs typeface="Arial"/>
              </a:rPr>
              <a:t>e hora estabelecidos neste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convite.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ts val="1150"/>
              </a:lnSpc>
              <a:spcBef>
                <a:spcPts val="91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10">
                <a:latin typeface="Arial"/>
                <a:cs typeface="Arial"/>
              </a:rPr>
              <a:t>Caberá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responder as impugnações e pedidos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formas </a:t>
            </a:r>
            <a:r>
              <a:rPr dirty="0" sz="1000" spc="-10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19"/>
              </a:spcBef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retificações deste edital,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eventuais impugnações, serão  divulgadas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 Reabrindo-se o prazo  inicialmente estabelecido, exceto quando, inquestionavelmente, a modificação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alterar a formulação das  propostas.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560058"/>
            <a:ext cx="6153785" cy="32435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64160" indent="-251460">
              <a:lnSpc>
                <a:spcPct val="100000"/>
              </a:lnSpc>
              <a:spcBef>
                <a:spcPts val="95"/>
              </a:spcBef>
              <a:buSzPct val="90000"/>
              <a:buAutoNum type="arabicPeriod" startAt="2"/>
              <a:tabLst>
                <a:tab pos="264160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910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interessado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</a:t>
            </a:r>
            <a:r>
              <a:rPr dirty="0" sz="1000" spc="-10">
                <a:latin typeface="Arial"/>
                <a:cs typeface="Arial"/>
              </a:rPr>
              <a:t>Santo </a:t>
            </a:r>
            <a:r>
              <a:rPr dirty="0" sz="1000" spc="-5">
                <a:latin typeface="Arial"/>
                <a:cs typeface="Arial"/>
              </a:rPr>
              <a:t>Antônio - Belo 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– Bloco Administrativo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horário comercial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ainda pelo site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qual seja,</a:t>
            </a:r>
            <a:r>
              <a:rPr dirty="0" sz="1000" spc="1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264160" indent="-251460">
              <a:lnSpc>
                <a:spcPct val="100000"/>
              </a:lnSpc>
              <a:spcBef>
                <a:spcPts val="865"/>
              </a:spcBef>
              <a:buAutoNum type="arabicPeriod" startAt="3"/>
              <a:tabLst>
                <a:tab pos="264160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 algn="just" lvl="1" marL="12700" marR="13335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274955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EQUIPAMENTOS ESPORTIVOS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listado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</a:t>
            </a:r>
            <a:r>
              <a:rPr dirty="0" sz="1000" spc="-1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450, Bairro Santo Antônio, CEP 30.330-100,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algn="just" lvl="1" marL="12700" marR="13970">
              <a:lnSpc>
                <a:spcPts val="1150"/>
              </a:lnSpc>
              <a:spcBef>
                <a:spcPts val="919"/>
              </a:spcBef>
              <a:buFont typeface="Arial"/>
              <a:buAutoNum type="arabicPeriod"/>
              <a:tabLst>
                <a:tab pos="294640" algn="l"/>
              </a:tabLst>
            </a:pPr>
            <a:r>
              <a:rPr dirty="0" sz="1000">
                <a:latin typeface="Arial"/>
                <a:cs typeface="Arial"/>
              </a:rPr>
              <a:t>Cada </a:t>
            </a:r>
            <a:r>
              <a:rPr dirty="0" sz="1000" spc="-5">
                <a:latin typeface="Arial"/>
                <a:cs typeface="Arial"/>
              </a:rPr>
              <a:t>empresa poderá enviar proposta para </a:t>
            </a:r>
            <a:r>
              <a:rPr dirty="0" sz="1000">
                <a:latin typeface="Arial"/>
                <a:cs typeface="Arial"/>
              </a:rPr>
              <a:t>um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escolhidos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documento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especificação </a:t>
            </a:r>
            <a:r>
              <a:rPr dirty="0" sz="1000" spc="-10">
                <a:latin typeface="Arial"/>
                <a:cs typeface="Arial"/>
              </a:rPr>
              <a:t>dos  </a:t>
            </a:r>
            <a:r>
              <a:rPr dirty="0" sz="1000" spc="-5">
                <a:latin typeface="Arial"/>
                <a:cs typeface="Arial"/>
              </a:rPr>
              <a:t>itens.</a:t>
            </a:r>
            <a:endParaRPr sz="1000">
              <a:latin typeface="Arial"/>
              <a:cs typeface="Arial"/>
            </a:endParaRPr>
          </a:p>
          <a:p>
            <a:pPr algn="just" marL="192405" indent="-179705">
              <a:lnSpc>
                <a:spcPct val="100000"/>
              </a:lnSpc>
              <a:spcBef>
                <a:spcPts val="835"/>
              </a:spcBef>
              <a:buAutoNum type="arabicPeriod" startAt="4"/>
              <a:tabLst>
                <a:tab pos="193040" algn="l"/>
              </a:tabLst>
            </a:pPr>
            <a:r>
              <a:rPr dirty="0" sz="1000" b="1">
                <a:latin typeface="Arial"/>
                <a:cs typeface="Arial"/>
              </a:rPr>
              <a:t>FONTE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700">
              <a:lnSpc>
                <a:spcPct val="95700"/>
              </a:lnSpc>
              <a:spcBef>
                <a:spcPts val="5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deste edital é estimado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R$ 196.932,49 (cento e noventa e seis mil novecentos e  trinta e dois reais e quarenta e nove centavos) </a:t>
            </a:r>
            <a:r>
              <a:rPr dirty="0" sz="1000" spc="-5">
                <a:latin typeface="Arial"/>
                <a:cs typeface="Arial"/>
              </a:rPr>
              <a:t>e correrá à conta dos recursos orçamentários vinculados 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</a:t>
            </a:r>
            <a:r>
              <a:rPr dirty="0" sz="1000" spc="-5">
                <a:latin typeface="Arial"/>
                <a:cs typeface="Arial"/>
              </a:rPr>
              <a:t>, através convênio celebrado </a:t>
            </a:r>
            <a:r>
              <a:rPr dirty="0" sz="1000" spc="-10">
                <a:latin typeface="Arial"/>
                <a:cs typeface="Arial"/>
              </a:rPr>
              <a:t>entre </a:t>
            </a:r>
            <a:r>
              <a:rPr dirty="0" sz="1000">
                <a:latin typeface="Arial"/>
                <a:cs typeface="Arial"/>
              </a:rPr>
              <a:t>esta  </a:t>
            </a:r>
            <a:r>
              <a:rPr dirty="0" sz="1000" spc="-5">
                <a:latin typeface="Arial"/>
                <a:cs typeface="Arial"/>
              </a:rPr>
              <a:t>entidade e a </a:t>
            </a:r>
            <a:r>
              <a:rPr dirty="0" sz="1000" spc="-5" b="1">
                <a:latin typeface="Arial"/>
                <a:cs typeface="Arial"/>
              </a:rPr>
              <a:t>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1013453" y="4913361"/>
          <a:ext cx="5535295" cy="3723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410"/>
                <a:gridCol w="2430780"/>
                <a:gridCol w="850265"/>
                <a:gridCol w="914400"/>
                <a:gridCol w="970914"/>
              </a:tblGrid>
              <a:tr h="5471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13360" marR="201930" indent="6858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446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24.000,00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R$ 24.000,00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10.695,00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R$ 10.695,00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13.658,00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R$ 13.658,00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15.658,00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R$ 15.658,00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32.779,40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R$ 65.558,80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R$19.900,00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R$19.900,00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R$ 453,25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R$ 453,25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 /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27.990,00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R$ 27.990,00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R$ 726,04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R$ 726,04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CRONOMETRO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DIGITAL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MESA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4.143,00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R$ 4.143,00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CRONOMETRO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3.418,80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10.256,40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CRONÔMETRO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NATAÇÃO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R$ 324,50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R$ 3.894,00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 gridSpan="4">
                  <a:txBody>
                    <a:bodyPr/>
                    <a:lstStyle/>
                    <a:p>
                      <a:pPr algn="r" marR="3810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196.932,49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74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1" y="8730476"/>
            <a:ext cx="6146165" cy="11423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905"/>
              </a:spcBef>
              <a:buFont typeface="Arial"/>
              <a:buAutoNum type="arabicPeriod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Para participar a empresa deve atuar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ramo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compatível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objeto deste edital,  regularmente estabelecida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 e que atenda a todas as exigências, inclusive quanto à documentação,  constantes deste edital e seus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ts val="1180"/>
              </a:lnSpc>
              <a:spcBef>
                <a:spcPts val="855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Não poderão participar desta concorrência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80"/>
              </a:lnSpc>
              <a:buAutoNum type="alphaLcParenR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III e IV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2" y="1561583"/>
            <a:ext cx="6148070" cy="81635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68350" indent="-214629">
              <a:lnSpc>
                <a:spcPts val="1175"/>
              </a:lnSpc>
              <a:spcBef>
                <a:spcPts val="95"/>
              </a:spcBef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recuperação </a:t>
            </a:r>
            <a:r>
              <a:rPr dirty="0" sz="1000">
                <a:latin typeface="Arial"/>
                <a:cs typeface="Arial"/>
              </a:rPr>
              <a:t>judicial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credores;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impedida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com a </a:t>
            </a:r>
            <a:r>
              <a:rPr dirty="0" sz="1000" spc="-10">
                <a:latin typeface="Arial"/>
                <a:cs typeface="Arial"/>
              </a:rPr>
              <a:t>União, </a:t>
            </a:r>
            <a:r>
              <a:rPr dirty="0" sz="1000" spc="-5">
                <a:latin typeface="Arial"/>
                <a:cs typeface="Arial"/>
              </a:rPr>
              <a:t>durante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sanção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aplicada;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50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estrangeira que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50"/>
              </a:lnSpc>
              <a:buAutoNum type="alphaLcParenR" startAt="2"/>
              <a:tabLst>
                <a:tab pos="768350" algn="l"/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que 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constituição;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5"/>
              </a:lnSpc>
              <a:buAutoNum type="alphaLcParenR" startAt="2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sob o controle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grupo de </a:t>
            </a:r>
            <a:r>
              <a:rPr dirty="0" sz="1000" spc="-5">
                <a:latin typeface="Arial"/>
                <a:cs typeface="Arial"/>
              </a:rPr>
              <a:t>pessoas, físicas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  <a:p>
            <a:pPr marL="553720" marR="7620">
              <a:lnSpc>
                <a:spcPts val="1150"/>
              </a:lnSpc>
              <a:spcBef>
                <a:spcPts val="50"/>
              </a:spcBef>
              <a:buAutoNum type="alphaLcParenR" startAt="2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estejam habilitadas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exigida por </a:t>
            </a:r>
            <a:r>
              <a:rPr dirty="0" sz="1000" spc="-5">
                <a:latin typeface="Arial"/>
                <a:cs typeface="Arial"/>
              </a:rPr>
              <a:t>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10/2016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AutoNum type="arabicPeriod" startAt="6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CREDENCIAMENTO DE</a:t>
            </a:r>
            <a:r>
              <a:rPr dirty="0" sz="1000" spc="-10" b="1">
                <a:latin typeface="Arial"/>
                <a:cs typeface="Arial"/>
              </a:rPr>
              <a:t> REPRESENTANTES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6000"/>
              </a:lnSpc>
              <a:spcBef>
                <a:spcPts val="925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empresa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 spc="-5">
                <a:latin typeface="Arial"/>
                <a:cs typeface="Arial"/>
              </a:rPr>
              <a:t>junto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responsáveis pelo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 </a:t>
            </a:r>
            <a:r>
              <a:rPr dirty="0" sz="1000" spc="-10">
                <a:latin typeface="Arial"/>
                <a:cs typeface="Arial"/>
              </a:rPr>
              <a:t>com no </a:t>
            </a:r>
            <a:r>
              <a:rPr dirty="0" sz="1000" spc="-5">
                <a:latin typeface="Arial"/>
                <a:cs typeface="Arial"/>
              </a:rPr>
              <a:t>mínimo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</a:t>
            </a:r>
            <a:r>
              <a:rPr dirty="0" sz="1000" spc="-10">
                <a:latin typeface="Arial"/>
                <a:cs typeface="Arial"/>
              </a:rPr>
              <a:t>abertura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orçamento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 lvl="2" marL="469900" marR="6350" indent="-228600">
              <a:lnSpc>
                <a:spcPts val="1150"/>
              </a:lnSpc>
              <a:spcBef>
                <a:spcPts val="940"/>
              </a:spcBef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</a:t>
            </a:r>
            <a:r>
              <a:rPr dirty="0" sz="1000" spc="-10">
                <a:latin typeface="Arial"/>
                <a:cs typeface="Arial"/>
              </a:rPr>
              <a:t>(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II</a:t>
            </a:r>
            <a:r>
              <a:rPr dirty="0" sz="1000" spc="-5">
                <a:latin typeface="Arial"/>
                <a:cs typeface="Arial"/>
              </a:rPr>
              <a:t>), documento credencial e documento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credenciada for sócia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empresa fornecedora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procuração/declaração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autenticada dando poderes para que  esse representante possa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09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lvl="1" marL="259079" indent="-246379">
              <a:lnSpc>
                <a:spcPts val="1175"/>
              </a:lnSpc>
              <a:spcBef>
                <a:spcPts val="865"/>
              </a:spcBef>
              <a:buFont typeface="Arial"/>
              <a:buAutoNum type="arabicPeriod"/>
              <a:tabLst>
                <a:tab pos="259715" algn="l"/>
              </a:tabLst>
            </a:pPr>
            <a:r>
              <a:rPr dirty="0" sz="1000" spc="-5">
                <a:latin typeface="Arial"/>
                <a:cs typeface="Arial"/>
              </a:rPr>
              <a:t>Para o credenciamento junto à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Aquisições, o representante deverá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230504" indent="-217804">
              <a:lnSpc>
                <a:spcPts val="1150"/>
              </a:lnSpc>
              <a:buFont typeface="Arial"/>
              <a:buAutoNum type="alphaLcParenR"/>
              <a:tabLst>
                <a:tab pos="231140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for sócia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500"/>
              </a:lnSpc>
              <a:spcBef>
                <a:spcPts val="20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CARTÓRIO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pessoa credenciada </a:t>
            </a:r>
            <a:r>
              <a:rPr dirty="0" sz="1000">
                <a:latin typeface="Arial"/>
                <a:cs typeface="Arial"/>
              </a:rPr>
              <a:t>possa </a:t>
            </a:r>
            <a:r>
              <a:rPr dirty="0" sz="1000" spc="-5">
                <a:latin typeface="Arial"/>
                <a:cs typeface="Arial"/>
              </a:rPr>
              <a:t>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Aquisição.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500"/>
              </a:lnSpc>
              <a:spcBef>
                <a:spcPts val="895"/>
              </a:spcBef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0">
                <a:latin typeface="Arial"/>
                <a:cs typeface="Arial"/>
              </a:rPr>
              <a:t>durante </a:t>
            </a:r>
            <a:r>
              <a:rPr dirty="0" sz="1000" spc="-5">
                <a:latin typeface="Arial"/>
                <a:cs typeface="Arial"/>
              </a:rPr>
              <a:t>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referente 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6500"/>
              </a:lnSpc>
              <a:spcBef>
                <a:spcPts val="890"/>
              </a:spcBef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 spc="-5">
                <a:latin typeface="Arial"/>
                <a:cs typeface="Arial"/>
              </a:rPr>
              <a:t>Não comparecer pessoalmente, apenas enviando a proposta pelos Correios,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inabilitará as  empresas </a:t>
            </a:r>
            <a:r>
              <a:rPr dirty="0" sz="1000" spc="-10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impede 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manifestar sobre o processo </a:t>
            </a:r>
            <a:r>
              <a:rPr dirty="0" sz="1000" spc="-10">
                <a:latin typeface="Arial"/>
                <a:cs typeface="Arial"/>
              </a:rPr>
              <a:t>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55"/>
              </a:spcBef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</a:t>
            </a:r>
            <a:r>
              <a:rPr dirty="0" sz="1000" spc="-10">
                <a:latin typeface="Arial"/>
                <a:cs typeface="Arial"/>
              </a:rPr>
              <a:t>um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925"/>
              </a:spcBef>
              <a:buFont typeface="Arial"/>
              <a:buAutoNum type="arabicPeriod" startAt="3"/>
              <a:tabLst>
                <a:tab pos="300990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</a:t>
            </a:r>
            <a:r>
              <a:rPr dirty="0" sz="1000" spc="-10">
                <a:latin typeface="Arial"/>
                <a:cs typeface="Arial"/>
              </a:rPr>
              <a:t>antes de </a:t>
            </a:r>
            <a:r>
              <a:rPr dirty="0" sz="1000" spc="-5">
                <a:latin typeface="Arial"/>
                <a:cs typeface="Arial"/>
              </a:rPr>
              <a:t>requerer o credenciamento para  participação neste Convite,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modo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possa entregar tempestivamente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toda a documentação nele listada </a:t>
            </a:r>
            <a:r>
              <a:rPr dirty="0" sz="1000" spc="-10">
                <a:latin typeface="Arial"/>
                <a:cs typeface="Arial"/>
              </a:rPr>
              <a:t>nos 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10, 11 </a:t>
            </a:r>
            <a:r>
              <a:rPr dirty="0" sz="1000" spc="-5" b="1">
                <a:latin typeface="Arial"/>
                <a:cs typeface="Arial"/>
              </a:rPr>
              <a:t>e 12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</a:t>
            </a:r>
            <a:r>
              <a:rPr dirty="0" sz="1000" spc="-1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objetiva garantir o sucesso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seletivo e a participação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em procedimentos </a:t>
            </a:r>
            <a:r>
              <a:rPr dirty="0" sz="1000" spc="-5">
                <a:latin typeface="Arial"/>
                <a:cs typeface="Arial"/>
              </a:rPr>
              <a:t>a serem futuramente realizados  pelo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tendo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vista as penalidades impostas </a:t>
            </a:r>
            <a:r>
              <a:rPr dirty="0" sz="1000" spc="-10">
                <a:latin typeface="Arial"/>
                <a:cs typeface="Arial"/>
              </a:rPr>
              <a:t>aos que, </a:t>
            </a:r>
            <a:r>
              <a:rPr dirty="0" sz="1000" spc="-5">
                <a:latin typeface="Arial"/>
                <a:cs typeface="Arial"/>
              </a:rPr>
              <a:t>por quaisquer  modos, forjarem a participação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50"/>
              </a:spcBef>
              <a:buAutoNum type="arabicPeriod" startAt="7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5700"/>
              </a:lnSpc>
              <a:spcBef>
                <a:spcPts val="930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Os envelopes contendo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deverão  ser entregues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 b="1">
                <a:latin typeface="Arial"/>
                <a:cs typeface="Arial"/>
              </a:rPr>
              <a:t>SECRETARIA ADMINISTRATIVADO MACKENZIE ESPORTE 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</a:t>
            </a:r>
            <a:r>
              <a:rPr dirty="0" sz="1000" spc="-10" b="1">
                <a:latin typeface="Arial"/>
                <a:cs typeface="Arial"/>
              </a:rPr>
              <a:t>2h </a:t>
            </a:r>
            <a:r>
              <a:rPr dirty="0" sz="1000" spc="-5" b="1">
                <a:latin typeface="Arial"/>
                <a:cs typeface="Arial"/>
              </a:rPr>
              <a:t>horas antes do início do certame, </a:t>
            </a:r>
            <a:r>
              <a:rPr dirty="0" sz="1000" spc="-10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</a:t>
            </a:r>
            <a:r>
              <a:rPr dirty="0" sz="1000" b="1">
                <a:latin typeface="Arial"/>
                <a:cs typeface="Arial"/>
              </a:rPr>
              <a:t>CRISTIANE </a:t>
            </a:r>
            <a:r>
              <a:rPr dirty="0" sz="1000" spc="-5" b="1">
                <a:latin typeface="Arial"/>
                <a:cs typeface="Arial"/>
              </a:rPr>
              <a:t>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40"/>
              </a:lnSpc>
              <a:spcBef>
                <a:spcPts val="960"/>
              </a:spcBef>
              <a:buFont typeface="Arial"/>
              <a:buAutoNum type="arabicPeriod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lacrados.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560058"/>
            <a:ext cx="6147435" cy="298196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lvl="1" marL="12700" marR="6985">
              <a:lnSpc>
                <a:spcPts val="1150"/>
              </a:lnSpc>
              <a:spcBef>
                <a:spcPts val="175"/>
              </a:spcBef>
              <a:buFont typeface="Arial"/>
              <a:buAutoNum type="arabicPeriod" startAt="3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</a:t>
            </a:r>
            <a:r>
              <a:rPr dirty="0" sz="1000" spc="-10">
                <a:latin typeface="Arial"/>
                <a:cs typeface="Arial"/>
              </a:rPr>
              <a:t>em data </a:t>
            </a:r>
            <a:r>
              <a:rPr dirty="0" sz="1000" spc="-5">
                <a:latin typeface="Arial"/>
                <a:cs typeface="Arial"/>
              </a:rPr>
              <a:t>anterior </a:t>
            </a:r>
            <a:r>
              <a:rPr dirty="0" sz="1000" spc="-10">
                <a:latin typeface="Arial"/>
                <a:cs typeface="Arial"/>
              </a:rPr>
              <a:t>ou,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for  o caso, programem-se para estarem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local indicado com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30 </a:t>
            </a:r>
            <a:r>
              <a:rPr dirty="0" sz="1000" spc="-5">
                <a:latin typeface="Arial"/>
                <a:cs typeface="Arial"/>
              </a:rPr>
              <a:t>(trinta) minutos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3"/>
              <a:tabLst>
                <a:tab pos="294640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correios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SUPRAINFORMADOS, TAMPOUCO </a:t>
            </a:r>
            <a:r>
              <a:rPr dirty="0" sz="1000" b="1">
                <a:latin typeface="Arial"/>
                <a:cs typeface="Arial"/>
              </a:rPr>
              <a:t>OS </a:t>
            </a:r>
            <a:r>
              <a:rPr dirty="0" sz="1000" spc="-5" b="1">
                <a:latin typeface="Arial"/>
                <a:cs typeface="Arial"/>
              </a:rPr>
              <a:t>RECEBERÁ SE ENTREGUES NO INÍCIO OU NO DECORRER 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 b="1">
                <a:latin typeface="Arial"/>
                <a:cs typeface="Arial"/>
              </a:rPr>
              <a:t>TAMBÉM 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000"/>
              </a:lnSpc>
              <a:spcBef>
                <a:spcPts val="919"/>
              </a:spcBef>
              <a:buFont typeface="Arial"/>
              <a:buAutoNum type="arabicPeriod" startAt="3"/>
              <a:tabLst>
                <a:tab pos="276860" algn="l"/>
              </a:tabLst>
            </a:pPr>
            <a:r>
              <a:rPr dirty="0" sz="1000" spc="-5">
                <a:latin typeface="Arial"/>
                <a:cs typeface="Arial"/>
              </a:rPr>
              <a:t>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reunião para abertura dos envelopes, </a:t>
            </a:r>
            <a:r>
              <a:rPr dirty="0" sz="1000" spc="-5" b="1">
                <a:latin typeface="Arial"/>
                <a:cs typeface="Arial"/>
              </a:rPr>
              <a:t>OS REPRESENTANTES DAS EMPRESAS  DEVERÃO SE CREDENCIAR COM </a:t>
            </a:r>
            <a:r>
              <a:rPr dirty="0" sz="1000" spc="-10" b="1">
                <a:latin typeface="Arial"/>
                <a:cs typeface="Arial"/>
              </a:rPr>
              <a:t>ATÉ 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 </a:t>
            </a:r>
            <a:r>
              <a:rPr dirty="0" sz="1000" spc="-10">
                <a:latin typeface="Arial"/>
                <a:cs typeface="Arial"/>
              </a:rPr>
              <a:t>abertura 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AutoNum type="arabicPeriod" startAt="8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ts val="1150"/>
              </a:lnSpc>
              <a:spcBef>
                <a:spcPts val="944"/>
              </a:spcBef>
              <a:buFont typeface="Arial"/>
              <a:buAutoNum type="arabicPeriod"/>
              <a:tabLst>
                <a:tab pos="28575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 lacrados, até 2 (duas) </a:t>
            </a:r>
            <a:r>
              <a:rPr dirty="0" sz="1000" spc="-10">
                <a:latin typeface="Arial"/>
                <a:cs typeface="Arial"/>
              </a:rPr>
              <a:t>horas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50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502" y="4681710"/>
            <a:ext cx="4700270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10/2016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1715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DE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1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5585">
              <a:lnSpc>
                <a:spcPct val="143700"/>
              </a:lnSpc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F</a:t>
            </a:r>
            <a:r>
              <a:rPr dirty="0" sz="800" spc="-5" b="1">
                <a:latin typeface="Arial"/>
                <a:cs typeface="Arial"/>
              </a:rPr>
              <a:t>O</a:t>
            </a:r>
            <a:r>
              <a:rPr dirty="0" sz="800" spc="-5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171" y="6213330"/>
            <a:ext cx="4680585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10/2016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PROPOSTA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00">
              <a:latin typeface="Times New Roman"/>
              <a:cs typeface="Times New Roman"/>
            </a:endParaRPr>
          </a:p>
          <a:p>
            <a:pPr marL="68580" marR="3093085">
              <a:lnSpc>
                <a:spcPct val="1437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7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8580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16" y="7718540"/>
            <a:ext cx="6146800" cy="22244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envelopes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0"/>
              </a:lnSpc>
              <a:spcBef>
                <a:spcPts val="875"/>
              </a:spcBef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empresas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60"/>
              </a:lnSpc>
              <a:spcBef>
                <a:spcPts val="950"/>
              </a:spcBef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for 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envelopes, 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Compras, registrará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procedimentos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abrir 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825"/>
              </a:spcBef>
              <a:buAutoNum type="arabicPeriod" startAt="9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spc="-20" b="1">
                <a:latin typeface="Arial"/>
                <a:cs typeface="Arial"/>
              </a:rPr>
              <a:t>PARA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  <a:p>
            <a:pPr lvl="1" marL="12700" marR="5080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pelos responsáveis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podem ser  apresentados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8" y="1561583"/>
            <a:ext cx="6146165" cy="68935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08000" indent="-228600">
              <a:lnSpc>
                <a:spcPts val="1175"/>
              </a:lnSpc>
              <a:spcBef>
                <a:spcPts val="95"/>
              </a:spcBef>
              <a:buAutoNum type="alphaLcParenR"/>
              <a:tabLst>
                <a:tab pos="508000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marL="508000" marR="5715" indent="-228600">
              <a:lnSpc>
                <a:spcPts val="1140"/>
              </a:lnSpc>
              <a:spcBef>
                <a:spcPts val="65"/>
              </a:spcBef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cópias simples, desde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apresentados os originais que deverão ser confrontados pelo setor  competente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marL="508000" indent="-228600">
              <a:lnSpc>
                <a:spcPts val="1100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com a autenticação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cartório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marL="508000" indent="-228600">
              <a:lnSpc>
                <a:spcPts val="1175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</a:t>
            </a:r>
            <a:r>
              <a:rPr dirty="0" sz="1000" spc="-10">
                <a:latin typeface="Arial"/>
                <a:cs typeface="Arial"/>
              </a:rPr>
              <a:t>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10"/>
              <a:tabLst>
                <a:tab pos="241300" algn="l"/>
              </a:tabLst>
            </a:pPr>
            <a:r>
              <a:rPr dirty="0" sz="1000" spc="-15" b="1">
                <a:latin typeface="Arial"/>
                <a:cs typeface="Arial"/>
              </a:rPr>
              <a:t>HABILITAÇÃO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330200" algn="l"/>
              </a:tabLst>
            </a:pPr>
            <a:r>
              <a:rPr dirty="0" sz="1000" spc="-5" b="1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92405" indent="-179705">
              <a:lnSpc>
                <a:spcPts val="1170"/>
              </a:lnSpc>
              <a:spcBef>
                <a:spcPts val="89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45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195580" algn="l"/>
              </a:tabLst>
            </a:pP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constitutivo, estatuto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contrato social </a:t>
            </a:r>
            <a:r>
              <a:rPr dirty="0" sz="1000" spc="-10">
                <a:latin typeface="Arial"/>
                <a:cs typeface="Arial"/>
              </a:rPr>
              <a:t>em vigor, </a:t>
            </a:r>
            <a:r>
              <a:rPr dirty="0" sz="1000" spc="-5">
                <a:latin typeface="Arial"/>
                <a:cs typeface="Arial"/>
              </a:rPr>
              <a:t>devidamente registrado,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 </a:t>
            </a:r>
            <a:r>
              <a:rPr dirty="0" sz="1000" spc="-5">
                <a:latin typeface="Arial"/>
                <a:cs typeface="Arial"/>
              </a:rPr>
              <a:t>sociedades comerciais, e,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por ações, acompanhado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documentos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ato constitutivo,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civis, acompanhada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diretoria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algn="just" marL="180340" indent="-167640">
              <a:lnSpc>
                <a:spcPts val="1090"/>
              </a:lnSpc>
              <a:buAutoNum type="alphaLcParenR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Simples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Nacional,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quando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caso.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Deverá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apresentado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declaração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assinada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pelo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contador e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representante legal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Receita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  <a:buAutoNum type="alphaLcParenR" startAt="6"/>
              <a:tabLst>
                <a:tab pos="132080" algn="l"/>
              </a:tabLst>
            </a:pPr>
            <a:r>
              <a:rPr dirty="0" sz="1000" spc="-5">
                <a:latin typeface="Arial"/>
                <a:cs typeface="Arial"/>
              </a:rPr>
              <a:t>decreto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sociedade estrangeira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funcionamento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país,  e </a:t>
            </a:r>
            <a:r>
              <a:rPr dirty="0" sz="1000" spc="-10">
                <a:latin typeface="Arial"/>
                <a:cs typeface="Arial"/>
              </a:rPr>
              <a:t>ato de </a:t>
            </a:r>
            <a:r>
              <a:rPr dirty="0" sz="1000" spc="-5">
                <a:latin typeface="Arial"/>
                <a:cs typeface="Arial"/>
              </a:rPr>
              <a:t>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  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25"/>
              </a:spcBef>
              <a:buAutoNum type="arabicPeriod" startAt="11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80"/>
              </a:spcBef>
              <a:buAutoNum type="arabicPeriod"/>
              <a:tabLst>
                <a:tab pos="330200" algn="l"/>
              </a:tabLst>
            </a:pPr>
            <a:r>
              <a:rPr dirty="0" sz="1000" spc="-5" b="1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55"/>
              </a:spcBef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 concordatas expedidas pelos distribuidores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sede. </a:t>
            </a: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 fornecedor 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for sediado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Belo Horizonte, as certidões deverão vir acompanhadas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Comarca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19"/>
              </a:spcBef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da lei, </a:t>
            </a:r>
            <a:r>
              <a:rPr dirty="0" sz="1000" spc="-5">
                <a:latin typeface="Arial"/>
                <a:cs typeface="Arial"/>
              </a:rPr>
              <a:t>que comprovem a </a:t>
            </a:r>
            <a:r>
              <a:rPr dirty="0" sz="1000" spc="-10">
                <a:latin typeface="Arial"/>
                <a:cs typeface="Arial"/>
              </a:rPr>
              <a:t>boa </a:t>
            </a:r>
            <a:r>
              <a:rPr dirty="0" sz="1000" spc="-5">
                <a:latin typeface="Arial"/>
                <a:cs typeface="Arial"/>
              </a:rPr>
              <a:t>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substituíveis, apenas para a  empresa constituída </a:t>
            </a:r>
            <a:r>
              <a:rPr dirty="0" sz="1000" spc="-10">
                <a:latin typeface="Arial"/>
                <a:cs typeface="Arial"/>
              </a:rPr>
              <a:t>há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de um ano, por </a:t>
            </a:r>
            <a:r>
              <a:rPr dirty="0" sz="1000" spc="-5">
                <a:latin typeface="Arial"/>
                <a:cs typeface="Arial"/>
              </a:rPr>
              <a:t>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</a:t>
            </a:r>
            <a:r>
              <a:rPr dirty="0" sz="1000" spc="-10">
                <a:latin typeface="Arial"/>
                <a:cs typeface="Arial"/>
              </a:rPr>
              <a:t>data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 algn="just" lvl="1" marL="372110" indent="-359410">
              <a:lnSpc>
                <a:spcPct val="100000"/>
              </a:lnSpc>
              <a:spcBef>
                <a:spcPts val="825"/>
              </a:spcBef>
              <a:buAutoNum type="arabicPeriod" startAt="2"/>
              <a:tabLst>
                <a:tab pos="372745" algn="l"/>
              </a:tabLst>
            </a:pPr>
            <a:r>
              <a:rPr dirty="0" sz="1000" spc="-5" b="1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40"/>
              </a:lnSpc>
              <a:spcBef>
                <a:spcPts val="980"/>
              </a:spcBef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caso, será aferida </a:t>
            </a:r>
            <a:r>
              <a:rPr dirty="0" sz="1000">
                <a:latin typeface="Arial"/>
                <a:cs typeface="Arial"/>
              </a:rPr>
              <a:t>de 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Índice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Geral (ILG),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Corrente (ILC) e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Solvência Geral (ISG)  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ultimo exercício social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 algn="just" lvl="2" marL="12700" marR="5715">
              <a:lnSpc>
                <a:spcPts val="1150"/>
              </a:lnSpc>
              <a:spcBef>
                <a:spcPts val="920"/>
              </a:spcBef>
              <a:buFont typeface="Arial"/>
              <a:buAutoNum type="arabicPeriod"/>
              <a:tabLst>
                <a:tab pos="4425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apresentarem resultados </a:t>
            </a:r>
            <a:r>
              <a:rPr dirty="0" sz="1000" spc="-5">
                <a:latin typeface="Arial"/>
                <a:cs typeface="Arial"/>
              </a:rPr>
              <a:t>igual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menor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que 1 (um),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 relativos a boa situação financeira, deverão comprovar possuir patrimônio liquido não inferior a 10% (dez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contratação,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pena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algn="just" lvl="2" marL="434340" indent="-421640">
              <a:lnSpc>
                <a:spcPct val="100000"/>
              </a:lnSpc>
              <a:spcBef>
                <a:spcPts val="835"/>
              </a:spcBef>
              <a:buFont typeface="Arial"/>
              <a:buAutoNum type="arabicPeriod"/>
              <a:tabLst>
                <a:tab pos="434975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621" y="8780767"/>
            <a:ext cx="2851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17396" y="8708225"/>
            <a:ext cx="4436110" cy="284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91540" marR="5080" indent="-879475">
              <a:lnSpc>
                <a:spcPct val="106200"/>
              </a:lnSpc>
              <a:spcBef>
                <a:spcPts val="100"/>
              </a:spcBef>
              <a:tabLst>
                <a:tab pos="217804" algn="l"/>
                <a:tab pos="442277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90669" y="9462000"/>
            <a:ext cx="27876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ILC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17396" y="9399516"/>
            <a:ext cx="3535679" cy="2717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196340" marR="5080" indent="-1184275">
              <a:lnSpc>
                <a:spcPct val="101200"/>
              </a:lnSpc>
              <a:spcBef>
                <a:spcPts val="90"/>
              </a:spcBef>
              <a:tabLst>
                <a:tab pos="126682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</a:t>
            </a:r>
            <a:r>
              <a:rPr dirty="0" sz="800" spc="15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084573" y="1767322"/>
            <a:ext cx="2895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ISG</a:t>
            </a:r>
            <a:r>
              <a:rPr dirty="0" sz="800" spc="-7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517396" y="1706363"/>
            <a:ext cx="3535679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9120" marR="5080" indent="-567055">
              <a:lnSpc>
                <a:spcPct val="100000"/>
              </a:lnSpc>
              <a:spcBef>
                <a:spcPts val="100"/>
              </a:spcBef>
              <a:tabLst>
                <a:tab pos="142811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7" y="2238238"/>
            <a:ext cx="6148070" cy="7677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lvl="2" marL="12700" marR="28575">
              <a:lnSpc>
                <a:spcPct val="96300"/>
              </a:lnSpc>
              <a:spcBef>
                <a:spcPts val="910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DE 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EMPRESA OU  </a:t>
            </a:r>
            <a:r>
              <a:rPr dirty="0" sz="1000" b="1">
                <a:latin typeface="Arial"/>
                <a:cs typeface="Arial"/>
              </a:rPr>
              <a:t>EMPRESA DE </a:t>
            </a:r>
            <a:r>
              <a:rPr dirty="0" sz="1000" spc="-5" b="1">
                <a:latin typeface="Arial"/>
                <a:cs typeface="Arial"/>
              </a:rPr>
              <a:t>PEQUENO PORTE </a:t>
            </a:r>
            <a:r>
              <a:rPr dirty="0" sz="1000" spc="-5">
                <a:latin typeface="Arial"/>
                <a:cs typeface="Arial"/>
              </a:rPr>
              <a:t>deverão apresentar documento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demonstre a viabilidade econômico-  financeira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entidade, </a:t>
            </a:r>
            <a:r>
              <a:rPr dirty="0" sz="1000" spc="-10">
                <a:latin typeface="Arial"/>
                <a:cs typeface="Arial"/>
              </a:rPr>
              <a:t>tais </a:t>
            </a:r>
            <a:r>
              <a:rPr dirty="0" sz="1000" spc="-5">
                <a:latin typeface="Arial"/>
                <a:cs typeface="Arial"/>
              </a:rPr>
              <a:t>como Balanço Patrimonial </a:t>
            </a:r>
            <a:r>
              <a:rPr dirty="0" sz="1000" spc="-10">
                <a:latin typeface="Arial"/>
                <a:cs typeface="Arial"/>
              </a:rPr>
              <a:t>ou em </a:t>
            </a:r>
            <a:r>
              <a:rPr dirty="0" sz="1000" spc="-5">
                <a:latin typeface="Arial"/>
                <a:cs typeface="Arial"/>
              </a:rPr>
              <a:t>sua ausência, 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faturamento </a:t>
            </a:r>
            <a:r>
              <a:rPr dirty="0" sz="1000" spc="-10">
                <a:latin typeface="Arial"/>
                <a:cs typeface="Arial"/>
              </a:rPr>
              <a:t>dos  12 </a:t>
            </a:r>
            <a:r>
              <a:rPr dirty="0" sz="1000" spc="-5">
                <a:latin typeface="Arial"/>
                <a:cs typeface="Arial"/>
              </a:rPr>
              <a:t>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</a:t>
            </a:r>
            <a:r>
              <a:rPr dirty="0" sz="1000" spc="-10">
                <a:latin typeface="Arial"/>
                <a:cs typeface="Arial"/>
              </a:rPr>
              <a:t>por um contador </a:t>
            </a:r>
            <a:r>
              <a:rPr dirty="0" sz="1000" spc="-5">
                <a:latin typeface="Arial"/>
                <a:cs typeface="Arial"/>
              </a:rPr>
              <a:t>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6500"/>
              </a:lnSpc>
              <a:spcBef>
                <a:spcPts val="890"/>
              </a:spcBef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10/2016 </a:t>
            </a:r>
            <a:r>
              <a:rPr dirty="0" sz="1000" spc="-5">
                <a:latin typeface="Arial"/>
                <a:cs typeface="Arial"/>
              </a:rPr>
              <a:t>sem </a:t>
            </a:r>
            <a:r>
              <a:rPr dirty="0" sz="1000" spc="-10">
                <a:latin typeface="Arial"/>
                <a:cs typeface="Arial"/>
              </a:rPr>
              <a:t>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aquisição, e serão avaliados pela Comissão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55"/>
              </a:spcBef>
              <a:buAutoNum type="arabicPeriod" startAt="12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75"/>
              </a:spcBef>
              <a:buAutoNum type="arabicPeriod"/>
              <a:tabLst>
                <a:tab pos="330200" algn="l"/>
              </a:tabLst>
            </a:pPr>
            <a:r>
              <a:rPr dirty="0" sz="1000" spc="-5" b="1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50"/>
              </a:lnSpc>
              <a:spcBef>
                <a:spcPts val="955"/>
              </a:spcBef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</a:t>
            </a:r>
            <a:r>
              <a:rPr dirty="0" sz="1000" spc="-10">
                <a:latin typeface="Arial"/>
                <a:cs typeface="Arial"/>
              </a:rPr>
              <a:t>ou 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>
                <a:latin typeface="Arial"/>
                <a:cs typeface="Arial"/>
              </a:rPr>
              <a:t>Nacional 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2700" marR="635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2245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para com a </a:t>
            </a:r>
            <a:r>
              <a:rPr dirty="0" sz="1000" spc="-10">
                <a:latin typeface="Arial"/>
                <a:cs typeface="Arial"/>
              </a:rPr>
              <a:t>Fazenda </a:t>
            </a:r>
            <a:r>
              <a:rPr dirty="0" sz="1000" spc="-5">
                <a:latin typeface="Arial"/>
                <a:cs typeface="Arial"/>
              </a:rPr>
              <a:t>Nacional, Estadual, Distrital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Municipal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domicílio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9525">
              <a:lnSpc>
                <a:spcPts val="1140"/>
              </a:lnSpc>
              <a:spcBef>
                <a:spcPts val="10"/>
              </a:spcBef>
              <a:buAutoNum type="alphaLcParenR"/>
              <a:tabLst>
                <a:tab pos="177800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relativa à Seguridade Social 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>
                <a:latin typeface="Arial"/>
                <a:cs typeface="Arial"/>
              </a:rPr>
              <a:t>Fundo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Garantia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Serviço -  </a:t>
            </a:r>
            <a:r>
              <a:rPr dirty="0" sz="1000">
                <a:latin typeface="Arial"/>
                <a:cs typeface="Arial"/>
              </a:rPr>
              <a:t>FGTS,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cumprimento dos encargos instituídos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698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Certidão Negativa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Trabalhistas (CNDT) comprovando a 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inadimplidos  perante a </a:t>
            </a:r>
            <a:r>
              <a:rPr dirty="0" sz="1000">
                <a:latin typeface="Arial"/>
                <a:cs typeface="Arial"/>
              </a:rPr>
              <a:t>Justiça 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40"/>
              </a:lnSpc>
              <a:spcBef>
                <a:spcPts val="935"/>
              </a:spcBef>
            </a:pPr>
            <a:r>
              <a:rPr dirty="0" sz="1000" spc="-10">
                <a:latin typeface="Arial"/>
                <a:cs typeface="Arial"/>
              </a:rPr>
              <a:t>*Para </a:t>
            </a:r>
            <a:r>
              <a:rPr dirty="0" sz="1000" spc="-5">
                <a:latin typeface="Arial"/>
                <a:cs typeface="Arial"/>
              </a:rPr>
              <a:t>as certidões, inexistindo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validade, as mesmas são </a:t>
            </a:r>
            <a:r>
              <a:rPr dirty="0" sz="1000" spc="-10">
                <a:latin typeface="Arial"/>
                <a:cs typeface="Arial"/>
              </a:rPr>
              <a:t>válidas por </a:t>
            </a:r>
            <a:r>
              <a:rPr dirty="0" sz="1000">
                <a:latin typeface="Arial"/>
                <a:cs typeface="Arial"/>
              </a:rPr>
              <a:t>90 </a:t>
            </a:r>
            <a:r>
              <a:rPr dirty="0" sz="1000" spc="-5">
                <a:latin typeface="Arial"/>
                <a:cs typeface="Arial"/>
              </a:rPr>
              <a:t>(noventa) dias contados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  <a:tabLst>
                <a:tab pos="337185" algn="l"/>
              </a:tabLst>
            </a:pPr>
            <a:r>
              <a:rPr dirty="0" sz="1000" spc="-10" b="1">
                <a:latin typeface="Arial"/>
                <a:cs typeface="Arial"/>
              </a:rPr>
              <a:t>13.	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75"/>
              </a:lnSpc>
              <a:spcBef>
                <a:spcPts val="860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6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50038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549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atendimento às exigências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591820">
              <a:lnSpc>
                <a:spcPts val="1130"/>
              </a:lnSpc>
              <a:spcBef>
                <a:spcPts val="35"/>
              </a:spcBef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habilitação, assinada por sócio, dirigente,  proprietário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procurador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proponente, devidamente identificado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05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VII</a:t>
            </a:r>
            <a:r>
              <a:rPr dirty="0" sz="1000" spc="-10">
                <a:latin typeface="Arial"/>
                <a:cs typeface="Arial"/>
              </a:rPr>
              <a:t>) de que não </a:t>
            </a:r>
            <a:r>
              <a:rPr dirty="0" sz="1000" spc="-5">
                <a:latin typeface="Arial"/>
                <a:cs typeface="Arial"/>
              </a:rPr>
              <a:t>possui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</a:t>
            </a:r>
            <a:r>
              <a:rPr dirty="0" sz="1000" spc="-5">
                <a:latin typeface="Arial"/>
                <a:cs typeface="Arial"/>
              </a:rPr>
              <a:t>funcional nenhum menor</a:t>
            </a:r>
            <a:r>
              <a:rPr dirty="0" sz="1000" spc="2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12700" marR="224154">
              <a:lnSpc>
                <a:spcPts val="1150"/>
              </a:lnSpc>
              <a:spcBef>
                <a:spcPts val="60"/>
              </a:spcBef>
            </a:pPr>
            <a:r>
              <a:rPr dirty="0" sz="1000" spc="-5">
                <a:latin typeface="Arial"/>
                <a:cs typeface="Arial"/>
              </a:rPr>
              <a:t>dezoito anos desempenhando 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qualquer trabalho pormenor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dezesseis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artigo 7º, inciso III,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Constituição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90"/>
              </a:lnSpc>
              <a:buAutoNum type="alphaLcParenR" startAt="6"/>
              <a:tabLst>
                <a:tab pos="127635" algn="l"/>
              </a:tabLst>
            </a:pPr>
            <a:r>
              <a:rPr dirty="0" sz="1000" spc="-5">
                <a:latin typeface="Arial"/>
                <a:cs typeface="Arial"/>
              </a:rPr>
              <a:t>Calculo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Qualificação Econômico - Financeiro,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1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XI)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241300">
              <a:lnSpc>
                <a:spcPts val="1150"/>
              </a:lnSpc>
              <a:spcBef>
                <a:spcPts val="55"/>
              </a:spcBef>
              <a:buAutoNum type="alphaLcParenR" startAt="6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</a:t>
            </a:r>
            <a:r>
              <a:rPr dirty="0" sz="1000" spc="-10">
                <a:latin typeface="Arial"/>
                <a:cs typeface="Arial"/>
              </a:rPr>
              <a:t>) </a:t>
            </a:r>
            <a:r>
              <a:rPr dirty="0" sz="1000" spc="-5">
                <a:latin typeface="Arial"/>
                <a:cs typeface="Arial"/>
              </a:rPr>
              <a:t>indicando para </a:t>
            </a:r>
            <a:r>
              <a:rPr dirty="0" sz="1000">
                <a:latin typeface="Arial"/>
                <a:cs typeface="Arial"/>
              </a:rPr>
              <a:t>qual </a:t>
            </a:r>
            <a:r>
              <a:rPr dirty="0" sz="1000" spc="-5">
                <a:latin typeface="Arial"/>
                <a:cs typeface="Arial"/>
              </a:rPr>
              <a:t>(is) item </a:t>
            </a:r>
            <a:r>
              <a:rPr dirty="0" sz="1000" spc="-10">
                <a:latin typeface="Arial"/>
                <a:cs typeface="Arial"/>
              </a:rPr>
              <a:t>(s) </a:t>
            </a:r>
            <a:r>
              <a:rPr dirty="0" sz="1000" spc="-5">
                <a:latin typeface="Arial"/>
                <a:cs typeface="Arial"/>
              </a:rPr>
              <a:t>o licitante apresenta proposta  comercial;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095"/>
              </a:lnSpc>
              <a:buAutoNum type="alphaLcParenR" startAt="6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XIII</a:t>
            </a:r>
            <a:r>
              <a:rPr dirty="0" sz="1000" spc="-5">
                <a:latin typeface="Arial"/>
                <a:cs typeface="Arial"/>
              </a:rPr>
              <a:t>)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Parentesco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quadro societário,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diretores e dirigentes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4"/>
              <a:tabLst>
                <a:tab pos="337185" algn="l"/>
                <a:tab pos="337820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 lvl="1" marL="12700" marR="5080">
              <a:lnSpc>
                <a:spcPts val="1160"/>
              </a:lnSpc>
              <a:spcBef>
                <a:spcPts val="935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papel timbrado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mínimo: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8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Razão Social </a:t>
            </a:r>
            <a:r>
              <a:rPr dirty="0" sz="1000" b="1">
                <a:latin typeface="Arial"/>
                <a:cs typeface="Arial"/>
              </a:rPr>
              <a:t>da</a:t>
            </a:r>
            <a:r>
              <a:rPr dirty="0" sz="1000" spc="-5" b="1">
                <a:latin typeface="Arial"/>
                <a:cs typeface="Arial"/>
              </a:rPr>
              <a:t> Empresa;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0" b="1">
                <a:latin typeface="Arial"/>
                <a:cs typeface="Arial"/>
              </a:rPr>
              <a:t> Tributário;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Cadastro </a:t>
            </a:r>
            <a:r>
              <a:rPr dirty="0" sz="1000" spc="-5" b="1">
                <a:latin typeface="Arial"/>
                <a:cs typeface="Arial"/>
              </a:rPr>
              <a:t>Nacional De Pessoa Jurídica –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 -</a:t>
            </a:r>
            <a:r>
              <a:rPr dirty="0" sz="1000" spc="-10" b="1">
                <a:latin typeface="Arial"/>
                <a:cs typeface="Arial"/>
              </a:rPr>
              <a:t> mail;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569202"/>
            <a:ext cx="6148705" cy="82778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228600">
              <a:lnSpc>
                <a:spcPct val="1000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15" b="1">
                <a:latin typeface="Arial"/>
                <a:cs typeface="Arial"/>
              </a:rPr>
              <a:t>Telefone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marL="469900" marR="10160" indent="-228600">
              <a:lnSpc>
                <a:spcPts val="1140"/>
              </a:lnSpc>
              <a:spcBef>
                <a:spcPts val="1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Especificação detalhada do(s) produto(s) transcritas de forma clara e precisa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CONTENDO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MARCA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MODELO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do produto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ofertado;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5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0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</a:t>
            </a:r>
            <a:r>
              <a:rPr dirty="0" sz="1000" b="1">
                <a:latin typeface="Arial"/>
                <a:cs typeface="Arial"/>
              </a:rPr>
              <a:t>por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Validade</a:t>
            </a:r>
            <a:r>
              <a:rPr dirty="0" sz="1000" spc="-1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Assinatura do representante </a:t>
            </a:r>
            <a:r>
              <a:rPr dirty="0" sz="1000" spc="-10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5700"/>
              </a:lnSpc>
              <a:spcBef>
                <a:spcPts val="930"/>
              </a:spcBef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do(s) 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</a:t>
            </a:r>
            <a:r>
              <a:rPr dirty="0" u="heavy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ADICIONAL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 REAJUSTAMENTO DE VALOR/CUSTO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SERÁ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5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 lvl="1" marL="12700" marR="8255">
              <a:lnSpc>
                <a:spcPts val="1140"/>
              </a:lnSpc>
              <a:spcBef>
                <a:spcPts val="965"/>
              </a:spcBef>
              <a:buFont typeface="Arial"/>
              <a:buAutoNum type="arabicPeriod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b="1">
                <a:latin typeface="Arial"/>
                <a:cs typeface="Arial"/>
              </a:rPr>
              <a:t> 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60"/>
              </a:lnSpc>
              <a:spcBef>
                <a:spcPts val="920"/>
              </a:spcBef>
              <a:buFont typeface="Arial"/>
              <a:buAutoNum type="arabicPeriod"/>
              <a:tabLst>
                <a:tab pos="346710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vigor.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ts val="1175"/>
              </a:lnSpc>
              <a:spcBef>
                <a:spcPts val="819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</a:t>
            </a:r>
            <a:r>
              <a:rPr dirty="0" sz="1000" spc="-10">
                <a:latin typeface="Arial"/>
                <a:cs typeface="Arial"/>
              </a:rPr>
              <a:t>rejeitadas </a:t>
            </a:r>
            <a:r>
              <a:rPr dirty="0" sz="1000" spc="-5">
                <a:latin typeface="Arial"/>
                <a:cs typeface="Arial"/>
              </a:rPr>
              <a:t>as propostas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60"/>
              </a:lnSpc>
              <a:spcBef>
                <a:spcPts val="50"/>
              </a:spcBef>
              <a:buAutoNum type="alphaLcParenR"/>
              <a:tabLst>
                <a:tab pos="16383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valores </a:t>
            </a:r>
            <a:r>
              <a:rPr dirty="0" sz="1000" spc="-5">
                <a:latin typeface="Arial"/>
                <a:cs typeface="Arial"/>
              </a:rPr>
              <a:t>incompatíveis com o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quadro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ITEM 4 Subitem </a:t>
            </a:r>
            <a:r>
              <a:rPr dirty="0" sz="1000" spc="-10" b="1">
                <a:latin typeface="Arial"/>
                <a:cs typeface="Arial"/>
              </a:rPr>
              <a:t>4.1 </a:t>
            </a:r>
            <a:r>
              <a:rPr dirty="0" sz="1000" spc="-5">
                <a:latin typeface="Arial"/>
                <a:cs typeface="Arial"/>
              </a:rPr>
              <a:t>deste  Edital.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542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qualquer </a:t>
            </a:r>
            <a:r>
              <a:rPr dirty="0" sz="1000" spc="-5">
                <a:latin typeface="Arial"/>
                <a:cs typeface="Arial"/>
              </a:rPr>
              <a:t>limitação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condição substancialmente contrastante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presente Edital,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seja, manifestamente inexequível,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25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numéricos 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extenso prevalecerão estes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000"/>
              </a:lnSpc>
              <a:spcBef>
                <a:spcPts val="919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</a:t>
            </a:r>
            <a:r>
              <a:rPr dirty="0" sz="1000" spc="-10">
                <a:latin typeface="Arial"/>
                <a:cs typeface="Arial"/>
              </a:rPr>
              <a:t>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Clubes </a:t>
            </a:r>
            <a:r>
              <a:rPr dirty="0" sz="1000" spc="-5">
                <a:latin typeface="Arial"/>
                <a:cs typeface="Arial"/>
              </a:rPr>
              <a:t>- e poderão ser interpostos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</a:t>
            </a:r>
            <a:r>
              <a:rPr dirty="0" sz="1000" spc="-10">
                <a:latin typeface="Arial"/>
                <a:cs typeface="Arial"/>
              </a:rPr>
              <a:t>da ata, no </a:t>
            </a:r>
            <a:r>
              <a:rPr dirty="0" sz="1000" spc="-5">
                <a:latin typeface="Arial"/>
                <a:cs typeface="Arial"/>
              </a:rPr>
              <a:t>seguinte endereço: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nº 450, Bairro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Santo Antônio,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60"/>
              </a:lnSpc>
              <a:spcBef>
                <a:spcPts val="925"/>
              </a:spcBef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inabilitação 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julgamentos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propostas, terão 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demais recursos porventura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lvl="1" marL="12700" marR="7620">
              <a:lnSpc>
                <a:spcPts val="1150"/>
              </a:lnSpc>
              <a:spcBef>
                <a:spcPts val="915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impugná-lo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 (cinco) dias úteis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lvl="1" marL="329565" indent="-316865">
              <a:lnSpc>
                <a:spcPct val="100000"/>
              </a:lnSpc>
              <a:spcBef>
                <a:spcPts val="840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serão conhecidos pela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lvl="1" marL="12700" marR="7620">
              <a:lnSpc>
                <a:spcPts val="1150"/>
              </a:lnSpc>
              <a:spcBef>
                <a:spcPts val="955"/>
              </a:spcBef>
              <a:buFont typeface="Arial"/>
              <a:buAutoNum type="arabicPeriod" startAt="4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Nenhum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contado sem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autos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lvl="1" marL="399415" indent="-386715">
              <a:lnSpc>
                <a:spcPct val="100000"/>
              </a:lnSpc>
              <a:spcBef>
                <a:spcPts val="835"/>
              </a:spcBef>
              <a:buFont typeface="Arial"/>
              <a:buAutoNum type="arabicPeriod" startAt="4"/>
              <a:tabLst>
                <a:tab pos="400050" algn="l"/>
              </a:tabLst>
            </a:pPr>
            <a:r>
              <a:rPr dirty="0" sz="1000" spc="-5">
                <a:latin typeface="Arial"/>
                <a:cs typeface="Arial"/>
              </a:rPr>
              <a:t>A Comissão 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recurso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</a:t>
            </a:r>
            <a:r>
              <a:rPr dirty="0" sz="1000" spc="-10">
                <a:latin typeface="Arial"/>
                <a:cs typeface="Arial"/>
              </a:rPr>
              <a:t>dias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marL="337185" indent="-324485">
              <a:lnSpc>
                <a:spcPct val="100000"/>
              </a:lnSpc>
              <a:spcBef>
                <a:spcPts val="865"/>
              </a:spcBef>
              <a:buAutoNum type="arabicPeriod" startAt="16"/>
              <a:tabLst>
                <a:tab pos="337185" algn="l"/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HOMOLOGAÇÃO E ADJUDICAÇÃO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ct val="96000"/>
              </a:lnSpc>
              <a:spcBef>
                <a:spcPts val="925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será adjudicado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fornecedor cuja proposta houver sido classificada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primeiro lugar (menor preço), sendo o resultado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 oficializado/homologado às  empresas 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10">
                <a:latin typeface="Arial"/>
                <a:cs typeface="Arial"/>
              </a:rPr>
              <a:t>05 </a:t>
            </a:r>
            <a:r>
              <a:rPr dirty="0" sz="1000" spc="-5">
                <a:latin typeface="Arial"/>
                <a:cs typeface="Arial"/>
              </a:rPr>
              <a:t>(cinco) dias </a:t>
            </a:r>
            <a:r>
              <a:rPr dirty="0" sz="1000" spc="-10">
                <a:latin typeface="Arial"/>
                <a:cs typeface="Arial"/>
              </a:rPr>
              <a:t>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 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  <a:p>
            <a:pPr lvl="1" marL="12700" marR="8890">
              <a:lnSpc>
                <a:spcPts val="1150"/>
              </a:lnSpc>
              <a:spcBef>
                <a:spcPts val="940"/>
              </a:spcBef>
              <a:buFont typeface="Arial"/>
              <a:buAutoNum type="arabicPeriod"/>
              <a:tabLst>
                <a:tab pos="335915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Contratação o fornecedor vencedor irá receber </a:t>
            </a:r>
            <a:r>
              <a:rPr dirty="0" sz="1000" spc="-10">
                <a:latin typeface="Arial"/>
                <a:cs typeface="Arial"/>
              </a:rPr>
              <a:t>um 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específico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visando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deste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nos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termos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minuta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contrato,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5" y="1561583"/>
            <a:ext cx="6146165" cy="84131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integra este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300"/>
              </a:lnSpc>
              <a:spcBef>
                <a:spcPts val="894"/>
              </a:spcBef>
              <a:buFont typeface="Arial"/>
              <a:buAutoNum type="arabicPeriod" startAt="3"/>
              <a:tabLst>
                <a:tab pos="331470" algn="l"/>
              </a:tabLst>
            </a:pPr>
            <a:r>
              <a:rPr dirty="0" sz="1000" spc="-5">
                <a:latin typeface="Arial"/>
                <a:cs typeface="Arial"/>
              </a:rPr>
              <a:t>Assim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</a:t>
            </a:r>
            <a:r>
              <a:rPr dirty="0" sz="1000" spc="-10">
                <a:latin typeface="Arial"/>
                <a:cs typeface="Arial"/>
              </a:rPr>
              <a:t>dentro 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(três)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úteis, sendo a contagem desse </a:t>
            </a:r>
            <a:r>
              <a:rPr dirty="0" sz="1000" spc="-10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Aviso de </a:t>
            </a:r>
            <a:r>
              <a:rPr dirty="0" sz="1000" spc="-5">
                <a:latin typeface="Arial"/>
                <a:cs typeface="Arial"/>
              </a:rPr>
              <a:t>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894"/>
              </a:spcBef>
              <a:buFont typeface="Arial"/>
              <a:buAutoNum type="arabicPeriod" startAt="3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 recusa injusta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adjudicatária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assinar, aceitar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retirar o contrato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estabelecido,  caracteriza o descumprimento total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assumidas, sujeitando-a as penalidades previstas neste  Edital.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300"/>
              </a:lnSpc>
              <a:spcBef>
                <a:spcPts val="894"/>
              </a:spcBef>
              <a:buFont typeface="Arial"/>
              <a:buAutoNum type="arabicPeriod" startAt="3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 o prazo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para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o Mackenzie Esporte Clube poderá convocar os  fornecedores remanescentes,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classificação, para os fins ali indicados, </a:t>
            </a:r>
            <a:r>
              <a:rPr dirty="0" sz="1000" spc="-10">
                <a:latin typeface="Arial"/>
                <a:cs typeface="Arial"/>
              </a:rPr>
              <a:t>em igual </a:t>
            </a:r>
            <a:r>
              <a:rPr dirty="0" sz="1000" spc="-5">
                <a:latin typeface="Arial"/>
                <a:cs typeface="Arial"/>
              </a:rPr>
              <a:t>prazo e </a:t>
            </a:r>
            <a:r>
              <a:rPr dirty="0" sz="1000" spc="-10">
                <a:latin typeface="Arial"/>
                <a:cs typeface="Arial"/>
              </a:rPr>
              <a:t>nas  </a:t>
            </a:r>
            <a:r>
              <a:rPr dirty="0" sz="1000" spc="-5">
                <a:latin typeface="Arial"/>
                <a:cs typeface="Arial"/>
              </a:rPr>
              <a:t>mesmas condições propostas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primeira classificada, inclusive quanto aos preços atualizados,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55"/>
              </a:spcBef>
              <a:buAutoNum type="arabicPeriod" startAt="17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ts val="1140"/>
              </a:lnSpc>
              <a:spcBef>
                <a:spcPts val="960"/>
              </a:spcBef>
              <a:buFont typeface="Arial"/>
              <a:buAutoNum type="arabicPeriod"/>
              <a:tabLst>
                <a:tab pos="38354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(VINTE) DIAS CORRIDOS A PARTIR </a:t>
            </a:r>
            <a:r>
              <a:rPr dirty="0" sz="1000" spc="5" b="1">
                <a:latin typeface="Arial"/>
                <a:cs typeface="Arial"/>
              </a:rPr>
              <a:t>DA DATA </a:t>
            </a:r>
            <a:r>
              <a:rPr dirty="0" sz="1000" b="1">
                <a:latin typeface="Arial"/>
                <a:cs typeface="Arial"/>
              </a:rPr>
              <a:t>DE  </a:t>
            </a:r>
            <a:r>
              <a:rPr dirty="0" sz="1000" spc="-5" b="1">
                <a:latin typeface="Arial"/>
                <a:cs typeface="Arial"/>
              </a:rPr>
              <a:t>ASSINATURA DO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5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itens deverão ser entregues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desse Edital, atendendo às suas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60"/>
              </a:lnSpc>
              <a:spcBef>
                <a:spcPts val="935"/>
              </a:spcBef>
              <a:buFont typeface="Arial"/>
              <a:buAutoNum type="arabicPeriod"/>
              <a:tabLst>
                <a:tab pos="354330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adquirido, haverá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qualquer ônus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000"/>
              </a:lnSpc>
              <a:spcBef>
                <a:spcPts val="885"/>
              </a:spcBef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</a:t>
            </a:r>
            <a:r>
              <a:rPr dirty="0" sz="1000" spc="-10">
                <a:latin typeface="Arial"/>
                <a:cs typeface="Arial"/>
              </a:rPr>
              <a:t>um Período </a:t>
            </a:r>
            <a:r>
              <a:rPr dirty="0" sz="1000" spc="-5">
                <a:latin typeface="Arial"/>
                <a:cs typeface="Arial"/>
              </a:rPr>
              <a:t>Adicional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10">
                <a:latin typeface="Arial"/>
                <a:cs typeface="Arial"/>
              </a:rPr>
              <a:t>(dez) </a:t>
            </a:r>
            <a:r>
              <a:rPr dirty="0" sz="1000" spc="-5">
                <a:latin typeface="Arial"/>
                <a:cs typeface="Arial"/>
              </a:rPr>
              <a:t>dias corridos, a partir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com 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de 1% </a:t>
            </a:r>
            <a:r>
              <a:rPr dirty="0" sz="1000" spc="-5">
                <a:latin typeface="Arial"/>
                <a:cs typeface="Arial"/>
              </a:rPr>
              <a:t>(um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multa </a:t>
            </a:r>
            <a:r>
              <a:rPr dirty="0" sz="1000" spc="-10">
                <a:latin typeface="Arial"/>
                <a:cs typeface="Arial"/>
              </a:rPr>
              <a:t>de 30% </a:t>
            </a:r>
            <a:r>
              <a:rPr dirty="0" sz="1000" spc="-5">
                <a:latin typeface="Arial"/>
                <a:cs typeface="Arial"/>
              </a:rPr>
              <a:t>(trinta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contratado e o contrato será resolvido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</a:t>
            </a:r>
            <a:r>
              <a:rPr dirty="0" sz="1000">
                <a:latin typeface="Arial"/>
                <a:cs typeface="Arial"/>
              </a:rPr>
              <a:t>judicial 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5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empresa 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algn="just" lvl="1" marL="334010" indent="-321310">
              <a:lnSpc>
                <a:spcPts val="1175"/>
              </a:lnSpc>
              <a:spcBef>
                <a:spcPts val="88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Rua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S/N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60"/>
              </a:spcBef>
              <a:buAutoNum type="arabicPeriod" startAt="18"/>
              <a:tabLst>
                <a:tab pos="337820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</a:t>
            </a:r>
            <a:r>
              <a:rPr dirty="0" sz="1000" spc="-10">
                <a:latin typeface="Arial"/>
                <a:cs typeface="Arial"/>
              </a:rPr>
              <a:t>após 05 </a:t>
            </a:r>
            <a:r>
              <a:rPr dirty="0" sz="1000" spc="-5">
                <a:latin typeface="Arial"/>
                <a:cs typeface="Arial"/>
              </a:rPr>
              <a:t>dias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60"/>
              </a:lnSpc>
              <a:spcBef>
                <a:spcPts val="894"/>
              </a:spcBef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os seguintes  </a:t>
            </a:r>
            <a:r>
              <a:rPr dirty="0" sz="1000" spc="-10">
                <a:latin typeface="Arial"/>
                <a:cs typeface="Arial"/>
              </a:rPr>
              <a:t>dados 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090"/>
              </a:lnSpc>
            </a:pP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PAGAMENTO REFERENTE A ITENS PERTENCENTES </a:t>
            </a:r>
            <a:r>
              <a:rPr dirty="0" sz="1000" spc="-25" b="1">
                <a:solidFill>
                  <a:srgbClr val="212121"/>
                </a:solidFill>
                <a:latin typeface="Arial"/>
                <a:cs typeface="Arial"/>
              </a:rPr>
              <a:t>AO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PROJETO MACKENZIE</a:t>
            </a:r>
            <a:r>
              <a:rPr dirty="0" sz="1000" spc="220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FORMANDO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ATLETAS OLÍMPICOS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III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- CONVENIO Nº </a:t>
            </a:r>
            <a:r>
              <a:rPr dirty="0" sz="1000" spc="-10" b="1">
                <a:solidFill>
                  <a:srgbClr val="212121"/>
                </a:solidFill>
                <a:latin typeface="Arial"/>
                <a:cs typeface="Arial"/>
              </a:rPr>
              <a:t>45,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PARCERIA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MACKENZIE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ESPORTE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CLUBE E</a:t>
            </a:r>
            <a:r>
              <a:rPr dirty="0" sz="1000" spc="1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65"/>
              </a:spcBef>
              <a:buAutoNum type="arabicPeriod" startAt="19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instrumentos 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acarretar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12700" marR="5257800">
              <a:lnSpc>
                <a:spcPts val="2060"/>
              </a:lnSpc>
              <a:spcBef>
                <a:spcPts val="204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95500"/>
              </a:lnSpc>
              <a:spcBef>
                <a:spcPts val="720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dos 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6" y="1677407"/>
            <a:ext cx="6146800" cy="423735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marL="12700" marR="6985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Parágrafo único.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previstas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ato unilateral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ts val="1150"/>
              </a:lnSpc>
              <a:spcBef>
                <a:spcPts val="915"/>
              </a:spcBef>
              <a:buFont typeface="Arial"/>
              <a:buAutoNum type="arabicPeriod" startAt="2"/>
              <a:tabLst>
                <a:tab pos="355600" algn="l"/>
              </a:tabLst>
            </a:pP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ou do </a:t>
            </a:r>
            <a:r>
              <a:rPr dirty="0" sz="1000" spc="-5">
                <a:latin typeface="Arial"/>
                <a:cs typeface="Arial"/>
              </a:rPr>
              <a:t>serviço, a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 contratado, reparar, corrigir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caracterizada 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algn="just" lvl="1" marL="12700" marR="5715">
              <a:lnSpc>
                <a:spcPct val="96200"/>
              </a:lnSpc>
              <a:spcBef>
                <a:spcPts val="875"/>
              </a:spcBef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com o Mackenzie 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atualizado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sobre o valor correspondente à obrigação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cumprida, excetuando-se aquelas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vulto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multa deverá estar prevista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894"/>
              </a:spcBef>
              <a:buFont typeface="Arial"/>
              <a:buAutoNum type="arabicPeriod" startAt="2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A notificação para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neste 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encaminhada via e-mail 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algn="just" marL="337185" indent="-324485">
              <a:lnSpc>
                <a:spcPct val="100000"/>
              </a:lnSpc>
              <a:spcBef>
                <a:spcPts val="850"/>
              </a:spcBef>
              <a:buAutoNum type="arabicPeriod" startAt="20"/>
              <a:tabLst>
                <a:tab pos="33782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 spc="-10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determina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qualquer tempo e a seu exclusivo critério,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ts val="1150"/>
              </a:lnSpc>
              <a:spcBef>
                <a:spcPts val="905"/>
              </a:spcBef>
              <a:buFont typeface="Arial"/>
              <a:buAutoNum type="arabicPeriod"/>
              <a:tabLst>
                <a:tab pos="529590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</a:t>
            </a:r>
            <a:r>
              <a:rPr dirty="0" sz="1000" spc="-10">
                <a:latin typeface="Arial"/>
                <a:cs typeface="Arial"/>
              </a:rPr>
              <a:t>podem </a:t>
            </a:r>
            <a:r>
              <a:rPr dirty="0" sz="1000" spc="-5">
                <a:latin typeface="Arial"/>
                <a:cs typeface="Arial"/>
              </a:rPr>
              <a:t>ser obtidas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telefone (31) </a:t>
            </a:r>
            <a:r>
              <a:rPr dirty="0" sz="1000" spc="-10">
                <a:latin typeface="Arial"/>
                <a:cs typeface="Arial"/>
              </a:rPr>
              <a:t>31 </a:t>
            </a:r>
            <a:r>
              <a:rPr dirty="0" sz="1000" spc="-5">
                <a:latin typeface="Arial"/>
                <a:cs typeface="Arial"/>
              </a:rPr>
              <a:t>3223 2611 / 99251 6356 falar com </a:t>
            </a:r>
            <a:r>
              <a:rPr dirty="0" sz="1000" spc="-10" b="1">
                <a:latin typeface="Arial"/>
                <a:cs typeface="Arial"/>
              </a:rPr>
              <a:t>Lilian 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65"/>
              </a:spcBef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Julho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1777" y="6322557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45"/>
              </a:lnSpc>
            </a:pPr>
            <a:r>
              <a:rPr dirty="0" sz="1000" spc="-10" b="1">
                <a:latin typeface="Arial"/>
                <a:cs typeface="Arial"/>
              </a:rPr>
              <a:t>Lilian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17689" y="6322557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3495">
              <a:lnSpc>
                <a:spcPts val="1145"/>
              </a:lnSpc>
            </a:pPr>
            <a:r>
              <a:rPr dirty="0" sz="1000" spc="-5" b="1">
                <a:latin typeface="Arial"/>
                <a:cs typeface="Arial"/>
              </a:rPr>
              <a:t>Kellyson Salgado Gomes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64729" y="7198856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65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L="20955">
              <a:lnSpc>
                <a:spcPts val="1145"/>
              </a:lnSpc>
            </a:pPr>
            <a:r>
              <a:rPr dirty="0" sz="1000" spc="-5" b="1">
                <a:latin typeface="Arial"/>
                <a:cs typeface="Arial"/>
              </a:rPr>
              <a:t>Sandra Michel B.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4690" y="1560058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644645" y="1874505"/>
          <a:ext cx="6271260" cy="73888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4530"/>
                <a:gridCol w="1656714"/>
                <a:gridCol w="3921125"/>
              </a:tblGrid>
              <a:tr h="28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33954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55320" marR="155575" indent="-490855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19,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 atende às especificações militares dos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EUA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ajuste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assento proporciona operação suave.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Amortecimento: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bordas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as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dobra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material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Belts and Pulleys: Polias de nylon impregnadas de fibra de vidro, com diâmetro de 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cm, apresentam rolamentos esféricos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selados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Coberturas: Optional full front shroud 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models; Cobertura frontal completa  opcional para modelos SE; 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Descrição da estrutura: Cada peça recebe acabamento com revestimento de</a:t>
                      </a:r>
                      <a:r>
                        <a:rPr dirty="0" sz="8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pó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eletrostático para assegurar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aço  com 11 posições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estrutural.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Pegadores: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compostos de borracha térmica que não 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Os 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 com anéis de alumínio, evitando que deslizem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ct val="956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rotação marcado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 ajudar no alinhamento correto; Instruções simples de seguir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trabalhados.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suspenso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(padrão em modelos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SE);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Discos de peso de aço sólido; Placa de peso superior encaixada com buchas  auto 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seletor de peso, com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Plataformas para os Pés:Polyethylene spray-coated for impact, corrosion, and  abrasion resistance..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3070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65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65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2384">
                        <a:lnSpc>
                          <a:spcPts val="910"/>
                        </a:lnSpc>
                        <a:spcBef>
                          <a:spcPts val="38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Armação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posições, Tecnologia ISO-Lateral®, dimensões: 204cm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158cm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125 cm,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186kg.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88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98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484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Sistema Digital de  Monitoramento Cardíaco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25 Níveis de Resistência, Assento: Assento Comfort Curve Plus™, Visualização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(formato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wide screen), Pedais  Alargados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uso, Alavanca de Ajuste  do Assento, Guidão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Leitura Integrado, Rodas Frontais 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182 kg, Comprimento: 111 cm,  Largura: 54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152 cm, Peso: 80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3456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3020">
                        <a:lnSpc>
                          <a:spcPts val="919"/>
                        </a:lnSpc>
                        <a:spcBef>
                          <a:spcPts val="69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Monitoramento Cardíaco, Sistema Digital de  Monitoramento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Cardíaco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Lifepulse™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085" marR="3429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25 Níveis de Resistência, Assento: Assento Comfort Curve Plus™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Apoio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Costas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Deluxe,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Visualização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TV: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LCD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Acoplável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Opcional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17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diagonal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08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(formato  wide  screen),  Pedais  Alargados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Wide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 de 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085" marR="3302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uso, Alavanca de Ajuste do Assento, Guidão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Leitura Integrado, Rodas Frontais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iPod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</a:t>
                      </a:r>
                      <a:r>
                        <a:rPr dirty="0" sz="80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Usuário: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085" marR="33655">
                        <a:lnSpc>
                          <a:spcPts val="910"/>
                        </a:lnSpc>
                        <a:spcBef>
                          <a:spcPts val="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182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Comprimento: 166 cm, Largura: 69 cm, Altura: 135 cm, Peso: 98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76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5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9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Peso Máximo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usuário 182kg, Amplitude de velocidade 0,8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23km/h,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Elevação: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15%,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Superfície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corrida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56cm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153cm,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</a:t>
                      </a:r>
                      <a:r>
                        <a:rPr dirty="0" sz="8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motor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7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4.0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HP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(8.0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HP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pico)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motor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controlador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motor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MagnaDrive™,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Telemetria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Polar para Monitoramento Cardíaco, Sistema Digital de Monitoramento Cardíaco 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Sinais), Fone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ouvido estéreo,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LED, compatibilidade com Ipod.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14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644645" y="1583421"/>
          <a:ext cx="6271260" cy="7239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4530"/>
                <a:gridCol w="1656714"/>
                <a:gridCol w="3921125"/>
              </a:tblGrid>
              <a:tr h="1059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Especificações:Trajeto Elipse, movimento dos braços, telemetria Polar para  Monitoramento Cardíaco, Sistema Digital de Monitoramento Cardíaco Lifepulse™  com PDS (Processamento Digital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Sinais),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25 Níveis de Resistência, Visualização 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Opcional de 17 diagonal (formato widescreen),  Pedais antiderrapantes grandes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 gerenciamento de playlists na tela 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159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 Máximo da Passada 46cm, Comprimento: 211 cm, Largura: 72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155 cm, Peso: 107 kg, Conector de Fone de Ouvido, Display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  Alimentação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Própria.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748"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para Barras Standart Modelo Vertical "Chão"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barras.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73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112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412750" marR="169545" indent="-236220">
                        <a:lnSpc>
                          <a:spcPts val="91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</a:t>
                      </a:r>
                      <a:r>
                        <a:rPr dirty="0" sz="800" spc="-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6195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19,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 atende às especificações militares dos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EUA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mecanismo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rolamento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ajuste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assento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proporciona operação  suave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Amortecimento: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com bordas arredondadas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655">
                        <a:lnSpc>
                          <a:spcPts val="910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conforto; Todas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as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dobra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material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Belts and Pulleys: Polias de nylon impregnadas de fibra de vidro, com diâmetro de  11 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 cm, apresentam rolamentos esféricos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selados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7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Coberturas: Optional full front shroud on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models; Cobertura frontal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completa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92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opcional para modelos SE; 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ct val="958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Descrição da estrutura: Cada peça recebe acabamento com revestimento de pó  eletrostático para assegurar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Estrutura de aço  com 11 posições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estrutural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Pegadores: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compostos de borracha térmica que não 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Os 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 com anéis de alumínio, evitando que deslizem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rotação marcado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 ajudar no alinhamento correto; Instruções simples de seguir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trabalhados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ts val="919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suspenso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(padrão em modelos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SE);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Discos</a:t>
                      </a:r>
                      <a:r>
                        <a:rPr dirty="0" sz="80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</a:t>
                      </a:r>
                      <a:r>
                        <a:rPr dirty="0" sz="80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aço</a:t>
                      </a:r>
                      <a:r>
                        <a:rPr dirty="0" sz="80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sólido;</a:t>
                      </a:r>
                      <a:r>
                        <a:rPr dirty="0" sz="80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</a:t>
                      </a:r>
                      <a:r>
                        <a:rPr dirty="0" sz="80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</a:t>
                      </a:r>
                      <a:r>
                        <a:rPr dirty="0" sz="80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encaixada</a:t>
                      </a:r>
                      <a:r>
                        <a:rPr dirty="0" sz="80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buchas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302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autolubrificadas;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com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está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pesos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evitar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perdas;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Sistema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integrado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720">
                        <a:lnSpc>
                          <a:spcPts val="885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à   placa 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  seletor 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 peso,   com   diâmetro   de   11  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mm,  </a:t>
                      </a:r>
                      <a:r>
                        <a:rPr dirty="0" sz="80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0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  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720" marR="34290">
                        <a:lnSpc>
                          <a:spcPts val="919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Plataformas para os Pés: Polyethylene spray-coated for impact, corrosion, and  abrasion 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373380" marR="172720" indent="-19558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 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5720" marR="33655">
                        <a:lnSpc>
                          <a:spcPts val="919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 mede 0,62mt de largura, 0,70mt de comprimento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1,09mt de altura.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Aplicação: Organizador de Anilhas Material: Ferro Cor padrão: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199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3895" marR="127635" indent="-548640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1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100499"/>
                        </a:lnSpc>
                        <a:spcBef>
                          <a:spcPts val="32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em 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100 x 30 x 6 cm,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com pintura epoxi;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 Alimentação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127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/ 220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alto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intensidade; Painel frontal anti reflexo; Bateria de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acendedor 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Caixa para transporte em madeira, 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Funções Relógio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 Regressivo; Suporte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06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100600"/>
                        </a:lnSpc>
                        <a:spcBef>
                          <a:spcPts val="46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Resolução 1/100 segundos; Alarme diário;  Sinal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sonoro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água;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Peso: 1.0000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16.0000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90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1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100800"/>
                        </a:lnSpc>
                        <a:spcBef>
                          <a:spcPts val="39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Exibe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tempo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total corrente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quanto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lap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uso da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Espaço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frequência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95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2812794" y="1710325"/>
            <a:ext cx="1931670" cy="830580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08" y="2953908"/>
            <a:ext cx="6148070" cy="1778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985">
              <a:lnSpc>
                <a:spcPct val="1440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 instrumento particular credenciamos nosso (a) </a:t>
            </a:r>
            <a:r>
              <a:rPr dirty="0" sz="1000" spc="-10">
                <a:latin typeface="Arial"/>
                <a:cs typeface="Arial"/>
              </a:rPr>
              <a:t>representante </a:t>
            </a:r>
            <a:r>
              <a:rPr dirty="0" sz="1000" spc="-5">
                <a:latin typeface="Arial"/>
                <a:cs typeface="Arial"/>
              </a:rPr>
              <a:t>o (a) Senhor  (a).........................................................................portador(a)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nº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identidade n.º......................................................  expedida 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..../..../...., por ......................,  estado 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7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.............................a quem conferimos amplos e especiais poderes para fins e 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referente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10/2016</a:t>
            </a:r>
            <a:r>
              <a:rPr dirty="0" sz="1000" spc="-5">
                <a:latin typeface="Arial"/>
                <a:cs typeface="Arial"/>
              </a:rPr>
              <a:t>,podendo o  mesmo </a:t>
            </a:r>
            <a:r>
              <a:rPr dirty="0" sz="1000" spc="-10">
                <a:latin typeface="Arial"/>
                <a:cs typeface="Arial"/>
              </a:rPr>
              <a:t>interpor </a:t>
            </a:r>
            <a:r>
              <a:rPr dirty="0" sz="1000" spc="-5">
                <a:latin typeface="Arial"/>
                <a:cs typeface="Arial"/>
              </a:rPr>
              <a:t>recursos, renunciar o direito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recorrer, protestar, assinar documentos, </a:t>
            </a:r>
            <a:r>
              <a:rPr dirty="0" sz="1000" spc="-10">
                <a:latin typeface="Arial"/>
                <a:cs typeface="Arial"/>
              </a:rPr>
              <a:t>entre eles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 spc="-10">
                <a:latin typeface="Arial"/>
                <a:cs typeface="Arial"/>
              </a:rPr>
              <a:t>atas  das </a:t>
            </a:r>
            <a:r>
              <a:rPr dirty="0" sz="1000" spc="-5">
                <a:latin typeface="Arial"/>
                <a:cs typeface="Arial"/>
              </a:rPr>
              <a:t>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perfeito e fiel cumprimento deste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4" y="543101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28" y="6599925"/>
            <a:ext cx="3658870" cy="46863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 marL="2540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(nome 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identidade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856628"/>
            <a:ext cx="6146800" cy="1925955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967864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0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todos os efeitos legais, que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 conforme 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10/2016</a:t>
            </a:r>
            <a:r>
              <a:rPr dirty="0" sz="1000" spc="-5">
                <a:latin typeface="Arial"/>
                <a:cs typeface="Arial"/>
              </a:rPr>
              <a:t>, às </a:t>
            </a:r>
            <a:r>
              <a:rPr dirty="0" sz="1000" spc="-10">
                <a:latin typeface="Arial"/>
                <a:cs typeface="Arial"/>
              </a:rPr>
              <a:t>quais nos </a:t>
            </a:r>
            <a:r>
              <a:rPr dirty="0" sz="1000" spc="-5">
                <a:latin typeface="Arial"/>
                <a:cs typeface="Arial"/>
              </a:rPr>
              <a:t>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0" y="4263633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65443" y="5357865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06" y="9009367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76" y="1706362"/>
            <a:ext cx="6148070" cy="53619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como representante devidamente  constituído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fornecedor) doravante denominado (Fornecedor), para fins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(completar)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CONVITE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10/2015</a:t>
            </a:r>
            <a:r>
              <a:rPr dirty="0" sz="1000" spc="-5">
                <a:latin typeface="Arial"/>
                <a:cs typeface="Arial"/>
              </a:rPr>
              <a:t>, declara, sob  as penas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26695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(pelo fornecedor), e o conteúdo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participante potencial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ct val="95500"/>
              </a:lnSpc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</a:t>
            </a:r>
            <a:r>
              <a:rPr dirty="0" sz="1000" spc="-1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  <a:buAutoNum type="alphaLcParenBoth"/>
              <a:tabLst>
                <a:tab pos="23431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tentou,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 pessoa, influir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quanto </a:t>
            </a:r>
            <a:r>
              <a:rPr dirty="0" sz="1000" spc="-5">
                <a:latin typeface="Arial"/>
                <a:cs typeface="Arial"/>
              </a:rPr>
              <a:t>a participar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será,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discutido com 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referido 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foi,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40"/>
              </a:lnSpc>
              <a:buAutoNum type="alphaLcParenBoth"/>
              <a:tabLst>
                <a:tab pos="193040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plenamente ciente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teor 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extensão desta declaração e que </a:t>
            </a:r>
            <a:r>
              <a:rPr dirty="0" sz="1000" spc="-10">
                <a:latin typeface="Arial"/>
                <a:cs typeface="Arial"/>
              </a:rPr>
              <a:t>detém </a:t>
            </a:r>
            <a:r>
              <a:rPr dirty="0" sz="1000" spc="-5">
                <a:latin typeface="Arial"/>
                <a:cs typeface="Arial"/>
              </a:rPr>
              <a:t>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576" y="7476224"/>
            <a:ext cx="3910329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m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99996" y="8497303"/>
            <a:ext cx="475932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10185" marR="5080" indent="-19812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6043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 legal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com identificação completa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258311" y="1851143"/>
            <a:ext cx="5040630" cy="1127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14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0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53711" y="3385810"/>
            <a:ext cx="244919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10/2016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4263633"/>
            <a:ext cx="6146800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direito, que conhecemos as 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e os termos </a:t>
            </a:r>
            <a:r>
              <a:rPr dirty="0" sz="1000" spc="-10">
                <a:latin typeface="Arial"/>
                <a:cs typeface="Arial"/>
              </a:rPr>
              <a:t>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 10/2016 </a:t>
            </a:r>
            <a:r>
              <a:rPr dirty="0" sz="1000" spc="-5">
                <a:latin typeface="Arial"/>
                <a:cs typeface="Arial"/>
              </a:rPr>
              <a:t>e seu(s) ANEXOS, 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temos </a:t>
            </a:r>
            <a:r>
              <a:rPr dirty="0" sz="1000" spc="-10">
                <a:latin typeface="Arial"/>
                <a:cs typeface="Arial"/>
              </a:rPr>
              <a:t>totais </a:t>
            </a:r>
            <a:r>
              <a:rPr dirty="0" sz="1000" spc="-5">
                <a:latin typeface="Arial"/>
                <a:cs typeface="Arial"/>
              </a:rPr>
              <a:t>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atender e cumprir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exigências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fornecimento ali contidas, inclusive as demais formalidades relativas a documentação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37" y="543101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93833" y="6307316"/>
            <a:ext cx="380047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78714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5" y="1560058"/>
            <a:ext cx="6146165" cy="2588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nº .................., declara sob as penas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que,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a presente data, inexistem fatos impeditivos para sua habilitação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presente processo  licitatório não estando suspenso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</a:t>
            </a:r>
            <a:r>
              <a:rPr dirty="0" sz="1000" spc="-10">
                <a:latin typeface="Arial"/>
                <a:cs typeface="Arial"/>
              </a:rPr>
              <a:t>bem  </a:t>
            </a:r>
            <a:r>
              <a:rPr dirty="0" sz="1000" spc="-5">
                <a:latin typeface="Arial"/>
                <a:cs typeface="Arial"/>
              </a:rPr>
              <a:t>como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âmbito  estadual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federal, ciente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obrigatoriedade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declarar ocorrências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84" y="4701021"/>
            <a:ext cx="270954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2" y="1706362"/>
            <a:ext cx="6144895" cy="4048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859280" marR="1853564" indent="287655">
              <a:lnSpc>
                <a:spcPct val="192000"/>
              </a:lnSpc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10/2016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0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n.º 9.854, </a:t>
            </a:r>
            <a:r>
              <a:rPr dirty="0" sz="1000" spc="-10">
                <a:latin typeface="Arial"/>
                <a:cs typeface="Arial"/>
              </a:rPr>
              <a:t>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não emprega menor </a:t>
            </a:r>
            <a:r>
              <a:rPr dirty="0" sz="1000" spc="-10">
                <a:latin typeface="Arial"/>
                <a:cs typeface="Arial"/>
              </a:rPr>
              <a:t>de dezoito </a:t>
            </a:r>
            <a:r>
              <a:rPr dirty="0" sz="1000" spc="-5">
                <a:latin typeface="Arial"/>
                <a:cs typeface="Arial"/>
              </a:rPr>
              <a:t>anos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e não emprega menor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dezesseis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543685">
              <a:lnSpc>
                <a:spcPts val="114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Ressalva.: emprega menor, 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condição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aprendiz ()  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ctr" marL="1164590" marR="1127125">
              <a:lnSpc>
                <a:spcPts val="1150"/>
              </a:lnSpc>
              <a:tabLst>
                <a:tab pos="2647315" algn="l"/>
                <a:tab pos="4201795" algn="l"/>
                <a:tab pos="500951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(Observação: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8" y="1560058"/>
            <a:ext cx="4768850" cy="29527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73431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VIII</a:t>
            </a:r>
            <a:endParaRPr sz="1000">
              <a:latin typeface="Arial"/>
              <a:cs typeface="Arial"/>
            </a:endParaRPr>
          </a:p>
          <a:p>
            <a:pPr algn="ctr" marL="1386840" marR="5080">
              <a:lnSpc>
                <a:spcPts val="1140"/>
              </a:lnSpc>
              <a:spcBef>
                <a:spcPts val="65"/>
              </a:spcBef>
            </a:pPr>
            <a:r>
              <a:rPr dirty="0" sz="1000" spc="-5" b="1">
                <a:latin typeface="Arial"/>
                <a:cs typeface="Arial"/>
              </a:rPr>
              <a:t>ORÇAMENTO - </a:t>
            </a:r>
            <a:r>
              <a:rPr dirty="0" sz="1000" spc="-10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10/2016  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ct val="100000"/>
              </a:lnSpc>
              <a:spcBef>
                <a:spcPts val="5"/>
              </a:spcBef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romanUcPeriod" startAt="2"/>
            </a:pPr>
            <a:endParaRPr sz="900">
              <a:latin typeface="Times New Roman"/>
              <a:cs typeface="Times New Roman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50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emissão: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lphaLcPeriod"/>
            </a:pPr>
            <a:endParaRPr sz="950">
              <a:latin typeface="Times New Roman"/>
              <a:cs typeface="Times New Roman"/>
            </a:endParaRPr>
          </a:p>
          <a:p>
            <a:pPr marL="195580" indent="-182880">
              <a:lnSpc>
                <a:spcPts val="1170"/>
              </a:lnSpc>
              <a:buAutoNum type="romanUcPeriod" startAt="2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emissora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368801" y="4649709"/>
          <a:ext cx="6823075" cy="52914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"/>
                <a:gridCol w="960119"/>
                <a:gridCol w="2383790"/>
                <a:gridCol w="615950"/>
                <a:gridCol w="631189"/>
                <a:gridCol w="809625"/>
                <a:gridCol w="585470"/>
                <a:gridCol w="585469"/>
              </a:tblGrid>
              <a:tr h="487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397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EUIPAMENTO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7740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85090" marR="74295" indent="34925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MARCA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85090" marR="76200">
                        <a:lnSpc>
                          <a:spcPts val="919"/>
                        </a:lnSpc>
                        <a:spcBef>
                          <a:spcPts val="5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6990" marR="39370" indent="6858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3189" marR="107314" indent="-7620">
                        <a:lnSpc>
                          <a:spcPts val="910"/>
                        </a:lnSpc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  <a:tr h="47975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20014" marR="113030" indent="1905">
                        <a:lnSpc>
                          <a:spcPts val="919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19,  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atende às  especificações militares dos EUA 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ajuste do assento  proporciona operação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suave.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Amortecimento: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bordas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 as 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 dobra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Belts and Pulleys: Polias de nylon impregnadas de  fibra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vidro,</a:t>
                      </a:r>
                      <a:r>
                        <a:rPr dirty="0" sz="80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diâmetro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11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</a:t>
                      </a:r>
                      <a:r>
                        <a:rPr dirty="0" sz="80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</a:t>
                      </a:r>
                      <a:r>
                        <a:rPr dirty="0" sz="80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apresentam rolamentos esféricos selados  Coberturas:   Optional   full   front   shroud   on </a:t>
                      </a:r>
                      <a:r>
                        <a:rPr dirty="0" sz="80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models;  Cobertura frontal completa opcional </a:t>
                      </a:r>
                      <a:r>
                        <a:rPr dirty="0" sz="80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0"/>
                        </a:lnSpc>
                        <a:spcBef>
                          <a:spcPts val="5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modelos SE; 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Descrição da estrutura: Cada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</a:t>
                      </a:r>
                      <a:r>
                        <a:rPr dirty="0" sz="800" spc="2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700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acabamento com revestimento de pó eletrostático  para assegurar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 Estrutura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 estrutural.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Pegadores: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compostos de  borracha</a:t>
                      </a:r>
                      <a:r>
                        <a:rPr dirty="0" sz="80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térmica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não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absorvem</a:t>
                      </a:r>
                      <a:r>
                        <a:rPr dirty="0" sz="8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suor</a:t>
                      </a:r>
                      <a:r>
                        <a:rPr dirty="0" sz="80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ts val="910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</a:t>
                      </a:r>
                      <a:r>
                        <a:rPr dirty="0" sz="80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anéis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alumínio,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evitando</a:t>
                      </a:r>
                      <a:r>
                        <a:rPr dirty="0" sz="80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deslizem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 marR="34290">
                        <a:lnSpc>
                          <a:spcPct val="95800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rotação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marcado  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ajudar no  alinhamento correto; Instruções simples de seguir 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 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 trabalhados.  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 suspenso (padrão em modelos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SE);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Discos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aço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sólido;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 encaixada com buchas auto lubrificadas; Pino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com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 trava 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 para evitar perdas; Sistema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Pino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peso,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6364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368801" y="1583421"/>
          <a:ext cx="6823075" cy="82708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"/>
                <a:gridCol w="960119"/>
                <a:gridCol w="2383790"/>
                <a:gridCol w="615950"/>
                <a:gridCol w="631189"/>
                <a:gridCol w="809625"/>
                <a:gridCol w="585470"/>
                <a:gridCol w="585469"/>
              </a:tblGrid>
              <a:tr h="824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ts val="9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está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superior.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Plataformas para os Pés:Polyethylene spray-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coated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for impact, corrosion, and abrasion  resistance..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602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73025" marR="67945" indent="17526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  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spc="15" b="1">
                          <a:latin typeface="Arial"/>
                          <a:cs typeface="Arial"/>
                        </a:rPr>
                        <a:t>H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4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Armação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posições, Tecnologia  ISO-Lateral®, dimensões: 204cm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158cm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125  cm, peso</a:t>
                      </a:r>
                      <a:r>
                        <a:rPr dirty="0" sz="8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186kg.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543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25425" marR="197485" indent="-1524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900"/>
                        </a:lnSpc>
                        <a:spcBef>
                          <a:spcPts val="23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 Monitoramento Cardíaco, Sistema Digital de  Monitoramento Cardíaco Lifepulse™ com PDS  (Processamento Digital de Sinais), 25 Níveis de  Resistência, Assento: Assento Comfort Curve  Plus™, Visualização de TV: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 Acoplável Opcional de 17 diagonal (formato wide  screen), Pedais Alargados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Programa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uso, Alavanca de Ajuste  do Assento, Guidão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Leitura Integrado, Rodas Frontais para Fácil  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playlists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182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Comprimento: 111 cm, Largura: 54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152  cm, Peso: 80 kg, Conector de Fone de Ouvido,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LED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298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092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46050" marR="141605" indent="63500">
                        <a:lnSpc>
                          <a:spcPts val="919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Z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ts val="91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Telemetria Polar para  Monitoramento    Cardíaco,    Sistema    Digital  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Monitoramento   Cardíaco   Lifepulse™   com</a:t>
                      </a:r>
                      <a:r>
                        <a:rPr dirty="0" sz="80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PDS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de Sinais), 25 Níveis de  Resistência, Assento: Assento Comfort Curve  Plus™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Apoio de Costas Deluxe, Visualização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TV: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Tela de LCD Acoplável Opcional de 17  diagonal (formato wide screen), Pedais Alargados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Wide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Ride™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Mudança de Programa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 uso,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Alavanca de Ajuste do Assento, Guidão  Especial de Corrida,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Rack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Leitura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Integrado,  Rodas Frontais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Fácil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Movimentação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com iPod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 gerenciamento de playlists na tela de LCD, Peso  Máximo do Usuário: 182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Comprimento: 166  cm, Largura: 69 cm, Altura: 135 cm, Peso: 98 kg,  Conector de Fone de Ouvido,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LED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Âmbar.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73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ts val="91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 Peso Máximo do usuário 182kg,  Amplitude de velocidade 0,8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- 23km/h,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Elevação:</a:t>
                      </a:r>
                      <a:r>
                        <a:rPr dirty="0" sz="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15%, </a:t>
                      </a:r>
                      <a:r>
                        <a:rPr dirty="0" sz="80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Superfície </a:t>
                      </a:r>
                      <a:r>
                        <a:rPr dirty="0" sz="8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corrida </a:t>
                      </a:r>
                      <a:r>
                        <a:rPr dirty="0" sz="8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56cm </a:t>
                      </a:r>
                      <a:r>
                        <a:rPr dirty="0" sz="80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153cm,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Sistema do motor 4.0 HP (8.0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HP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pico) motor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controlador 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motor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MagnaDrive™,  Telemetria Polar para Monitoramento Cardíaco,  Sistema Digital de Monitoramento Cardíaco  Lifepulse™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PDS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(Processamento Digital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Sinais), Fone de ouvido estéreo,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LED,  compatibilidade com Ipod.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428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290">
                        <a:lnSpc>
                          <a:spcPct val="958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Especificações:Trajeto Elipse, movimento dos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braços,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telemetria Polar para Monitoramento  Cardíaco, Sistema Digital de Monitoramento  Cardíaco Lifepulse™ com PDS (Processamento  Digital de Sinais), 25 Níveis de Resistência,  Visualização de TV: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 Acoplável  Opcional de 17 diagonal (formato widescreen),  Pedais antiderrapantes grandes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Compatibilidade  com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iPod 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iPhone, gerenciamento de playlists na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tela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LCD,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Máximo do Usuário: 159 kg,  Comprimento Máximo da Passada 46cm,  Comprimento: 211 cm, Largura: 72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Altura: 155  cm, Peso: 107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Conector de Fone de Ouvido,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Display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LED Âmbar. Alimentação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Própria.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368801" y="1583421"/>
          <a:ext cx="6823075" cy="7717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"/>
                <a:gridCol w="960119"/>
                <a:gridCol w="2383790"/>
                <a:gridCol w="615950"/>
                <a:gridCol w="631189"/>
                <a:gridCol w="809625"/>
                <a:gridCol w="585470"/>
                <a:gridCol w="585469"/>
              </a:tblGrid>
              <a:tr h="3855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1620" marR="64769" indent="-184785">
                        <a:lnSpc>
                          <a:spcPts val="910"/>
                        </a:lnSpc>
                        <a:spcBef>
                          <a:spcPts val="59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</a:t>
                      </a:r>
                      <a:r>
                        <a:rPr dirty="0" sz="8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 marR="34925">
                        <a:lnSpc>
                          <a:spcPts val="910"/>
                        </a:lnSpc>
                        <a:spcBef>
                          <a:spcPts val="60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Suporte para Barras Standart Modelo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Vertical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"Chão"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barras.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68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497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5405" marR="57785" indent="3175">
                        <a:lnSpc>
                          <a:spcPts val="919"/>
                        </a:lnSpc>
                        <a:spcBef>
                          <a:spcPts val="57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PANTURRILHA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830">
                        <a:lnSpc>
                          <a:spcPts val="91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Cabos: Cabo construído em filamento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7 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19,  lubrificado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revestido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nylon atende</a:t>
                      </a:r>
                      <a:r>
                        <a:rPr dirty="0" sz="80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às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especificações militares dos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EUA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 marR="34290">
                        <a:lnSpc>
                          <a:spcPct val="958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Ajustes: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mecanismo de rolamento no ajuste do  assento proporciona operação suave  Amortecimento: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moldados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com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bordas arredondadas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maior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conforto; Todas  as bordas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costuradas para eliminar qualquer  dobra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material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que poderia comprometer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Belts and Pulleys: Polias de nylon impregnadas de  fibra</a:t>
                      </a:r>
                      <a:r>
                        <a:rPr dirty="0" sz="8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vidro,</a:t>
                      </a:r>
                      <a:r>
                        <a:rPr dirty="0" sz="80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</a:t>
                      </a:r>
                      <a:r>
                        <a:rPr dirty="0" sz="8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diâmetro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11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</a:t>
                      </a:r>
                      <a:r>
                        <a:rPr dirty="0" sz="80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8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15</a:t>
                      </a:r>
                      <a:r>
                        <a:rPr dirty="0" sz="80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556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apresentam rolamentos esféricos selados  Coberturas:   Optional   full   front   shroud   on </a:t>
                      </a:r>
                      <a:r>
                        <a:rPr dirty="0" sz="80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models;  Cobertura frontal completa opcional </a:t>
                      </a:r>
                      <a:r>
                        <a:rPr dirty="0" sz="80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7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modelos SE; Cobertura completa, frontal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traseira  Descrição da estrutura: Cada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peça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recebe  acabamento com revestimento de pó eletrostático  para assegurar máxima adesão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durabilidade;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Pés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borracha padrão protegem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base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 estrutura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evitam que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equipamento deslize;  Estrutura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aço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 11 posições garante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máxima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integridade estrutural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9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Pegadores: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compostos de  borracha térmica que não absorvem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suor e são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resistentes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rasgos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desgaste;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Os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pegadores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presos com anéis de alumínio, evitando que  deslizem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de Instrução: Eixo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rotação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marcado  com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um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indicador vermelho para ajudar</a:t>
                      </a:r>
                      <a:r>
                        <a:rPr dirty="0" sz="80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ts val="91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alinhamento correto; Instruções simples de seguir  ilustram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 correto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os músculos</a:t>
                      </a:r>
                      <a:r>
                        <a:rPr dirty="0" sz="8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trabalhados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3815">
                        <a:lnSpc>
                          <a:spcPts val="885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Placas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guias de peso: Sistema de</a:t>
                      </a:r>
                      <a:r>
                        <a:rPr dirty="0" sz="80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7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suspenso (padrão em modelos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SE);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Discos de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aço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sólido;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Placa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  encaixada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buchas autolubrificadas;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Pino  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com diâmetro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 trava 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está 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 para evitar perdas; Sistema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superior; Pino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seletor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peso,  com diâmetro de 11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mm,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trava magneticamente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 está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torre de pesos para evitar perdas;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sistema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gradual integrado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placa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superior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Plataformas para os Pés: Polyethylene spray-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coated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for impact, corrosion, and abrasion  resistance.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39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 indent="-128270">
                        <a:lnSpc>
                          <a:spcPts val="88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ctr" marL="225425" marR="21971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10" b="1">
                          <a:latin typeface="Arial"/>
                          <a:cs typeface="Arial"/>
                        </a:rPr>
                        <a:t>ANILHAS</a:t>
                      </a:r>
                      <a:r>
                        <a:rPr dirty="0" sz="8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ts val="9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suporte</a:t>
                      </a:r>
                      <a:r>
                        <a:rPr dirty="0" sz="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mede</a:t>
                      </a:r>
                      <a:r>
                        <a:rPr dirty="0" sz="8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0,62mt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largura,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0,70mt</a:t>
                      </a:r>
                      <a:r>
                        <a:rPr dirty="0" sz="8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3815" marR="34290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comprimento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1,09mt de altura.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\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Aplicação:  Organizador de Anilhas Material: Ferro Cor  padrão: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Preta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368300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3548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06680" marR="100965">
                        <a:lnSpc>
                          <a:spcPct val="100600"/>
                        </a:lnSpc>
                        <a:spcBef>
                          <a:spcPts val="77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C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M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365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em 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100 x 30 x 6 cm,  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pintura epoxi;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Alimentação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127</a:t>
                      </a:r>
                      <a:r>
                        <a:rPr dirty="0" sz="80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/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algn="just" marL="43815" marR="34925">
                        <a:lnSpc>
                          <a:spcPct val="1006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220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Dígitos na cor 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alto intensidade; Painel frontal anti  reflexo;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 Cabo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acendedor de 12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Caixa para transporte em madeira, acessório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Regressivo; Suporte 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acessório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368935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368801" y="1583421"/>
          <a:ext cx="6823075" cy="1922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"/>
                <a:gridCol w="960119"/>
                <a:gridCol w="2383790"/>
                <a:gridCol w="615950"/>
                <a:gridCol w="631189"/>
                <a:gridCol w="809625"/>
                <a:gridCol w="585470"/>
                <a:gridCol w="585469"/>
              </a:tblGrid>
              <a:tr h="740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7950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4925">
                        <a:lnSpc>
                          <a:spcPct val="100299"/>
                        </a:lnSpc>
                        <a:spcBef>
                          <a:spcPts val="49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dia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 Resolução 1/100 segundos; Alarme diário; Sinal  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Peso: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1.0000 kg;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16.0000 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22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138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5715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31140" marR="64135" indent="-161925">
                        <a:lnSpc>
                          <a:spcPct val="1012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</a:t>
                      </a:r>
                      <a:r>
                        <a:rPr dirty="0" sz="800" spc="-10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  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3655">
                        <a:lnSpc>
                          <a:spcPct val="100699"/>
                        </a:lnSpc>
                        <a:spcBef>
                          <a:spcPts val="28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Exibe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total  corrente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quanto o tempo 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 corrente;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passagens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durante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uso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Espaço 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10 horas; Pega 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dad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4861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1188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r" marR="38100">
                        <a:lnSpc>
                          <a:spcPct val="100000"/>
                        </a:lnSpc>
                      </a:pP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3628126"/>
            <a:ext cx="2834640" cy="14909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73990" indent="-161290">
              <a:lnSpc>
                <a:spcPct val="100000"/>
              </a:lnSpc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0"/>
              </a:lnSpc>
              <a:spcBef>
                <a:spcPts val="5"/>
              </a:spcBef>
              <a:buAutoNum type="alphaLcParenR"/>
              <a:tabLst>
                <a:tab pos="469900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4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8" y="1560058"/>
            <a:ext cx="3810635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299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2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10/2016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8" y="2873746"/>
            <a:ext cx="6146800" cy="16389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260" marR="191770" indent="-1882139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CNPJ/MF Nº, sediada, (Endereço Completo) Declaro(amos) para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fins </a:t>
            </a:r>
            <a:r>
              <a:rPr dirty="0" sz="1000" spc="-15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microempresa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pequeno porte, para efeito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Lei  Complementar </a:t>
            </a:r>
            <a:r>
              <a:rPr dirty="0" sz="1000" spc="-10">
                <a:latin typeface="Arial"/>
                <a:cs typeface="Arial"/>
              </a:rPr>
              <a:t>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dezembro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81988" y="5211561"/>
            <a:ext cx="422402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104900" marR="5080" indent="-1092835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2106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84" y="1706362"/>
            <a:ext cx="6148070" cy="82105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800"/>
              </a:lnSpc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>
                <a:latin typeface="Arial"/>
                <a:cs typeface="Arial"/>
              </a:rPr>
              <a:t>Clube, </a:t>
            </a:r>
            <a:r>
              <a:rPr dirty="0" sz="1000" spc="-5">
                <a:latin typeface="Arial"/>
                <a:cs typeface="Arial"/>
              </a:rPr>
              <a:t>associação sem fins econômicos e lucrativos,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e foro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cidade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Belo Horizonte, Estado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Minas Gerais, à Rua Benvinda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Antônio, CEP:  30.330-180,CNPJ</a:t>
            </a:r>
            <a:r>
              <a:rPr dirty="0" sz="1000" spc="-5" b="1">
                <a:latin typeface="Arial"/>
                <a:cs typeface="Arial"/>
              </a:rPr>
              <a:t>17.499.252/0001-00: </a:t>
            </a:r>
            <a:r>
              <a:rPr dirty="0" sz="1000" spc="-5">
                <a:latin typeface="Arial"/>
                <a:cs typeface="Arial"/>
              </a:rPr>
              <a:t>neste ato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seus representantes legais, </a:t>
            </a:r>
            <a:r>
              <a:rPr dirty="0" sz="1000">
                <a:latin typeface="Arial"/>
                <a:cs typeface="Arial"/>
              </a:rPr>
              <a:t>ora  </a:t>
            </a:r>
            <a:r>
              <a:rPr dirty="0" sz="1000" spc="-5">
                <a:latin typeface="Arial"/>
                <a:cs typeface="Arial"/>
              </a:rPr>
              <a:t>denominado CONTRATANTE, e </a:t>
            </a:r>
            <a:r>
              <a:rPr dirty="0" sz="1000" spc="-10">
                <a:latin typeface="Arial"/>
                <a:cs typeface="Arial"/>
              </a:rPr>
              <a:t>de outro </a:t>
            </a:r>
            <a:r>
              <a:rPr dirty="0" sz="1000" spc="-5">
                <a:latin typeface="Arial"/>
                <a:cs typeface="Arial"/>
              </a:rPr>
              <a:t>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xxxxxxxxxxxxxx, ora denominada CONTRATADA, firmam o  presente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mediante as cláusulas 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2715">
              <a:lnSpc>
                <a:spcPct val="95500"/>
              </a:lnSpc>
              <a:tabLst>
                <a:tab pos="3509645" algn="l"/>
              </a:tabLst>
            </a:pPr>
            <a:r>
              <a:rPr dirty="0" sz="1000" spc="-5">
                <a:latin typeface="Arial"/>
                <a:cs typeface="Arial"/>
              </a:rPr>
              <a:t>Constitui objeto desse contrato o fornecimento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para o treinamento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envolvidos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Projeto  MACKENZIE FORMANDO ATLETAS OLÍMPICOS,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conformidade com as especificações descritas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10">
                <a:latin typeface="Arial"/>
                <a:cs typeface="Arial"/>
              </a:rPr>
              <a:t>Item 01,02 </a:t>
            </a:r>
            <a:r>
              <a:rPr dirty="0" sz="1000" spc="-5">
                <a:latin typeface="Arial"/>
                <a:cs typeface="Arial"/>
              </a:rPr>
              <a:t>e/ou </a:t>
            </a:r>
            <a:r>
              <a:rPr dirty="0" sz="1000" spc="-10">
                <a:latin typeface="Arial"/>
                <a:cs typeface="Arial"/>
              </a:rPr>
              <a:t>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divisão </a:t>
            </a:r>
            <a:r>
              <a:rPr dirty="0" sz="1000" spc="-5">
                <a:latin typeface="Arial"/>
                <a:cs typeface="Arial"/>
              </a:rPr>
              <a:t>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Nº</a:t>
            </a:r>
            <a:r>
              <a:rPr dirty="0" sz="1000" spc="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10/2016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5">
                <a:latin typeface="Arial"/>
                <a:cs typeface="Arial"/>
              </a:rPr>
              <a:t>Durante a vigência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o nº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supressões,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4765">
              <a:lnSpc>
                <a:spcPct val="96500"/>
              </a:lnSpc>
            </a:pPr>
            <a:r>
              <a:rPr dirty="0" sz="1000" spc="-5">
                <a:latin typeface="Arial"/>
                <a:cs typeface="Arial"/>
              </a:rPr>
              <a:t>O presente contrato está vinculado aos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10/2016 </a:t>
            </a:r>
            <a:r>
              <a:rPr dirty="0" sz="1000" spc="-5">
                <a:latin typeface="Arial"/>
                <a:cs typeface="Arial"/>
              </a:rPr>
              <a:t>e anexos e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Projeto MACKENZIE FORMANDO ATLETAS OLÍMPICOS, convênio entre a </a:t>
            </a:r>
            <a:r>
              <a:rPr dirty="0" sz="1000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3ª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VIGÊNCIA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 presente contrato é </a:t>
            </a:r>
            <a:r>
              <a:rPr dirty="0" sz="1000">
                <a:latin typeface="Arial"/>
                <a:cs typeface="Arial"/>
              </a:rPr>
              <a:t>firmado </a:t>
            </a:r>
            <a:r>
              <a:rPr dirty="0" sz="1000" spc="-10">
                <a:latin typeface="Arial"/>
                <a:cs typeface="Arial"/>
              </a:rPr>
              <a:t>por prazo </a:t>
            </a:r>
            <a:r>
              <a:rPr dirty="0" sz="1000" spc="-5">
                <a:latin typeface="Arial"/>
                <a:cs typeface="Arial"/>
              </a:rPr>
              <a:t>determinado, vigendo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dia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, contados a partir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recebimento pelo fornecedor </a:t>
            </a:r>
            <a:r>
              <a:rPr dirty="0" sz="1000" spc="-10">
                <a:latin typeface="Arial"/>
                <a:cs typeface="Arial"/>
              </a:rPr>
              <a:t>por via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compra, instrumento hábil para todos os fins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 spc="-5">
                <a:latin typeface="Arial"/>
                <a:cs typeface="Arial"/>
              </a:rPr>
              <a:t>item, o cronograma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762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anexo I, responsabilizando-se integralmente pela qualidade  técnica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por ela </a:t>
            </a:r>
            <a:r>
              <a:rPr dirty="0" sz="1000" spc="-5">
                <a:latin typeface="Arial"/>
                <a:cs typeface="Arial"/>
              </a:rPr>
              <a:t>oferecido e cumprindo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40"/>
              </a:lnSpc>
            </a:pPr>
            <a:r>
              <a:rPr dirty="0" sz="1000" spc="-5">
                <a:latin typeface="Arial"/>
                <a:cs typeface="Arial"/>
              </a:rPr>
              <a:t>A vigência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oferecida deverá ser </a:t>
            </a:r>
            <a:r>
              <a:rPr dirty="0" sz="1000">
                <a:latin typeface="Arial"/>
                <a:cs typeface="Arial"/>
              </a:rPr>
              <a:t>mantida, </a:t>
            </a:r>
            <a:r>
              <a:rPr dirty="0" sz="1000" spc="-5">
                <a:latin typeface="Arial"/>
                <a:cs typeface="Arial"/>
              </a:rPr>
              <a:t>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bem,  observando-se, as regras estabelecidas pelo Código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889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Providenciar a imediata substituição </a:t>
            </a:r>
            <a:r>
              <a:rPr dirty="0" sz="1000" spc="-10">
                <a:latin typeface="Arial"/>
                <a:cs typeface="Arial"/>
              </a:rPr>
              <a:t>do bem 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 meses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 spc="-5">
                <a:latin typeface="Arial"/>
                <a:cs typeface="Arial"/>
              </a:rPr>
              <a:t>a 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Responsabilizar-se pelo pagamento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todos os tributos que incidam </a:t>
            </a:r>
            <a:r>
              <a:rPr dirty="0" sz="1000" spc="-10">
                <a:latin typeface="Arial"/>
                <a:cs typeface="Arial"/>
              </a:rPr>
              <a:t>ou venham </a:t>
            </a:r>
            <a:r>
              <a:rPr dirty="0" sz="1000" spc="-5">
                <a:latin typeface="Arial"/>
                <a:cs typeface="Arial"/>
              </a:rPr>
              <a:t>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</a:t>
            </a:r>
            <a:r>
              <a:rPr dirty="0" sz="1000">
                <a:latin typeface="Arial"/>
                <a:cs typeface="Arial"/>
              </a:rPr>
              <a:t>objeto </a:t>
            </a:r>
            <a:r>
              <a:rPr dirty="0" sz="1000" spc="-5">
                <a:latin typeface="Arial"/>
                <a:cs typeface="Arial"/>
              </a:rPr>
              <a:t>deste Contrato e responsabilizar-se pelo ônus resultante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quaisquer ações,  demandas, custos e despesas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danos, seja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culpa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empregados e/ou  prepostos, obrigando-se, outrossim, </a:t>
            </a:r>
            <a:r>
              <a:rPr dirty="0" sz="1000" spc="-10">
                <a:latin typeface="Arial"/>
                <a:cs typeface="Arial"/>
              </a:rPr>
              <a:t>por quaisquer </a:t>
            </a:r>
            <a:r>
              <a:rPr dirty="0" sz="1000" spc="-5">
                <a:latin typeface="Arial"/>
                <a:cs typeface="Arial"/>
              </a:rPr>
              <a:t>responsabilidades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ações judiciais que lhe 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ser atribuídas por força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Submeter-se às normas e determinações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referem à 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Permitir o livre acesso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documentos e registros contábeis, referentes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contratado, </a:t>
            </a:r>
            <a:r>
              <a:rPr dirty="0" sz="1000">
                <a:latin typeface="Arial"/>
                <a:cs typeface="Arial"/>
              </a:rPr>
              <a:t>aos  </a:t>
            </a:r>
            <a:r>
              <a:rPr dirty="0" sz="1000" spc="-5">
                <a:latin typeface="Arial"/>
                <a:cs typeface="Arial"/>
              </a:rPr>
              <a:t>servidores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órgãos e entidades públicas concedentes e </a:t>
            </a:r>
            <a:r>
              <a:rPr dirty="0" sz="1000" spc="-10">
                <a:latin typeface="Arial"/>
                <a:cs typeface="Arial"/>
              </a:rPr>
              <a:t>dos órgãos de </a:t>
            </a:r>
            <a:r>
              <a:rPr dirty="0" sz="1000" spc="-5">
                <a:latin typeface="Arial"/>
                <a:cs typeface="Arial"/>
              </a:rPr>
              <a:t>controle interno e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707886"/>
            <a:ext cx="6147435" cy="825500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715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manter, durante toda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compatibilidade com as  obrigações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ele assumidas,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</a:t>
            </a:r>
            <a:r>
              <a:rPr dirty="0" sz="1000">
                <a:latin typeface="Arial"/>
                <a:cs typeface="Arial"/>
              </a:rPr>
              <a:t>qualificação </a:t>
            </a:r>
            <a:r>
              <a:rPr dirty="0" sz="1000" spc="-5">
                <a:latin typeface="Arial"/>
                <a:cs typeface="Arial"/>
              </a:rPr>
              <a:t>exigidas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a aplicabilidade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– CBC à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>
                <a:latin typeface="Arial"/>
                <a:cs typeface="Arial"/>
              </a:rPr>
              <a:t>e, </a:t>
            </a:r>
            <a:r>
              <a:rPr dirty="0" sz="1000" spc="-5">
                <a:latin typeface="Arial"/>
                <a:cs typeface="Arial"/>
              </a:rPr>
              <a:t>especialmente, aos casos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CLÁUSULA 5ª - DAS OBRIGAÇÕES DO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825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como 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Pagar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vencimento a fatura/nota fiscal apresentada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 correspondente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dos  </a:t>
            </a:r>
            <a:r>
              <a:rPr dirty="0" sz="1000" spc="-5" b="1">
                <a:latin typeface="Arial"/>
                <a:cs typeface="Arial"/>
              </a:rPr>
              <a:t>xxxxxxxxxxxxxxxxxxxxx</a:t>
            </a:r>
            <a:r>
              <a:rPr dirty="0" sz="1000" spc="-5">
                <a:latin typeface="Arial"/>
                <a:cs typeface="Arial"/>
              </a:rPr>
              <a:t>, objeto deste contrato e notificar a Contratada,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fixando-lhe prazo para  corrigir defeitos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irregularidades encontradas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6ª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40"/>
              </a:lnSpc>
              <a:tabLst>
                <a:tab pos="3225165" algn="l"/>
              </a:tabLst>
            </a:pPr>
            <a:r>
              <a:rPr dirty="0" sz="1000" spc="-5">
                <a:latin typeface="Arial"/>
                <a:cs typeface="Arial"/>
              </a:rPr>
              <a:t>O  preço 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 contratado  é 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R$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</a:t>
            </a:r>
            <a:r>
              <a:rPr dirty="0" sz="1000">
                <a:latin typeface="Arial"/>
                <a:cs typeface="Arial"/>
              </a:rPr>
              <a:t>sua  </a:t>
            </a:r>
            <a:r>
              <a:rPr dirty="0" sz="1000" spc="-5">
                <a:latin typeface="Arial"/>
                <a:cs typeface="Arial"/>
              </a:rPr>
              <a:t>perfeita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 indent="-63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poderá acrescentar </a:t>
            </a:r>
            <a:r>
              <a:rPr dirty="0" sz="1000">
                <a:latin typeface="Arial"/>
                <a:cs typeface="Arial"/>
              </a:rPr>
              <a:t>ou suprimir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25% (vinte e cinco por cento)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previsto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desta cláusula, mantidas 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65">
                <a:latin typeface="Arial"/>
                <a:cs typeface="Arial"/>
              </a:rPr>
              <a:t>1°da </a:t>
            </a:r>
            <a:r>
              <a:rPr dirty="0" sz="1000" spc="-10">
                <a:latin typeface="Arial"/>
                <a:cs typeface="Arial"/>
              </a:rPr>
              <a:t>Lei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: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pelo  CONTRATANTE, e 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É facultada a alteração além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limite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parágrafo primeiro mediante  acordo entre as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campo apropriado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8255">
              <a:lnSpc>
                <a:spcPts val="1140"/>
              </a:lnSpc>
            </a:pP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PAGAMENTO REFERENTE A ITENS PERTENCENTES </a:t>
            </a:r>
            <a:r>
              <a:rPr dirty="0" sz="1000" spc="-25" b="1">
                <a:solidFill>
                  <a:srgbClr val="212121"/>
                </a:solidFill>
                <a:latin typeface="Arial"/>
                <a:cs typeface="Arial"/>
              </a:rPr>
              <a:t>AO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PROJETO MACKENZIE FORMANDO  ATLETAS OLÍMPICOS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III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- CONVENIO Nº </a:t>
            </a:r>
            <a:r>
              <a:rPr dirty="0" sz="1000" spc="-10" b="1">
                <a:solidFill>
                  <a:srgbClr val="212121"/>
                </a:solidFill>
                <a:latin typeface="Arial"/>
                <a:cs typeface="Arial"/>
              </a:rPr>
              <a:t>45,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PARCERIA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MACKENZIE </a:t>
            </a:r>
            <a:r>
              <a:rPr dirty="0" sz="1000" b="1">
                <a:solidFill>
                  <a:srgbClr val="212121"/>
                </a:solidFill>
                <a:latin typeface="Arial"/>
                <a:cs typeface="Arial"/>
              </a:rPr>
              <a:t>ESPORTE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CLUBE E</a:t>
            </a:r>
            <a:r>
              <a:rPr dirty="0" sz="1000" spc="15" b="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z="1000" spc="-5" b="1">
                <a:solidFill>
                  <a:srgbClr val="212121"/>
                </a:solidFill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825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Quinto: </a:t>
            </a:r>
            <a:r>
              <a:rPr dirty="0" sz="1000" spc="-5">
                <a:latin typeface="Arial"/>
                <a:cs typeface="Arial"/>
              </a:rPr>
              <a:t>O pagamento será realizado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parcela única, com vencimento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5">
                <a:latin typeface="Arial"/>
                <a:cs typeface="Arial"/>
              </a:rPr>
              <a:t>(dez) dias 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produto, </a:t>
            </a:r>
            <a:r>
              <a:rPr dirty="0" sz="1000">
                <a:latin typeface="Arial"/>
                <a:cs typeface="Arial"/>
              </a:rPr>
              <a:t>mediante </a:t>
            </a:r>
            <a:r>
              <a:rPr dirty="0" sz="1000" spc="-5">
                <a:latin typeface="Arial"/>
                <a:cs typeface="Arial"/>
              </a:rPr>
              <a:t>apresentação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Nota Fiscal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Parágrafo Sexto: </a:t>
            </a:r>
            <a:r>
              <a:rPr dirty="0" sz="1100">
                <a:latin typeface="Tahoma"/>
                <a:cs typeface="Tahoma"/>
              </a:rPr>
              <a:t>O </a:t>
            </a:r>
            <a:r>
              <a:rPr dirty="0" sz="1100" spc="-5">
                <a:latin typeface="Tahoma"/>
                <a:cs typeface="Tahoma"/>
              </a:rPr>
              <a:t>pagamento será realizado </a:t>
            </a:r>
            <a:r>
              <a:rPr dirty="0" u="heavy" sz="1100" spc="8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EXCLUSIVAMENTE</a:t>
            </a:r>
            <a:r>
              <a:rPr dirty="0" sz="1100" spc="80">
                <a:latin typeface="Tahoma"/>
                <a:cs typeface="Tahoma"/>
              </a:rPr>
              <a:t> </a:t>
            </a:r>
            <a:r>
              <a:rPr dirty="0" sz="1100">
                <a:latin typeface="Tahoma"/>
                <a:cs typeface="Tahoma"/>
              </a:rPr>
              <a:t>via </a:t>
            </a:r>
            <a:r>
              <a:rPr dirty="0" u="heavy" sz="1100" spc="65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BOLETO</a:t>
            </a:r>
            <a:r>
              <a:rPr dirty="0" u="heavy" sz="1100" spc="21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 </a:t>
            </a:r>
            <a:r>
              <a:rPr dirty="0" u="heavy" sz="1100" spc="95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BANCÁRIO</a:t>
            </a:r>
            <a:endParaRPr sz="1100">
              <a:latin typeface="Tahoma"/>
              <a:cs typeface="Tahoma"/>
            </a:endParaRPr>
          </a:p>
          <a:p>
            <a:pPr algn="just" marL="12700">
              <a:lnSpc>
                <a:spcPct val="100000"/>
              </a:lnSpc>
            </a:pPr>
            <a:r>
              <a:rPr dirty="0" sz="1100" spc="-5">
                <a:latin typeface="Tahoma"/>
                <a:cs typeface="Tahoma"/>
              </a:rPr>
              <a:t>emitido pela</a:t>
            </a:r>
            <a:r>
              <a:rPr dirty="0" sz="1100" spc="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CONTRATADA.</a:t>
            </a:r>
            <a:endParaRPr sz="1100">
              <a:latin typeface="Tahoma"/>
              <a:cs typeface="Tahoma"/>
            </a:endParaRPr>
          </a:p>
          <a:p>
            <a:pPr algn="just" marL="12700">
              <a:lnSpc>
                <a:spcPct val="100000"/>
              </a:lnSpc>
              <a:spcBef>
                <a:spcPts val="1085"/>
              </a:spcBef>
            </a:pPr>
            <a:r>
              <a:rPr dirty="0" sz="1000" spc="-5" b="1">
                <a:latin typeface="Arial"/>
                <a:cs typeface="Arial"/>
              </a:rPr>
              <a:t>CLÁUSULA 7ª - </a:t>
            </a:r>
            <a:r>
              <a:rPr dirty="0" sz="1000" b="1">
                <a:latin typeface="Arial"/>
                <a:cs typeface="Arial"/>
              </a:rPr>
              <a:t>ONUS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Todos os </a:t>
            </a:r>
            <a:r>
              <a:rPr dirty="0" sz="1000" spc="-10">
                <a:latin typeface="Arial"/>
                <a:cs typeface="Arial"/>
              </a:rPr>
              <a:t>ônus ou </a:t>
            </a:r>
            <a:r>
              <a:rPr dirty="0" sz="1000" spc="-5">
                <a:latin typeface="Arial"/>
                <a:cs typeface="Arial"/>
              </a:rPr>
              <a:t>encargos referentes à execução deste Contrato,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dos  serviços ficarão totalmente a cargo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não cabendo nenhuma transferência </a:t>
            </a:r>
            <a:r>
              <a:rPr dirty="0" sz="1000" spc="-10">
                <a:latin typeface="Arial"/>
                <a:cs typeface="Arial"/>
              </a:rPr>
              <a:t>de ônus ao 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FISCALIZAÇÃO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67,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-10">
                <a:latin typeface="Arial"/>
                <a:cs typeface="Arial"/>
              </a:rPr>
              <a:t>1°, da </a:t>
            </a:r>
            <a:r>
              <a:rPr dirty="0" sz="1000" spc="-5">
                <a:latin typeface="Arial"/>
                <a:cs typeface="Arial"/>
              </a:rPr>
              <a:t>Lei </a:t>
            </a:r>
            <a:r>
              <a:rPr dirty="0" sz="1000" spc="95">
                <a:latin typeface="Arial"/>
                <a:cs typeface="Arial"/>
              </a:rPr>
              <a:t>n° </a:t>
            </a:r>
            <a:r>
              <a:rPr dirty="0" sz="1000" spc="-5">
                <a:latin typeface="Arial"/>
                <a:cs typeface="Arial"/>
              </a:rPr>
              <a:t>8.666/93,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designará </a:t>
            </a:r>
            <a:r>
              <a:rPr dirty="0" sz="1000" spc="-10">
                <a:latin typeface="Arial"/>
                <a:cs typeface="Arial"/>
              </a:rPr>
              <a:t>um representante </a:t>
            </a:r>
            <a:r>
              <a:rPr dirty="0" sz="1000">
                <a:latin typeface="Arial"/>
                <a:cs typeface="Arial"/>
              </a:rPr>
              <a:t>para  </a:t>
            </a:r>
            <a:r>
              <a:rPr dirty="0" sz="1000" spc="-5">
                <a:latin typeface="Arial"/>
                <a:cs typeface="Arial"/>
              </a:rPr>
              <a:t>acompanhar e fiscalizar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anotando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registro próprio todas as ocorrências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porventura existirem e determinando 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 necessário à regularização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faltas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defeitos  observados. Quaisquer exigências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fiscalização, inerentes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 ser  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1" y="1706362"/>
            <a:ext cx="6146800" cy="81070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CLAUSULA 9ª - RESPONSABILIDADE PELO MATERIAL ENTREGUE E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GARANTIA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materiais e responsabiliza-se integral e exclusivamente  pela promoção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readequações, sempre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forem detectadas impropriedades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possam comprometer  a sua utilização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000"/>
              </a:lnSpc>
            </a:pPr>
            <a:r>
              <a:rPr dirty="0" sz="1000" spc="-5">
                <a:latin typeface="Arial"/>
                <a:cs typeface="Arial"/>
              </a:rPr>
              <a:t>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 a serem entregues pela CONTRATADA têm a garantia </a:t>
            </a:r>
            <a:r>
              <a:rPr dirty="0" sz="1000">
                <a:latin typeface="Arial"/>
                <a:cs typeface="Arial"/>
              </a:rPr>
              <a:t>de xx </a:t>
            </a:r>
            <a:r>
              <a:rPr dirty="0" sz="1000" spc="-5">
                <a:latin typeface="Arial"/>
                <a:cs typeface="Arial"/>
              </a:rPr>
              <a:t>meses  conforme descrito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entregue, além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legal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determinado  pelo </a:t>
            </a:r>
            <a:r>
              <a:rPr dirty="0" sz="1000" spc="-5" b="1">
                <a:latin typeface="Arial"/>
                <a:cs typeface="Arial"/>
              </a:rPr>
              <a:t>CÓDIGO </a:t>
            </a:r>
            <a:r>
              <a:rPr dirty="0" sz="1000" b="1">
                <a:latin typeface="Arial"/>
                <a:cs typeface="Arial"/>
              </a:rPr>
              <a:t>DE DEFESA </a:t>
            </a:r>
            <a:r>
              <a:rPr dirty="0" sz="1000" spc="-5" b="1">
                <a:latin typeface="Arial"/>
                <a:cs typeface="Arial"/>
              </a:rPr>
              <a:t>DO CONSUMIDOR</a:t>
            </a:r>
            <a:r>
              <a:rPr dirty="0" sz="1000" spc="-5">
                <a:latin typeface="Arial"/>
                <a:cs typeface="Arial"/>
              </a:rPr>
              <a:t>, contada a </a:t>
            </a:r>
            <a:r>
              <a:rPr dirty="0" sz="1000" spc="-10">
                <a:latin typeface="Arial"/>
                <a:cs typeface="Arial"/>
              </a:rPr>
              <a:t>partir da data 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10ª </a:t>
            </a:r>
            <a:r>
              <a:rPr dirty="0" sz="1000" spc="-5" b="1">
                <a:latin typeface="Arial"/>
                <a:cs typeface="Arial"/>
              </a:rPr>
              <a:t>- RESPONSABILIDADE CIVIL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responderá por quaisquer danos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prejuízos pessoais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materiais que </a:t>
            </a:r>
            <a:r>
              <a:rPr dirty="0" sz="1000">
                <a:latin typeface="Arial"/>
                <a:cs typeface="Arial"/>
              </a:rPr>
              <a:t>seus  </a:t>
            </a:r>
            <a:r>
              <a:rPr dirty="0" sz="1000" spc="-5">
                <a:latin typeface="Arial"/>
                <a:cs typeface="Arial"/>
              </a:rPr>
              <a:t>empregados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preposto, </a:t>
            </a:r>
            <a:r>
              <a:rPr dirty="0" sz="1000" spc="-10">
                <a:latin typeface="Arial"/>
                <a:cs typeface="Arial"/>
              </a:rPr>
              <a:t>em razão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omissão dolosa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culposa,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causar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CONTRATANTE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decorrência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prestação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serviços, incluindo-se os </a:t>
            </a:r>
            <a:r>
              <a:rPr dirty="0" sz="1000" spc="-10">
                <a:latin typeface="Arial"/>
                <a:cs typeface="Arial"/>
              </a:rPr>
              <a:t>danos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pessoais causados a  terceiros, 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título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11ª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RESCISÃO/PENALIDADES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O presente contrato 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for cumprido essas cláusulas contratuais, especificações 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6985" indent="-228600">
              <a:lnSpc>
                <a:spcPts val="115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Houver falência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5080" indent="-228600">
              <a:lnSpc>
                <a:spcPts val="114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modificação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que  prejudique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força maior impeditiva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não 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nos  instrumentos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 acarretar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64820" marR="4806950">
              <a:lnSpc>
                <a:spcPts val="2300"/>
              </a:lnSpc>
              <a:spcBef>
                <a:spcPts val="24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46482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464820" marR="698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</a:t>
            </a:r>
            <a:r>
              <a:rPr dirty="0" sz="1000" spc="-10">
                <a:latin typeface="Arial"/>
                <a:cs typeface="Arial"/>
              </a:rPr>
              <a:t>previstas nos </a:t>
            </a:r>
            <a:r>
              <a:rPr dirty="0" sz="1000" spc="-5">
                <a:latin typeface="Arial"/>
                <a:cs typeface="Arial"/>
              </a:rPr>
              <a:t>incisos I, II e III deste </a:t>
            </a:r>
            <a:r>
              <a:rPr dirty="0" sz="1000" spc="-10">
                <a:latin typeface="Arial"/>
                <a:cs typeface="Arial"/>
              </a:rPr>
              <a:t>artigo </a:t>
            </a:r>
            <a:r>
              <a:rPr dirty="0" sz="1000" spc="-5">
                <a:latin typeface="Arial"/>
                <a:cs typeface="Arial"/>
              </a:rPr>
              <a:t>poderão ser aplicadas  cumulativamente </a:t>
            </a:r>
            <a:r>
              <a:rPr dirty="0" sz="1000" spc="-10">
                <a:latin typeface="Arial"/>
                <a:cs typeface="Arial"/>
              </a:rPr>
              <a:t>ou não, 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 </a:t>
            </a:r>
            <a:r>
              <a:rPr dirty="0" sz="1000" spc="-5">
                <a:latin typeface="Arial"/>
                <a:cs typeface="Arial"/>
              </a:rPr>
              <a:t>previstas neste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formal 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à  contratada, onde deverá ser 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serviço por parte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a 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 caracterizada 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sanções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0058"/>
            <a:ext cx="6146165" cy="207645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algn="just" marL="12700" marR="5080" indent="-635">
              <a:lnSpc>
                <a:spcPct val="96000"/>
              </a:lnSpc>
              <a:spcBef>
                <a:spcPts val="140"/>
              </a:spcBef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</a:t>
            </a:r>
            <a:r>
              <a:rPr dirty="0" sz="100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o Mackenzie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 atualizado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excetuando-se aquelas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 vulto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deverá estar prevista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instrumento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</a:t>
            </a:r>
            <a:r>
              <a:rPr dirty="0" sz="1000" spc="-5">
                <a:latin typeface="Arial"/>
                <a:cs typeface="Arial"/>
              </a:rPr>
              <a:t>: 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12ª </a:t>
            </a:r>
            <a:r>
              <a:rPr dirty="0" sz="1000" spc="-5" b="1">
                <a:latin typeface="Arial"/>
                <a:cs typeface="Arial"/>
              </a:rPr>
              <a:t>- FORO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Fica eleito o foro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Horizonte/ </a:t>
            </a:r>
            <a:r>
              <a:rPr dirty="0" sz="1000" spc="-10">
                <a:latin typeface="Arial"/>
                <a:cs typeface="Arial"/>
              </a:rPr>
              <a:t>MG </a:t>
            </a:r>
            <a:r>
              <a:rPr dirty="0" sz="1000" spc="-5">
                <a:latin typeface="Arial"/>
                <a:cs typeface="Arial"/>
              </a:rPr>
              <a:t>para </a:t>
            </a:r>
            <a:r>
              <a:rPr dirty="0" sz="1000">
                <a:latin typeface="Arial"/>
                <a:cs typeface="Arial"/>
              </a:rPr>
              <a:t>dirimir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questões oriundas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contrato. Por  estarem justos e </a:t>
            </a:r>
            <a:r>
              <a:rPr dirty="0" sz="1000" spc="-10">
                <a:latin typeface="Arial"/>
                <a:cs typeface="Arial"/>
              </a:rPr>
              <a:t>contratados </a:t>
            </a:r>
            <a:r>
              <a:rPr dirty="0" sz="1000" spc="-5">
                <a:latin typeface="Arial"/>
                <a:cs typeface="Arial"/>
              </a:rPr>
              <a:t>firmam o presente contrato,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presença </a:t>
            </a:r>
            <a:r>
              <a:rPr dirty="0" sz="1000" spc="-10">
                <a:latin typeface="Arial"/>
                <a:cs typeface="Arial"/>
              </a:rPr>
              <a:t>de 01 </a:t>
            </a:r>
            <a:r>
              <a:rPr dirty="0" sz="1000" spc="-5">
                <a:latin typeface="Arial"/>
                <a:cs typeface="Arial"/>
              </a:rPr>
              <a:t>testemunha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 e 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82" y="4335261"/>
            <a:ext cx="2709545" cy="46863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ctr" marL="12700" marR="5080">
              <a:lnSpc>
                <a:spcPct val="95500"/>
              </a:lnSpc>
              <a:spcBef>
                <a:spcPts val="150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9126" y="5210037"/>
            <a:ext cx="281114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937260" marR="5080" indent="-925194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797810" algn="l"/>
              </a:tabLst>
            </a:pP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 b="1">
                <a:latin typeface="Arial"/>
                <a:cs typeface="Arial"/>
              </a:rPr>
              <a:t>_ </a:t>
            </a:r>
            <a:r>
              <a:rPr dirty="0" u="sng" sz="1000" spc="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32" y="6232641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2" y="6605410"/>
            <a:ext cx="448945" cy="461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22883" y="6605410"/>
            <a:ext cx="448945" cy="461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8" y="1560058"/>
            <a:ext cx="6148070" cy="3683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827405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2080260" marR="2077720" indent="-635">
              <a:lnSpc>
                <a:spcPct val="1435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10/2016  MODALIDADE: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5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“liquidez </a:t>
            </a:r>
            <a:r>
              <a:rPr dirty="0" sz="1000" spc="-5">
                <a:latin typeface="Arial"/>
                <a:cs typeface="Arial"/>
              </a:rPr>
              <a:t>corrente” (LC); </a:t>
            </a:r>
            <a:r>
              <a:rPr dirty="0" sz="1000">
                <a:latin typeface="Arial"/>
                <a:cs typeface="Arial"/>
              </a:rPr>
              <a:t>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empresa </a:t>
            </a:r>
            <a:r>
              <a:rPr dirty="0" sz="1000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</a:t>
            </a:r>
            <a:r>
              <a:rPr dirty="0" sz="1000" spc="-10">
                <a:latin typeface="Arial"/>
                <a:cs typeface="Arial"/>
              </a:rPr>
              <a:t>referidos </a:t>
            </a:r>
            <a:r>
              <a:rPr dirty="0" sz="1000" spc="-5">
                <a:latin typeface="Arial"/>
                <a:cs typeface="Arial"/>
              </a:rPr>
              <a:t>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 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obrigatoriamente, as demonstrações contábeis, sendo  consideradas habilitadas </a:t>
            </a:r>
            <a:r>
              <a:rPr dirty="0" sz="100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apresentarem os </a:t>
            </a:r>
            <a:r>
              <a:rPr dirty="0" sz="1000" spc="-10">
                <a:latin typeface="Arial"/>
                <a:cs typeface="Arial"/>
              </a:rPr>
              <a:t>seguintes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1220">
              <a:lnSpc>
                <a:spcPct val="95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 spc="-5">
                <a:latin typeface="Arial"/>
                <a:cs typeface="Arial"/>
              </a:rPr>
              <a:t>índice 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  <a:spcBef>
                <a:spcPts val="5"/>
              </a:spcBef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os índices apresentados forem menores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indicados acima, estarão habilitadas as empresas </a:t>
            </a:r>
            <a:r>
              <a:rPr dirty="0" sz="1000" spc="-10">
                <a:latin typeface="Arial"/>
                <a:cs typeface="Arial"/>
              </a:rPr>
              <a:t>que,  </a:t>
            </a:r>
            <a:r>
              <a:rPr dirty="0" sz="1000" spc="-5">
                <a:latin typeface="Arial"/>
                <a:cs typeface="Arial"/>
              </a:rPr>
              <a:t>comprovadamente, demonstrarem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sub item 11.2.1.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 </a:t>
            </a:r>
            <a:r>
              <a:rPr dirty="0" sz="1000" spc="-5" b="1">
                <a:latin typeface="Arial"/>
                <a:cs typeface="Arial"/>
              </a:rPr>
              <a:t>10/2016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 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912620" y="5801349"/>
            <a:ext cx="3696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87901" y="6319508"/>
            <a:ext cx="2724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21301" y="6246966"/>
            <a:ext cx="442468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0744" marR="5080" indent="-881380">
              <a:lnSpc>
                <a:spcPct val="106300"/>
              </a:lnSpc>
              <a:spcBef>
                <a:spcPts val="95"/>
              </a:spcBef>
              <a:tabLst>
                <a:tab pos="207010" algn="l"/>
                <a:tab pos="4411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653789" y="5529054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50738" y="5526009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47693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47693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53789" y="8586198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859521" y="5526009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56476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56476" y="858315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706621" y="6683744"/>
            <a:ext cx="6146165" cy="2643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100"/>
              </a:spcBef>
              <a:tabLst>
                <a:tab pos="550545" algn="l"/>
                <a:tab pos="180467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ILC 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	</a:t>
            </a:r>
            <a:endParaRPr sz="800">
              <a:latin typeface="Arial"/>
              <a:cs typeface="Arial"/>
            </a:endParaRPr>
          </a:p>
          <a:p>
            <a:pPr marL="1734820">
              <a:lnSpc>
                <a:spcPct val="100000"/>
              </a:lnSpc>
              <a:spcBef>
                <a:spcPts val="15"/>
              </a:spcBef>
            </a:pP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17600" marR="2075814" indent="-1000125">
              <a:lnSpc>
                <a:spcPct val="101200"/>
              </a:lnSpc>
              <a:spcBef>
                <a:spcPts val="705"/>
              </a:spcBef>
              <a:tabLst>
                <a:tab pos="550545" algn="l"/>
                <a:tab pos="196596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ISG</a:t>
            </a:r>
            <a:r>
              <a:rPr dirty="0" baseline="-34722" sz="1200" spc="-15" b="1">
                <a:latin typeface="Arial"/>
                <a:cs typeface="Arial"/>
              </a:rPr>
              <a:t> </a:t>
            </a:r>
            <a:r>
              <a:rPr dirty="0" baseline="-34722" sz="1200" b="1">
                <a:latin typeface="Arial"/>
                <a:cs typeface="Arial"/>
              </a:rPr>
              <a:t>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Times New Roman"/>
              <a:cs typeface="Times New Roman"/>
            </a:endParaRPr>
          </a:p>
          <a:p>
            <a:pPr marL="2293620">
              <a:lnSpc>
                <a:spcPct val="100000"/>
              </a:lnSpc>
              <a:spcBef>
                <a:spcPts val="5"/>
              </a:spcBef>
              <a:tabLst>
                <a:tab pos="3705225" algn="l"/>
                <a:tab pos="4233545" algn="l"/>
                <a:tab pos="53308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104900" marR="1148080">
              <a:lnSpc>
                <a:spcPts val="1150"/>
              </a:lnSpc>
              <a:tabLst>
                <a:tab pos="2587625" algn="l"/>
                <a:tab pos="4142104" algn="l"/>
                <a:tab pos="49193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marL="195389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</a:t>
            </a:r>
            <a:r>
              <a:rPr dirty="0" sz="1000" spc="-10">
                <a:latin typeface="Arial"/>
                <a:cs typeface="Arial"/>
              </a:rPr>
              <a:t>em papel 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com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assinatura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seu </a:t>
            </a:r>
            <a:r>
              <a:rPr dirty="0" sz="1000" spc="-5">
                <a:latin typeface="Arial"/>
                <a:cs typeface="Arial"/>
              </a:rPr>
              <a:t>representante.  Emitir </a:t>
            </a:r>
            <a:r>
              <a:rPr dirty="0" sz="1000" spc="-10">
                <a:latin typeface="Arial"/>
                <a:cs typeface="Arial"/>
              </a:rPr>
              <a:t>em papel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apor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</a:t>
            </a:r>
            <a:r>
              <a:rPr dirty="0" sz="1000" spc="-10">
                <a:latin typeface="Arial"/>
                <a:cs typeface="Arial"/>
              </a:rPr>
              <a:t>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851143"/>
            <a:ext cx="5068570" cy="1200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442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algn="ctr" marL="1075055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dirty="0" sz="1000" spc="-5">
                <a:latin typeface="Arial"/>
                <a:cs typeface="Arial"/>
              </a:rPr>
              <a:t>Declaro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apresentarei proposta comercial para os itens abaixo assinalados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2080260" y="3480801"/>
          <a:ext cx="3400425" cy="3543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345"/>
                <a:gridCol w="2713990"/>
                <a:gridCol w="328930"/>
              </a:tblGrid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SUPINO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VERTICAL/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CHEST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PRESS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HACK DE</a:t>
                      </a:r>
                      <a:r>
                        <a:rPr dirty="0" sz="8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AGACHAMENTO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VERTICAL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BICICLETA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HORIZONTAL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ESTEIRA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ELÍPTICO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SUPORTE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BARRAS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MAQUINA PANTURRILHA /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STANDING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CALF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EXPOSITOR DE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ANILHAS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BARRAS</a:t>
                      </a:r>
                      <a:r>
                        <a:rPr dirty="0" sz="80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BRANCO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1" y="7878560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44" y="8754860"/>
            <a:ext cx="3658870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513205" marR="5080" indent="-1501140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2181858" y="1851143"/>
            <a:ext cx="319341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5730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marL="12700" marR="5080" indent="857885">
              <a:lnSpc>
                <a:spcPts val="1150"/>
              </a:lnSpc>
              <a:spcBef>
                <a:spcPts val="5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6" y="3166354"/>
            <a:ext cx="6146165" cy="14928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 que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10/2016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mantém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 </a:t>
            </a:r>
            <a:r>
              <a:rPr dirty="0" sz="1000" spc="-5">
                <a:latin typeface="Arial"/>
                <a:cs typeface="Arial"/>
              </a:rPr>
              <a:t>societário integrantes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Diretoria, Conselho Deliberativo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Conselho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seus cônjuges, companheiros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parentes consangüíneos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adoção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terceiro grau u  empresas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estes controladas direta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ser expressão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24276" y="5796777"/>
            <a:ext cx="36271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823717" y="7403072"/>
            <a:ext cx="3910329" cy="46863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Edital _  Concorrencia n\272 10.2016 _Cronometros _ Equipamentos_)</dc:title>
  <dcterms:created xsi:type="dcterms:W3CDTF">2018-06-10T20:09:54Z</dcterms:created>
  <dcterms:modified xsi:type="dcterms:W3CDTF">2018-06-10T20:09:54Z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2016-07-14T00:00:00Z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