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561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266444" y="512063"/>
            <a:ext cx="708659" cy="8183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863340" y="5568696"/>
            <a:ext cx="1819656" cy="50292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3019" y="498348"/>
            <a:ext cx="708659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03019" y="8947404"/>
            <a:ext cx="6222491" cy="12847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77934" y="10632436"/>
            <a:ext cx="2099945" cy="0"/>
          </a:xfrm>
          <a:custGeom>
            <a:avLst/>
            <a:gdLst/>
            <a:ahLst/>
            <a:cxnLst/>
            <a:rect l="l" t="t" r="r" b="b"/>
            <a:pathLst>
              <a:path w="2099945">
                <a:moveTo>
                  <a:pt x="0" y="0"/>
                </a:moveTo>
                <a:lnTo>
                  <a:pt x="2099583" y="0"/>
                </a:lnTo>
              </a:path>
            </a:pathLst>
          </a:custGeom>
          <a:ln w="8915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78565" y="608607"/>
            <a:ext cx="1770380" cy="562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-20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1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35460" y="1488126"/>
            <a:ext cx="5298440" cy="7526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algn="just">
              <a:lnSpc>
                <a:spcPct val="100000"/>
              </a:lnSpc>
            </a:pP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95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Horizonte,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22</a:t>
            </a:r>
            <a:r>
              <a:rPr sz="950" spc="-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Junho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20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1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5.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45"/>
              </a:spcBef>
            </a:pPr>
            <a:r>
              <a:rPr sz="1000" b="1" spc="-65" dirty="0">
                <a:solidFill>
                  <a:srgbClr val="0F0F0F"/>
                </a:solidFill>
                <a:latin typeface="Arial"/>
                <a:cs typeface="Arial"/>
              </a:rPr>
              <a:t>ATA </a:t>
            </a:r>
            <a:r>
              <a:rPr sz="1000" b="1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b="1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JULGAMENTO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0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F0F0F"/>
                </a:solidFill>
                <a:latin typeface="Arial"/>
                <a:cs typeface="Arial"/>
              </a:rPr>
              <a:t>PRIME</a:t>
            </a:r>
            <a:r>
              <a:rPr sz="1000" b="1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-55" dirty="0">
                <a:solidFill>
                  <a:srgbClr val="0F0F0F"/>
                </a:solidFill>
                <a:latin typeface="Arial"/>
                <a:cs typeface="Arial"/>
              </a:rPr>
              <a:t>RA</a:t>
            </a:r>
            <a:r>
              <a:rPr sz="100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F0F0F"/>
                </a:solidFill>
                <a:latin typeface="Arial"/>
                <a:cs typeface="Arial"/>
              </a:rPr>
              <a:t>FASE</a:t>
            </a:r>
            <a:r>
              <a:rPr sz="1000" b="1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b="1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F0F0F"/>
                </a:solidFill>
                <a:latin typeface="Arial"/>
                <a:cs typeface="Arial"/>
              </a:rPr>
              <a:t>CONV</a:t>
            </a:r>
            <a:r>
              <a:rPr sz="1000" b="1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-45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000" b="1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b="1" spc="-5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b="1" spc="322" baseline="19841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050" b="1" baseline="1984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b="1" spc="-7" baseline="1984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b="1" spc="80" dirty="0">
                <a:solidFill>
                  <a:srgbClr val="0F0F0F"/>
                </a:solidFill>
                <a:latin typeface="Arial"/>
                <a:cs typeface="Arial"/>
              </a:rPr>
              <a:t>003/</a:t>
            </a:r>
            <a:r>
              <a:rPr sz="1000" b="1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000" b="1" spc="-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00" b="1" spc="80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000" b="1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45" dirty="0">
                <a:solidFill>
                  <a:srgbClr val="777777"/>
                </a:solidFill>
                <a:latin typeface="Arial"/>
                <a:cs typeface="Arial"/>
              </a:rPr>
              <a:t>-</a:t>
            </a:r>
            <a:r>
              <a:rPr sz="1000" spc="-1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Aqu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95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endParaRPr sz="950">
              <a:latin typeface="Arial"/>
              <a:cs typeface="Arial"/>
            </a:endParaRPr>
          </a:p>
          <a:p>
            <a:pPr marL="17145" marR="25400" indent="4445">
              <a:lnSpc>
                <a:spcPct val="102899"/>
              </a:lnSpc>
              <a:spcBef>
                <a:spcPts val="25"/>
              </a:spcBef>
            </a:pP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Mater</a:t>
            </a:r>
            <a:r>
              <a:rPr sz="95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9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Esportivos,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atend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mento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Un</a:t>
            </a:r>
            <a:r>
              <a:rPr sz="95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Mac</a:t>
            </a:r>
            <a:r>
              <a:rPr sz="950" spc="-60" dirty="0">
                <a:solidFill>
                  <a:srgbClr val="0F0F0F"/>
                </a:solidFill>
                <a:latin typeface="Arial"/>
                <a:cs typeface="Arial"/>
              </a:rPr>
              <a:t>k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z</a:t>
            </a:r>
            <a:r>
              <a:rPr sz="95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Esporte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r>
              <a:rPr sz="950" spc="28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oca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z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ada</a:t>
            </a:r>
            <a:r>
              <a:rPr sz="9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9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32323"/>
                </a:solidFill>
                <a:latin typeface="Arial"/>
                <a:cs typeface="Arial"/>
              </a:rPr>
              <a:t>Rua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Congonha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95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spc="202" baseline="19841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050" baseline="1984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97" baseline="1984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450,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Bai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rro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Santo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Antôni</a:t>
            </a:r>
            <a:r>
              <a:rPr sz="950" spc="6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33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-95" dirty="0">
                <a:solidFill>
                  <a:srgbClr val="232323"/>
                </a:solidFill>
                <a:latin typeface="Arial"/>
                <a:cs typeface="Arial"/>
              </a:rPr>
              <a:t>CEP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303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3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0-10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950" spc="295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95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Horizonte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MG.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26034" indent="-4445" algn="just">
              <a:lnSpc>
                <a:spcPct val="102899"/>
              </a:lnSpc>
            </a:pPr>
            <a:r>
              <a:rPr sz="950" spc="-95" dirty="0">
                <a:solidFill>
                  <a:srgbClr val="0F0F0F"/>
                </a:solidFill>
                <a:latin typeface="Arial"/>
                <a:cs typeface="Arial"/>
              </a:rPr>
              <a:t>A </a:t>
            </a:r>
            <a:r>
              <a:rPr sz="9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9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Compras,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representando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este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ato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Mackenz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Esporte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Club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280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após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ana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sar</a:t>
            </a:r>
            <a:r>
              <a:rPr sz="9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documentação</a:t>
            </a:r>
            <a:r>
              <a:rPr sz="9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"Hab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itação"</a:t>
            </a:r>
            <a:r>
              <a:rPr sz="950" spc="-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apresentada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meira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processo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referência,</a:t>
            </a:r>
            <a:r>
              <a:rPr sz="95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decide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segu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nte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resu</a:t>
            </a:r>
            <a:r>
              <a:rPr sz="95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tado: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05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000" b="1" u="heavy" spc="-60" dirty="0">
                <a:solidFill>
                  <a:srgbClr val="0F0F0F"/>
                </a:solidFill>
                <a:latin typeface="Arial"/>
                <a:cs typeface="Arial"/>
              </a:rPr>
              <a:t>EMPRESA</a:t>
            </a:r>
            <a:r>
              <a:rPr sz="1000" b="1" u="heavy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u="heavy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u="heavy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u="heavy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b="1" u="heavy" spc="-20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b="1" u="heavy" spc="5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     </a:t>
            </a:r>
            <a:r>
              <a:rPr sz="1000" b="1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u="heavy" spc="-305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00" b="1" u="heavy" spc="-484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u="heavy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u="heavy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u="heavy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u="heavy" spc="1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b="1" u="heavy" spc="-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u="heavy" spc="-25" dirty="0">
                <a:solidFill>
                  <a:srgbClr val="0F0F0F"/>
                </a:solidFill>
                <a:latin typeface="Arial"/>
                <a:cs typeface="Arial"/>
              </a:rPr>
              <a:t>TADA:</a:t>
            </a:r>
            <a:r>
              <a:rPr sz="1000" b="1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F0F0F"/>
                </a:solidFill>
                <a:latin typeface="Arial"/>
                <a:cs typeface="Arial"/>
              </a:rPr>
              <a:t>01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900">
              <a:latin typeface="Times New Roman"/>
              <a:cs typeface="Times New Roman"/>
            </a:endParaRPr>
          </a:p>
          <a:p>
            <a:pPr marL="467359" marR="19050" indent="-213995" algn="just">
              <a:lnSpc>
                <a:spcPct val="104900"/>
              </a:lnSpc>
            </a:pPr>
            <a:r>
              <a:rPr sz="1000" spc="35" dirty="0">
                <a:solidFill>
                  <a:srgbClr val="232323"/>
                </a:solidFill>
                <a:latin typeface="Times New Roman"/>
                <a:cs typeface="Times New Roman"/>
              </a:rPr>
              <a:t>1.  </a:t>
            </a:r>
            <a:r>
              <a:rPr sz="1000" spc="10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b="1" spc="-20" dirty="0">
                <a:solidFill>
                  <a:srgbClr val="0F0F0F"/>
                </a:solidFill>
                <a:latin typeface="Arial"/>
                <a:cs typeface="Arial"/>
              </a:rPr>
              <a:t>Rocha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F0F0F"/>
                </a:solidFill>
                <a:latin typeface="Arial"/>
                <a:cs typeface="Arial"/>
              </a:rPr>
              <a:t>Salles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F0F0F"/>
                </a:solidFill>
                <a:latin typeface="Arial"/>
                <a:cs typeface="Arial"/>
              </a:rPr>
              <a:t>Comércio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F0F0F"/>
                </a:solidFill>
                <a:latin typeface="Arial"/>
                <a:cs typeface="Arial"/>
              </a:rPr>
              <a:t>Materiais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0F0F"/>
                </a:solidFill>
                <a:latin typeface="Arial"/>
                <a:cs typeface="Arial"/>
              </a:rPr>
              <a:t>Esport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0F0F0F"/>
                </a:solidFill>
                <a:latin typeface="Arial"/>
                <a:cs typeface="Arial"/>
              </a:rPr>
              <a:t>vos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4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0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F0F0F"/>
                </a:solidFill>
                <a:latin typeface="Arial"/>
                <a:cs typeface="Arial"/>
              </a:rPr>
              <a:t>EPP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00" b="1" spc="10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elos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-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gu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intes motivo</a:t>
            </a:r>
            <a:r>
              <a:rPr sz="950" spc="10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950" spc="114" dirty="0">
                <a:solidFill>
                  <a:srgbClr val="383838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050">
              <a:latin typeface="Times New Roman"/>
              <a:cs typeface="Times New Roman"/>
            </a:endParaRPr>
          </a:p>
          <a:p>
            <a:pPr marL="462915" marR="22860" indent="-218440" algn="just">
              <a:lnSpc>
                <a:spcPct val="102899"/>
              </a:lnSpc>
              <a:buClr>
                <a:srgbClr val="232323"/>
              </a:buClr>
              <a:buFont typeface="Arial"/>
              <a:buAutoNum type="alphaLcParenR"/>
              <a:tabLst>
                <a:tab pos="472440" algn="l"/>
              </a:tabLst>
            </a:pP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apresentou  </a:t>
            </a:r>
            <a:r>
              <a:rPr sz="9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cédu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dent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dade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conforme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ex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g</a:t>
            </a:r>
            <a:r>
              <a:rPr sz="950" spc="-4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tóp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co 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0" dirty="0">
                <a:solidFill>
                  <a:srgbClr val="383838"/>
                </a:solidFill>
                <a:latin typeface="Arial"/>
                <a:cs typeface="Arial"/>
              </a:rPr>
              <a:t>"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HAB</a:t>
            </a:r>
            <a:r>
              <a:rPr sz="9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LITAÇÃO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JURÍD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CA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"</a:t>
            </a:r>
            <a:r>
              <a:rPr sz="950" spc="185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í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nea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F4F4F"/>
                </a:solidFill>
                <a:latin typeface="Arial"/>
                <a:cs typeface="Arial"/>
              </a:rPr>
              <a:t>"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175" dirty="0">
                <a:solidFill>
                  <a:srgbClr val="383838"/>
                </a:solidFill>
                <a:latin typeface="Arial"/>
                <a:cs typeface="Arial"/>
              </a:rPr>
              <a:t>"</a:t>
            </a:r>
            <a:r>
              <a:rPr sz="950" spc="-1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ed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tal;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  <a:buClr>
                <a:srgbClr val="232323"/>
              </a:buClr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marL="467359" marR="20320" indent="-218440" algn="just">
              <a:lnSpc>
                <a:spcPct val="106000"/>
              </a:lnSpc>
              <a:buClr>
                <a:srgbClr val="232323"/>
              </a:buClr>
              <a:buFont typeface="Arial"/>
              <a:buAutoNum type="alphaLcParenR"/>
              <a:tabLst>
                <a:tab pos="472440" algn="l"/>
              </a:tabLst>
            </a:pP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apresentou</a:t>
            </a:r>
            <a:r>
              <a:rPr sz="9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declaração</a:t>
            </a:r>
            <a:r>
              <a:rPr sz="9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ofic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al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autor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idade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jud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ciár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competente, </a:t>
            </a:r>
            <a:r>
              <a:rPr sz="95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atendendo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ex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g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tóp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co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QUALIF</a:t>
            </a:r>
            <a:r>
              <a:rPr sz="9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F0F0F"/>
                </a:solidFill>
                <a:latin typeface="Arial"/>
                <a:cs typeface="Arial"/>
              </a:rPr>
              <a:t>CAÇÃO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ECONÔM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80" dirty="0">
                <a:solidFill>
                  <a:srgbClr val="232323"/>
                </a:solidFill>
                <a:latin typeface="Arial"/>
                <a:cs typeface="Arial"/>
              </a:rPr>
              <a:t>CA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sz="950" spc="-7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NA</a:t>
            </a:r>
            <a:r>
              <a:rPr sz="950" spc="-7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CE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RA,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al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í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nea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383838"/>
                </a:solidFill>
                <a:latin typeface="Arial"/>
                <a:cs typeface="Arial"/>
              </a:rPr>
              <a:t>"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a.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75" dirty="0">
                <a:solidFill>
                  <a:srgbClr val="383838"/>
                </a:solidFill>
                <a:latin typeface="Arial"/>
                <a:cs typeface="Arial"/>
              </a:rPr>
              <a:t>"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ed</a:t>
            </a:r>
            <a:r>
              <a:rPr sz="95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tal.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  <a:buClr>
                <a:srgbClr val="232323"/>
              </a:buClr>
              <a:buFont typeface="Arial"/>
              <a:buAutoNum type="alphaLcParenR"/>
            </a:pPr>
            <a:endParaRPr sz="1050">
              <a:latin typeface="Times New Roman"/>
              <a:cs typeface="Times New Roman"/>
            </a:endParaRPr>
          </a:p>
          <a:p>
            <a:pPr marL="476250" marR="15875" indent="-231775" algn="just">
              <a:lnSpc>
                <a:spcPct val="106000"/>
              </a:lnSpc>
              <a:buClr>
                <a:srgbClr val="232323"/>
              </a:buClr>
              <a:buFont typeface="Arial"/>
              <a:buAutoNum type="alphaLcParenR"/>
              <a:tabLst>
                <a:tab pos="476884" algn="l"/>
              </a:tabLst>
            </a:pP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apresentou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prova</a:t>
            </a:r>
            <a:r>
              <a:rPr sz="9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regu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aridade</a:t>
            </a:r>
            <a:r>
              <a:rPr sz="9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9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Fazenda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Naciona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8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9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conforme</a:t>
            </a:r>
            <a:r>
              <a:rPr sz="9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x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no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t</a:t>
            </a:r>
            <a:r>
              <a:rPr sz="950" spc="95" dirty="0">
                <a:solidFill>
                  <a:srgbClr val="383838"/>
                </a:solidFill>
                <a:latin typeface="Arial"/>
                <a:cs typeface="Arial"/>
              </a:rPr>
              <a:t>ó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"REGULARIDADE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SCAL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"</a:t>
            </a:r>
            <a:r>
              <a:rPr sz="950" spc="185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alínea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"b"</a:t>
            </a:r>
            <a:r>
              <a:rPr sz="95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ed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ta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280" dirty="0">
                <a:solidFill>
                  <a:srgbClr val="232323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EMPRESAS</a:t>
            </a:r>
            <a:r>
              <a:rPr sz="1000" b="1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F0F0F"/>
                </a:solidFill>
                <a:latin typeface="Arial"/>
                <a:cs typeface="Arial"/>
              </a:rPr>
              <a:t>HAB</a:t>
            </a:r>
            <a:r>
              <a:rPr sz="1000" b="1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1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b="1" spc="-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-35" dirty="0">
                <a:solidFill>
                  <a:srgbClr val="0F0F0F"/>
                </a:solidFill>
                <a:latin typeface="Arial"/>
                <a:cs typeface="Arial"/>
              </a:rPr>
              <a:t>TADAS:</a:t>
            </a:r>
            <a:r>
              <a:rPr sz="1000" b="1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03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50">
              <a:latin typeface="Times New Roman"/>
              <a:cs typeface="Times New Roman"/>
            </a:endParaRPr>
          </a:p>
          <a:p>
            <a:pPr marL="39370" algn="just">
              <a:lnSpc>
                <a:spcPct val="100000"/>
              </a:lnSpc>
            </a:pPr>
            <a:r>
              <a:rPr sz="1000" spc="35" dirty="0">
                <a:solidFill>
                  <a:srgbClr val="0F0F0F"/>
                </a:solidFill>
                <a:latin typeface="Times New Roman"/>
                <a:cs typeface="Times New Roman"/>
              </a:rPr>
              <a:t>1.</a:t>
            </a:r>
            <a:r>
              <a:rPr sz="1000" spc="-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32323"/>
                </a:solidFill>
                <a:latin typeface="Times New Roman"/>
                <a:cs typeface="Times New Roman"/>
              </a:rPr>
              <a:t>&amp;</a:t>
            </a:r>
            <a:r>
              <a:rPr sz="1000" spc="-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campin</a:t>
            </a:r>
            <a:r>
              <a:rPr sz="95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Comercial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EPP;</a:t>
            </a:r>
            <a:endParaRPr sz="950">
              <a:latin typeface="Arial"/>
              <a:cs typeface="Arial"/>
            </a:endParaRPr>
          </a:p>
          <a:p>
            <a:pPr marL="172720" indent="-142240" algn="just">
              <a:lnSpc>
                <a:spcPct val="100000"/>
              </a:lnSpc>
              <a:spcBef>
                <a:spcPts val="55"/>
              </a:spcBef>
              <a:buClr>
                <a:srgbClr val="0F0F0F"/>
              </a:buClr>
              <a:buFont typeface="Arial"/>
              <a:buAutoNum type="arabicPeriod" startAt="2"/>
              <a:tabLst>
                <a:tab pos="173355" algn="l"/>
              </a:tabLst>
            </a:pP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9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Comérc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gos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Esportiv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s;</a:t>
            </a:r>
            <a:endParaRPr sz="950">
              <a:latin typeface="Arial"/>
              <a:cs typeface="Arial"/>
            </a:endParaRPr>
          </a:p>
          <a:p>
            <a:pPr marL="172720" indent="-142240" algn="just">
              <a:lnSpc>
                <a:spcPct val="100000"/>
              </a:lnSpc>
              <a:spcBef>
                <a:spcPts val="65"/>
              </a:spcBef>
              <a:buClr>
                <a:srgbClr val="0F0F0F"/>
              </a:buClr>
              <a:buFont typeface="Arial"/>
              <a:buAutoNum type="arabicPeriod" startAt="2"/>
              <a:tabLst>
                <a:tab pos="173355" algn="l"/>
              </a:tabLst>
            </a:pP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Pequ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ndústr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ia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Comérc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gos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Esportivos;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000" b="1" spc="-65" dirty="0">
                <a:solidFill>
                  <a:srgbClr val="0F0F0F"/>
                </a:solidFill>
                <a:latin typeface="Arial"/>
                <a:cs typeface="Arial"/>
              </a:rPr>
              <a:t>OBSERVACÕES </a:t>
            </a:r>
            <a:r>
              <a:rPr sz="1000" b="1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CONS</a:t>
            </a:r>
            <a:r>
              <a:rPr sz="1000" b="1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-40" dirty="0">
                <a:solidFill>
                  <a:srgbClr val="0F0F0F"/>
                </a:solidFill>
                <a:latin typeface="Arial"/>
                <a:cs typeface="Arial"/>
              </a:rPr>
              <a:t>GNADAS</a:t>
            </a:r>
            <a:r>
              <a:rPr sz="1000" b="1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000" b="1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ATA</a:t>
            </a:r>
            <a:r>
              <a:rPr sz="1000" b="1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b="1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ABERTURA: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marR="13970">
              <a:lnSpc>
                <a:spcPct val="102899"/>
              </a:lnSpc>
            </a:pPr>
            <a:r>
              <a:rPr sz="950" spc="-45" dirty="0">
                <a:solidFill>
                  <a:srgbClr val="232323"/>
                </a:solidFill>
                <a:latin typeface="Arial"/>
                <a:cs typeface="Arial"/>
              </a:rPr>
              <a:t>Com  </a:t>
            </a:r>
            <a:r>
              <a:rPr sz="950" spc="-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ação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às 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servações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nser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Ata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Abertura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95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Licitação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r>
              <a:rPr sz="975" spc="232" baseline="25641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75" baseline="25641" dirty="0">
                <a:solidFill>
                  <a:srgbClr val="232323"/>
                </a:solidFill>
                <a:latin typeface="Times New Roman"/>
                <a:cs typeface="Times New Roman"/>
              </a:rPr>
              <a:t>   </a:t>
            </a:r>
            <a:r>
              <a:rPr sz="975" spc="-22" baseline="25641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004/20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5,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80" dirty="0">
                <a:solidFill>
                  <a:srgbClr val="232323"/>
                </a:solidFill>
                <a:latin typeface="Arial"/>
                <a:cs typeface="Arial"/>
              </a:rPr>
              <a:t>SSÃO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F0F0F"/>
                </a:solidFill>
                <a:latin typeface="Arial"/>
                <a:cs typeface="Arial"/>
              </a:rPr>
              <a:t>COMPRAS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vem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transcrever</a:t>
            </a:r>
            <a:r>
              <a:rPr sz="9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 esc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arecer,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conforme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abaixo: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950">
              <a:latin typeface="Times New Roman"/>
              <a:cs typeface="Times New Roman"/>
            </a:endParaRPr>
          </a:p>
          <a:p>
            <a:pPr marL="30480" marR="5080" algn="just">
              <a:lnSpc>
                <a:spcPct val="104299"/>
              </a:lnSpc>
            </a:pP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9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Representante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empresa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b="1" spc="-1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00" b="1" spc="30" dirty="0">
                <a:solidFill>
                  <a:srgbClr val="0F0F0F"/>
                </a:solidFill>
                <a:latin typeface="Arial"/>
                <a:cs typeface="Arial"/>
              </a:rPr>
              <a:t>porte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F0F0F"/>
                </a:solidFill>
                <a:latin typeface="Arial"/>
                <a:cs typeface="Arial"/>
              </a:rPr>
              <a:t>Cidade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F0F0F"/>
                </a:solidFill>
                <a:latin typeface="Arial"/>
                <a:cs typeface="Arial"/>
              </a:rPr>
              <a:t>Comérc</a:t>
            </a:r>
            <a:r>
              <a:rPr sz="1000" b="1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1000" b="1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0F0F0F"/>
                </a:solidFill>
                <a:latin typeface="Arial"/>
                <a:cs typeface="Arial"/>
              </a:rPr>
              <a:t>gos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F0F0F"/>
                </a:solidFill>
                <a:latin typeface="Arial"/>
                <a:cs typeface="Arial"/>
              </a:rPr>
              <a:t>Esportivos,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ped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constar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re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ação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à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empresa</a:t>
            </a:r>
            <a:r>
              <a:rPr sz="9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F0F0F"/>
                </a:solidFill>
                <a:latin typeface="Arial"/>
                <a:cs typeface="Arial"/>
              </a:rPr>
              <a:t>Rocha</a:t>
            </a:r>
            <a:r>
              <a:rPr sz="1000" b="1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F0F0F"/>
                </a:solidFill>
                <a:latin typeface="Arial"/>
                <a:cs typeface="Arial"/>
              </a:rPr>
              <a:t>Sales</a:t>
            </a:r>
            <a:r>
              <a:rPr sz="1000" b="1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F0F0F"/>
                </a:solidFill>
                <a:latin typeface="Arial"/>
                <a:cs typeface="Arial"/>
              </a:rPr>
              <a:t>Comerc</a:t>
            </a:r>
            <a:r>
              <a:rPr sz="1000" b="1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b="1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b="1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F0F0F"/>
                </a:solidFill>
                <a:latin typeface="Arial"/>
                <a:cs typeface="Arial"/>
              </a:rPr>
              <a:t>Materiais</a:t>
            </a:r>
            <a:r>
              <a:rPr sz="1000" b="1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b="1" spc="-1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00" b="1" spc="5" dirty="0">
                <a:solidFill>
                  <a:srgbClr val="0F0F0F"/>
                </a:solidFill>
                <a:latin typeface="Arial"/>
                <a:cs typeface="Arial"/>
              </a:rPr>
              <a:t>portivos</a:t>
            </a:r>
            <a:r>
              <a:rPr sz="1000" b="1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1000" b="1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4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00" b="1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-40" dirty="0">
                <a:solidFill>
                  <a:srgbClr val="0F0F0F"/>
                </a:solidFill>
                <a:latin typeface="Arial"/>
                <a:cs typeface="Arial"/>
              </a:rPr>
              <a:t>EPP</a:t>
            </a:r>
            <a:r>
              <a:rPr sz="1000" b="1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eguint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documentos</a:t>
            </a:r>
            <a:r>
              <a:rPr sz="9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383838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15"/>
              </a:spcBef>
            </a:pPr>
            <a:r>
              <a:rPr sz="1000" b="1" spc="-60" dirty="0">
                <a:solidFill>
                  <a:srgbClr val="0F0F0F"/>
                </a:solidFill>
                <a:latin typeface="Arial"/>
                <a:cs typeface="Arial"/>
              </a:rPr>
              <a:t>OBSERVAÇÃO </a:t>
            </a:r>
            <a:r>
              <a:rPr sz="1000" b="1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00" b="1" spc="85" dirty="0">
                <a:solidFill>
                  <a:srgbClr val="0F0F0F"/>
                </a:solidFill>
                <a:latin typeface="Arial"/>
                <a:cs typeface="Arial"/>
              </a:rPr>
              <a:t>:</a:t>
            </a:r>
            <a:r>
              <a:rPr sz="1000" b="1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apresentou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Cédul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dentidad</a:t>
            </a:r>
            <a:r>
              <a:rPr sz="95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950" spc="280" dirty="0">
                <a:solidFill>
                  <a:srgbClr val="383838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476250">
              <a:lnSpc>
                <a:spcPct val="100000"/>
              </a:lnSpc>
            </a:pP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RESPOSTA:</a:t>
            </a:r>
            <a:r>
              <a:rPr sz="1000" b="1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empresa</a:t>
            </a:r>
            <a:r>
              <a:rPr sz="95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foi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nab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itada</a:t>
            </a:r>
            <a:r>
              <a:rPr sz="9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pe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ssão,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conforme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supramenc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onad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14" dirty="0">
                <a:solidFill>
                  <a:srgbClr val="4F4F4F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850">
              <a:latin typeface="Times New Roman"/>
              <a:cs typeface="Times New Roman"/>
            </a:endParaRPr>
          </a:p>
          <a:p>
            <a:pPr marL="30480" marR="6985">
              <a:lnSpc>
                <a:spcPct val="107900"/>
              </a:lnSpc>
            </a:pPr>
            <a:r>
              <a:rPr sz="1000" b="1" spc="-60" dirty="0">
                <a:solidFill>
                  <a:srgbClr val="0F0F0F"/>
                </a:solidFill>
                <a:latin typeface="Arial"/>
                <a:cs typeface="Arial"/>
              </a:rPr>
              <a:t>OBSERVAÇÃO  </a:t>
            </a:r>
            <a:r>
              <a:rPr sz="1000" b="1" spc="35" dirty="0">
                <a:solidFill>
                  <a:srgbClr val="0F0F0F"/>
                </a:solidFill>
                <a:latin typeface="Arial"/>
                <a:cs typeface="Arial"/>
              </a:rPr>
              <a:t>2:</a:t>
            </a:r>
            <a:r>
              <a:rPr sz="100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Não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apresentou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declar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ção</a:t>
            </a:r>
            <a:r>
              <a:rPr sz="950" spc="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oficial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autor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jud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ciár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competent</a:t>
            </a:r>
            <a:r>
              <a:rPr sz="950" spc="7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950" spc="280" dirty="0">
                <a:solidFill>
                  <a:srgbClr val="4F4F4F"/>
                </a:solidFill>
                <a:latin typeface="Arial"/>
                <a:cs typeface="Arial"/>
              </a:rPr>
              <a:t>,</a:t>
            </a:r>
            <a:r>
              <a:rPr sz="950" spc="-14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ma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vez</a:t>
            </a:r>
            <a:r>
              <a:rPr sz="9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se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encontra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fora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dade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950" spc="-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Hor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z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nte.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050">
              <a:latin typeface="Times New Roman"/>
              <a:cs typeface="Times New Roman"/>
            </a:endParaRPr>
          </a:p>
          <a:p>
            <a:pPr marL="476250">
              <a:lnSpc>
                <a:spcPct val="100000"/>
              </a:lnSpc>
            </a:pPr>
            <a:r>
              <a:rPr sz="1000" b="1" spc="-50" dirty="0">
                <a:solidFill>
                  <a:srgbClr val="0F0F0F"/>
                </a:solidFill>
                <a:latin typeface="Arial"/>
                <a:cs typeface="Arial"/>
              </a:rPr>
              <a:t>RESPOSTA:</a:t>
            </a:r>
            <a:r>
              <a:rPr sz="10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empresa</a:t>
            </a:r>
            <a:r>
              <a:rPr sz="95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foi</a:t>
            </a:r>
            <a:r>
              <a:rPr sz="9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nabilitada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pe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ssã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280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conforme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supramenc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onado.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100">
              <a:latin typeface="Times New Roman"/>
              <a:cs typeface="Times New Roman"/>
            </a:endParaRPr>
          </a:p>
          <a:p>
            <a:pPr marL="34925" algn="just">
              <a:lnSpc>
                <a:spcPct val="100000"/>
              </a:lnSpc>
            </a:pPr>
            <a:r>
              <a:rPr sz="1000" b="1" spc="-60" dirty="0">
                <a:solidFill>
                  <a:srgbClr val="0F0F0F"/>
                </a:solidFill>
                <a:latin typeface="Arial"/>
                <a:cs typeface="Arial"/>
              </a:rPr>
              <a:t>OBSERVAÇÃO</a:t>
            </a:r>
            <a:r>
              <a:rPr sz="1000" b="1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F0F0F"/>
                </a:solidFill>
                <a:latin typeface="Arial"/>
                <a:cs typeface="Arial"/>
              </a:rPr>
              <a:t>3: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apresentou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Cert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dão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Fazenda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nac</a:t>
            </a:r>
            <a:r>
              <a:rPr sz="9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ona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280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61655" y="630386"/>
            <a:ext cx="1803400" cy="568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2300" b="1" spc="1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2300" b="1" spc="6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600" b="1" spc="1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600" b="1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18868" y="1658164"/>
            <a:ext cx="5330825" cy="3792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3020" indent="440055">
              <a:lnSpc>
                <a:spcPct val="106500"/>
              </a:lnSpc>
              <a:tabLst>
                <a:tab pos="2264410" algn="l"/>
                <a:tab pos="3441700" algn="l"/>
              </a:tabLst>
            </a:pPr>
            <a:r>
              <a:rPr sz="950" b="1" spc="-15" dirty="0">
                <a:solidFill>
                  <a:srgbClr val="131313"/>
                </a:solidFill>
                <a:latin typeface="Arial"/>
                <a:cs typeface="Arial"/>
              </a:rPr>
              <a:t>RESPOSTA</a:t>
            </a:r>
            <a:r>
              <a:rPr sz="950" b="1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363636"/>
                </a:solidFill>
                <a:latin typeface="Arial"/>
                <a:cs typeface="Arial"/>
              </a:rPr>
              <a:t>:</a:t>
            </a:r>
            <a:r>
              <a:rPr sz="950" b="1" dirty="0">
                <a:solidFill>
                  <a:srgbClr val="363636"/>
                </a:solidFill>
                <a:latin typeface="Arial"/>
                <a:cs typeface="Arial"/>
              </a:rPr>
              <a:t>   </a:t>
            </a:r>
            <a:r>
              <a:rPr sz="950" spc="-6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9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empresa  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Times New Roman"/>
                <a:cs typeface="Times New Roman"/>
              </a:rPr>
              <a:t>já</a:t>
            </a:r>
            <a:r>
              <a:rPr sz="950" dirty="0">
                <a:solidFill>
                  <a:srgbClr val="242424"/>
                </a:solidFill>
                <a:latin typeface="Times New Roman"/>
                <a:cs typeface="Times New Roman"/>
              </a:rPr>
              <a:t>	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foi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desclassificada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	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9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outr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950" spc="-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60" dirty="0">
                <a:solidFill>
                  <a:srgbClr val="363636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363636"/>
                </a:solidFill>
                <a:latin typeface="Arial"/>
                <a:cs typeface="Arial"/>
              </a:rPr>
              <a:t>vo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285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conforme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upramencionado, </a:t>
            </a:r>
            <a:r>
              <a:rPr sz="95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sendo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este,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portanto,</a:t>
            </a:r>
            <a:r>
              <a:rPr sz="95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mot</a:t>
            </a:r>
            <a:r>
              <a:rPr sz="95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vo</a:t>
            </a:r>
            <a:r>
              <a:rPr sz="95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9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ua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 d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363636"/>
                </a:solidFill>
                <a:latin typeface="Arial"/>
                <a:cs typeface="Arial"/>
              </a:rPr>
              <a:t>sclassificação.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00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Pe</a:t>
            </a:r>
            <a:r>
              <a:rPr sz="950" spc="-6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6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9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constar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também</a:t>
            </a:r>
            <a:r>
              <a:rPr sz="950" spc="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em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re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ação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empresa</a:t>
            </a:r>
            <a:r>
              <a:rPr sz="950" spc="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b="1" spc="-4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950" b="1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131313"/>
                </a:solidFill>
                <a:latin typeface="Times New Roman"/>
                <a:cs typeface="Times New Roman"/>
              </a:rPr>
              <a:t>&amp;</a:t>
            </a:r>
            <a:r>
              <a:rPr sz="1050" b="1" spc="-4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50" b="1" spc="-10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950" b="1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131313"/>
                </a:solidFill>
                <a:latin typeface="Arial"/>
                <a:cs typeface="Arial"/>
              </a:rPr>
              <a:t>Campina</a:t>
            </a:r>
            <a:r>
              <a:rPr sz="950" b="1" spc="10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b="1" spc="105" dirty="0">
                <a:solidFill>
                  <a:srgbClr val="545454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b="1" spc="-100" dirty="0">
                <a:solidFill>
                  <a:srgbClr val="131313"/>
                </a:solidFill>
                <a:latin typeface="Arial"/>
                <a:cs typeface="Arial"/>
              </a:rPr>
              <a:t>OBSERVAÇÃO </a:t>
            </a:r>
            <a:r>
              <a:rPr sz="1050" b="1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5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050" b="1" spc="70" dirty="0">
                <a:solidFill>
                  <a:srgbClr val="131313"/>
                </a:solidFill>
                <a:latin typeface="Arial"/>
                <a:cs typeface="Arial"/>
              </a:rPr>
              <a:t>:</a:t>
            </a:r>
            <a:r>
              <a:rPr sz="1050" b="1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apresentou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Declaração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despesas</a:t>
            </a:r>
            <a:r>
              <a:rPr sz="95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mensa</a:t>
            </a:r>
            <a:r>
              <a:rPr sz="950" spc="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5080" indent="8890" algn="just">
              <a:lnSpc>
                <a:spcPct val="101499"/>
              </a:lnSpc>
            </a:pPr>
            <a:r>
              <a:rPr sz="950" b="1" spc="-15" dirty="0">
                <a:solidFill>
                  <a:srgbClr val="131313"/>
                </a:solidFill>
                <a:latin typeface="Arial"/>
                <a:cs typeface="Arial"/>
              </a:rPr>
              <a:t>RESPOSTA:  </a:t>
            </a:r>
            <a:r>
              <a:rPr sz="950" b="1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nforme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95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sposto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b</a:t>
            </a:r>
            <a:r>
              <a:rPr sz="950" spc="-55" dirty="0">
                <a:solidFill>
                  <a:srgbClr val="545454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363636"/>
                </a:solidFill>
                <a:latin typeface="Arial"/>
                <a:cs typeface="Arial"/>
              </a:rPr>
              <a:t>ervação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tóp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QUALI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F</a:t>
            </a:r>
            <a:r>
              <a:rPr sz="950" spc="-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42424"/>
                </a:solidFill>
                <a:latin typeface="Arial"/>
                <a:cs typeface="Arial"/>
              </a:rPr>
              <a:t>CAÇÃO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ECONOM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-95" dirty="0">
                <a:solidFill>
                  <a:srgbClr val="242424"/>
                </a:solidFill>
                <a:latin typeface="Arial"/>
                <a:cs typeface="Arial"/>
              </a:rPr>
              <a:t>CA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242424"/>
                </a:solidFill>
                <a:latin typeface="Arial"/>
                <a:cs typeface="Arial"/>
              </a:rPr>
              <a:t>F</a:t>
            </a:r>
            <a:r>
              <a:rPr sz="950" spc="-7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NANCE</a:t>
            </a:r>
            <a:r>
              <a:rPr sz="950" spc="-3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-80" dirty="0">
                <a:solidFill>
                  <a:srgbClr val="242424"/>
                </a:solidFill>
                <a:latin typeface="Arial"/>
                <a:cs typeface="Arial"/>
              </a:rPr>
              <a:t>RA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9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ed</a:t>
            </a:r>
            <a:r>
              <a:rPr sz="950" spc="-7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tal</a:t>
            </a:r>
            <a:r>
              <a:rPr sz="950" spc="19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outros </a:t>
            </a:r>
            <a:r>
              <a:rPr sz="950" spc="-8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documentos </a:t>
            </a:r>
            <a:r>
              <a:rPr sz="950" spc="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poderão </a:t>
            </a:r>
            <a:r>
              <a:rPr sz="950" spc="-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apresentados</a:t>
            </a:r>
            <a:r>
              <a:rPr sz="950" spc="-1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950" spc="-3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desde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atendam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demanda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tal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0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3</a:t>
            </a:r>
            <a:r>
              <a:rPr sz="950" spc="75" dirty="0">
                <a:solidFill>
                  <a:srgbClr val="545454"/>
                </a:solidFill>
                <a:latin typeface="Arial"/>
                <a:cs typeface="Arial"/>
              </a:rPr>
              <a:t>/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201</a:t>
            </a:r>
            <a:r>
              <a:rPr sz="950" spc="80" dirty="0">
                <a:solidFill>
                  <a:srgbClr val="242424"/>
                </a:solidFill>
                <a:latin typeface="Arial"/>
                <a:cs typeface="Arial"/>
              </a:rPr>
              <a:t>5</a:t>
            </a:r>
            <a:r>
              <a:rPr sz="950" spc="100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31313"/>
                </a:solidFill>
                <a:latin typeface="Arial"/>
                <a:cs typeface="Arial"/>
              </a:rPr>
              <a:t>pr</a:t>
            </a:r>
            <a:r>
              <a:rPr sz="950" spc="-3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juízo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aquisição</a:t>
            </a:r>
            <a:r>
              <a:rPr sz="950" spc="-1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serão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avaliados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pe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Com</a:t>
            </a:r>
            <a:r>
              <a:rPr sz="950" spc="-3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ssão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Compra</a:t>
            </a:r>
            <a:r>
              <a:rPr sz="950" spc="105" dirty="0">
                <a:solidFill>
                  <a:srgbClr val="242424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foi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real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zado </a:t>
            </a:r>
            <a:r>
              <a:rPr sz="950" spc="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criter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osament</a:t>
            </a:r>
            <a:r>
              <a:rPr sz="950" spc="10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verificando </a:t>
            </a:r>
            <a:r>
              <a:rPr sz="950" spc="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ecl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ação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Faturamento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empresa</a:t>
            </a:r>
            <a:r>
              <a:rPr sz="950" spc="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inc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ve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seu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balanço</a:t>
            </a:r>
            <a:r>
              <a:rPr sz="950" spc="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P</a:t>
            </a:r>
            <a:r>
              <a:rPr sz="950" spc="-3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950" spc="6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imonia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tendo</a:t>
            </a:r>
            <a:r>
              <a:rPr sz="950" spc="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nada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que</a:t>
            </a:r>
            <a:r>
              <a:rPr sz="950" spc="8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desabon</a:t>
            </a:r>
            <a:r>
              <a:rPr sz="950" spc="70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545454"/>
                </a:solidFill>
                <a:latin typeface="Arial"/>
                <a:cs typeface="Arial"/>
              </a:rPr>
              <a:t>, </a:t>
            </a:r>
            <a:r>
              <a:rPr sz="950" spc="-4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não 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sendo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este,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portant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190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950" spc="-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mot</a:t>
            </a:r>
            <a:r>
              <a:rPr sz="950" spc="-9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vo</a:t>
            </a:r>
            <a:r>
              <a:rPr sz="9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9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42424"/>
                </a:solidFill>
                <a:latin typeface="Arial"/>
                <a:cs typeface="Arial"/>
              </a:rPr>
              <a:t>sua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inabilitação.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marR="16510" algn="just">
              <a:lnSpc>
                <a:spcPct val="103400"/>
              </a:lnSpc>
            </a:pPr>
            <a:r>
              <a:rPr sz="950" b="1" spc="-25" dirty="0">
                <a:solidFill>
                  <a:srgbClr val="131313"/>
                </a:solidFill>
                <a:latin typeface="Arial"/>
                <a:cs typeface="Arial"/>
              </a:rPr>
              <a:t>OBSERVAÇÃO </a:t>
            </a:r>
            <a:r>
              <a:rPr sz="950" b="1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131313"/>
                </a:solidFill>
                <a:latin typeface="Arial"/>
                <a:cs typeface="Arial"/>
              </a:rPr>
              <a:t>2: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95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declaração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faturamento,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9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foi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re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ac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onado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mês </a:t>
            </a:r>
            <a:r>
              <a:rPr sz="95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950" spc="7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Ma</a:t>
            </a:r>
            <a:r>
              <a:rPr sz="950" spc="-8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o-20</a:t>
            </a:r>
            <a:r>
              <a:rPr sz="950" spc="-7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5,</a:t>
            </a:r>
            <a:r>
              <a:rPr sz="95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ed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tal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ta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faturamento</a:t>
            </a:r>
            <a:r>
              <a:rPr sz="95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 ú</a:t>
            </a:r>
            <a:r>
              <a:rPr sz="950" spc="-8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timos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2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31313"/>
                </a:solidFill>
                <a:latin typeface="Arial"/>
                <a:cs typeface="Arial"/>
              </a:rPr>
              <a:t>meses.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16510" indent="440055">
              <a:lnSpc>
                <a:spcPct val="106500"/>
              </a:lnSpc>
            </a:pPr>
            <a:r>
              <a:rPr sz="950" b="1" spc="-15" dirty="0">
                <a:solidFill>
                  <a:srgbClr val="131313"/>
                </a:solidFill>
                <a:latin typeface="Arial"/>
                <a:cs typeface="Arial"/>
              </a:rPr>
              <a:t>RESPOSTA: </a:t>
            </a:r>
            <a:r>
              <a:rPr sz="950" b="1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empresa </a:t>
            </a:r>
            <a:r>
              <a:rPr sz="95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apresentou </a:t>
            </a:r>
            <a:r>
              <a:rPr sz="9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Declaração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Faturamento </a:t>
            </a:r>
            <a:r>
              <a:rPr sz="95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Abr</a:t>
            </a:r>
            <a:r>
              <a:rPr sz="95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20</a:t>
            </a:r>
            <a:r>
              <a:rPr sz="950" spc="-8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950" spc="55" dirty="0">
                <a:solidFill>
                  <a:srgbClr val="131313"/>
                </a:solidFill>
                <a:latin typeface="Arial"/>
                <a:cs typeface="Arial"/>
              </a:rPr>
              <a:t>4</a:t>
            </a:r>
            <a:r>
              <a:rPr sz="9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Abr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de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20</a:t>
            </a:r>
            <a:r>
              <a:rPr sz="950" spc="-45" dirty="0">
                <a:solidFill>
                  <a:srgbClr val="242424"/>
                </a:solidFill>
                <a:latin typeface="Arial"/>
                <a:cs typeface="Arial"/>
              </a:rPr>
              <a:t>1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5,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não</a:t>
            </a:r>
            <a:r>
              <a:rPr sz="950" spc="-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sendo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-9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950" spc="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335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portanto,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motivo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para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63636"/>
                </a:solidFill>
                <a:latin typeface="Arial"/>
                <a:cs typeface="Arial"/>
              </a:rPr>
              <a:t>sua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nabil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tação</a:t>
            </a:r>
            <a:r>
              <a:rPr sz="950" spc="-1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545454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10160" algn="just">
              <a:lnSpc>
                <a:spcPct val="103400"/>
              </a:lnSpc>
            </a:pPr>
            <a:r>
              <a:rPr sz="950" b="1" spc="20" dirty="0">
                <a:solidFill>
                  <a:srgbClr val="131313"/>
                </a:solidFill>
                <a:latin typeface="Arial"/>
                <a:cs typeface="Arial"/>
              </a:rPr>
              <a:t>Observação: </a:t>
            </a:r>
            <a:r>
              <a:rPr sz="950" b="1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depo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vencido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02</a:t>
            </a:r>
            <a:r>
              <a:rPr sz="95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(do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s)</a:t>
            </a:r>
            <a:r>
              <a:rPr sz="950" spc="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úteis</a:t>
            </a:r>
            <a:r>
              <a:rPr sz="9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contados</a:t>
            </a:r>
            <a:r>
              <a:rPr sz="95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data</a:t>
            </a:r>
            <a:r>
              <a:rPr sz="95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divulgação </a:t>
            </a:r>
            <a:r>
              <a:rPr sz="95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resultado, 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havendo </a:t>
            </a:r>
            <a:r>
              <a:rPr sz="95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apresentação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-8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950" spc="-5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285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31313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-7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ta</a:t>
            </a:r>
            <a:r>
              <a:rPr sz="950" spc="-17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nt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hab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litados 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serão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conv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idados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abertura</a:t>
            </a:r>
            <a:r>
              <a:rPr sz="950" spc="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seu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enve</a:t>
            </a:r>
            <a:r>
              <a:rPr sz="950" spc="-2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ope</a:t>
            </a:r>
            <a:r>
              <a:rPr sz="95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.</a:t>
            </a:r>
            <a:r>
              <a:rPr sz="950" spc="125" dirty="0">
                <a:solidFill>
                  <a:srgbClr val="363636"/>
                </a:solidFill>
                <a:latin typeface="Arial"/>
                <a:cs typeface="Arial"/>
              </a:rPr>
              <a:t>º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02</a:t>
            </a:r>
            <a:r>
              <a:rPr sz="95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70" dirty="0">
                <a:solidFill>
                  <a:srgbClr val="363636"/>
                </a:solidFill>
                <a:latin typeface="Arial"/>
                <a:cs typeface="Arial"/>
              </a:rPr>
              <a:t>-</a:t>
            </a:r>
            <a:r>
              <a:rPr sz="950" spc="-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363636"/>
                </a:solidFill>
                <a:latin typeface="Arial"/>
                <a:cs typeface="Arial"/>
              </a:rPr>
              <a:t>"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Prop</a:t>
            </a:r>
            <a:r>
              <a:rPr sz="950" spc="-8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ta</a:t>
            </a:r>
            <a:r>
              <a:rPr sz="95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(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Orçamento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)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".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Atenciosamente</a:t>
            </a:r>
            <a:r>
              <a:rPr sz="95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90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32352" y="5711361"/>
            <a:ext cx="1894205" cy="437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1470">
              <a:lnSpc>
                <a:spcPts val="1145"/>
              </a:lnSpc>
            </a:pPr>
            <a:r>
              <a:rPr sz="950" spc="509" dirty="0">
                <a:solidFill>
                  <a:srgbClr val="696B82"/>
                </a:solidFill>
                <a:latin typeface="Arial"/>
                <a:cs typeface="Arial"/>
              </a:rPr>
              <a:t>(</a:t>
            </a:r>
            <a:r>
              <a:rPr sz="950" spc="425" dirty="0">
                <a:solidFill>
                  <a:srgbClr val="696B82"/>
                </a:solidFill>
                <a:latin typeface="Arial"/>
                <a:cs typeface="Arial"/>
              </a:rPr>
              <a:t>/ </a:t>
            </a:r>
            <a:r>
              <a:rPr sz="950" spc="-30" dirty="0">
                <a:solidFill>
                  <a:srgbClr val="696B82"/>
                </a:solidFill>
                <a:latin typeface="Arial"/>
                <a:cs typeface="Arial"/>
              </a:rPr>
              <a:t> </a:t>
            </a:r>
            <a:r>
              <a:rPr sz="1100" i="1" spc="-315" dirty="0">
                <a:solidFill>
                  <a:srgbClr val="696B82"/>
                </a:solidFill>
                <a:latin typeface="Times New Roman"/>
                <a:cs typeface="Times New Roman"/>
              </a:rPr>
              <a:t>1</a:t>
            </a:r>
            <a:r>
              <a:rPr sz="1100" i="1" spc="-125" dirty="0">
                <a:solidFill>
                  <a:srgbClr val="696B82"/>
                </a:solidFill>
                <a:latin typeface="Times New Roman"/>
                <a:cs typeface="Times New Roman"/>
              </a:rPr>
              <a:t> </a:t>
            </a:r>
            <a:r>
              <a:rPr sz="1100" i="1" spc="350" dirty="0">
                <a:solidFill>
                  <a:srgbClr val="424475"/>
                </a:solidFill>
                <a:latin typeface="Times New Roman"/>
                <a:cs typeface="Times New Roman"/>
              </a:rPr>
              <a:t>k</a:t>
            </a:r>
            <a:r>
              <a:rPr sz="1100" i="1" spc="10" dirty="0">
                <a:solidFill>
                  <a:srgbClr val="424475"/>
                </a:solidFill>
                <a:latin typeface="Times New Roman"/>
                <a:cs typeface="Times New Roman"/>
              </a:rPr>
              <a:t> </a:t>
            </a:r>
            <a:r>
              <a:rPr sz="1100" i="1" spc="-100" dirty="0">
                <a:solidFill>
                  <a:srgbClr val="424475"/>
                </a:solidFill>
                <a:latin typeface="Times New Roman"/>
                <a:cs typeface="Times New Roman"/>
              </a:rPr>
              <a:t>J,.J</a:t>
            </a:r>
            <a:r>
              <a:rPr sz="1100" i="1" spc="-95" dirty="0">
                <a:solidFill>
                  <a:srgbClr val="424475"/>
                </a:solidFill>
                <a:latin typeface="Times New Roman"/>
                <a:cs typeface="Times New Roman"/>
              </a:rPr>
              <a:t>()</a:t>
            </a:r>
            <a:r>
              <a:rPr sz="1100" i="1" dirty="0">
                <a:solidFill>
                  <a:srgbClr val="424475"/>
                </a:solidFill>
                <a:latin typeface="Times New Roman"/>
                <a:cs typeface="Times New Roman"/>
              </a:rPr>
              <a:t>  </a:t>
            </a:r>
            <a:r>
              <a:rPr sz="1100" i="1" spc="30" dirty="0">
                <a:solidFill>
                  <a:srgbClr val="424475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F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7E8082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17145" indent="-5080">
              <a:lnSpc>
                <a:spcPts val="965"/>
              </a:lnSpc>
            </a:pPr>
            <a:r>
              <a:rPr sz="950" spc="-50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ar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13459"/>
                </a:solidFill>
                <a:latin typeface="Arial"/>
                <a:cs typeface="Arial"/>
              </a:rPr>
              <a:t>cg</a:t>
            </a:r>
            <a:r>
              <a:rPr sz="950" spc="-114" dirty="0">
                <a:solidFill>
                  <a:srgbClr val="313459"/>
                </a:solidFill>
                <a:latin typeface="Arial"/>
                <a:cs typeface="Arial"/>
              </a:rPr>
              <a:t>: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Ro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ngu</a:t>
            </a:r>
            <a:r>
              <a:rPr sz="950" spc="-2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31313"/>
                </a:solidFill>
                <a:latin typeface="Arial"/>
                <a:cs typeface="Arial"/>
              </a:rPr>
              <a:t>re1tas</a:t>
            </a:r>
            <a:endParaRPr sz="95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215"/>
              </a:spcBef>
            </a:pP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Membro</a:t>
            </a:r>
            <a:r>
              <a:rPr sz="95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da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Com</a:t>
            </a:r>
            <a:r>
              <a:rPr sz="95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363636"/>
                </a:solidFill>
                <a:latin typeface="Arial"/>
                <a:cs typeface="Arial"/>
              </a:rPr>
              <a:t>ssão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Compras</a:t>
            </a:r>
            <a:endParaRPr sz="9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92179" y="5856041"/>
            <a:ext cx="6286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73154" y="5830313"/>
            <a:ext cx="19304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pai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70784" y="6002640"/>
            <a:ext cx="234823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Super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intendente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Com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ssão</a:t>
            </a:r>
            <a:r>
              <a:rPr sz="950" spc="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Compras</a:t>
            </a:r>
            <a:endParaRPr sz="9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09878" y="6446534"/>
            <a:ext cx="2080895" cy="337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75"/>
              </a:lnSpc>
              <a:tabLst>
                <a:tab pos="982980" algn="l"/>
              </a:tabLst>
            </a:pPr>
            <a:r>
              <a:rPr sz="1450" i="1" spc="-120" dirty="0">
                <a:solidFill>
                  <a:srgbClr val="54577B"/>
                </a:solidFill>
                <a:latin typeface="Times New Roman"/>
                <a:cs typeface="Times New Roman"/>
              </a:rPr>
              <a:t>J</a:t>
            </a:r>
            <a:r>
              <a:rPr sz="1450" i="1" spc="1925" dirty="0">
                <a:solidFill>
                  <a:srgbClr val="54577B"/>
                </a:solidFill>
                <a:latin typeface="Times New Roman"/>
                <a:cs typeface="Times New Roman"/>
              </a:rPr>
              <a:t>rÂ</a:t>
            </a:r>
            <a:r>
              <a:rPr sz="1450" i="1" dirty="0">
                <a:solidFill>
                  <a:srgbClr val="54577B"/>
                </a:solidFill>
                <a:latin typeface="Times New Roman"/>
                <a:cs typeface="Times New Roman"/>
              </a:rPr>
              <a:t>	</a:t>
            </a:r>
            <a:r>
              <a:rPr sz="950" spc="65" dirty="0">
                <a:solidFill>
                  <a:srgbClr val="54577B"/>
                </a:solidFill>
                <a:latin typeface="Arial"/>
                <a:cs typeface="Arial"/>
              </a:rPr>
              <a:t>(</a:t>
            </a:r>
            <a:r>
              <a:rPr sz="950" spc="35" dirty="0">
                <a:solidFill>
                  <a:srgbClr val="54577B"/>
                </a:solidFill>
                <a:latin typeface="Arial"/>
                <a:cs typeface="Arial"/>
              </a:rPr>
              <a:t>'</a:t>
            </a:r>
            <a:r>
              <a:rPr sz="950" spc="65" dirty="0">
                <a:solidFill>
                  <a:srgbClr val="54577B"/>
                </a:solidFill>
                <a:latin typeface="Arial"/>
                <a:cs typeface="Arial"/>
              </a:rPr>
              <a:t>(</a:t>
            </a:r>
            <a:r>
              <a:rPr sz="950" spc="45" dirty="0">
                <a:solidFill>
                  <a:srgbClr val="54577B"/>
                </a:solidFill>
                <a:latin typeface="Arial"/>
                <a:cs typeface="Arial"/>
              </a:rPr>
              <a:t>'{'fl</a:t>
            </a:r>
            <a:r>
              <a:rPr sz="950" dirty="0">
                <a:solidFill>
                  <a:srgbClr val="54577B"/>
                </a:solidFill>
                <a:latin typeface="Arial"/>
                <a:cs typeface="Arial"/>
              </a:rPr>
              <a:t>   </a:t>
            </a:r>
            <a:r>
              <a:rPr sz="950" spc="-75" dirty="0">
                <a:solidFill>
                  <a:srgbClr val="54577B"/>
                </a:solidFill>
                <a:latin typeface="Arial"/>
                <a:cs typeface="Arial"/>
              </a:rPr>
              <a:t> </a:t>
            </a:r>
            <a:r>
              <a:rPr sz="950" spc="-175" dirty="0">
                <a:solidFill>
                  <a:srgbClr val="7E8082"/>
                </a:solidFill>
                <a:latin typeface="Arial"/>
                <a:cs typeface="Arial"/>
              </a:rPr>
              <a:t>&gt;-</a:t>
            </a:r>
            <a:r>
              <a:rPr sz="950" spc="-90" dirty="0">
                <a:solidFill>
                  <a:srgbClr val="7E8082"/>
                </a:solidFill>
                <a:latin typeface="Arial"/>
                <a:cs typeface="Arial"/>
              </a:rPr>
              <a:t> </a:t>
            </a:r>
            <a:r>
              <a:rPr sz="950" spc="1705" dirty="0">
                <a:solidFill>
                  <a:srgbClr val="54577B"/>
                </a:solidFill>
                <a:latin typeface="Arial"/>
                <a:cs typeface="Arial"/>
              </a:rPr>
              <a:t>da</a:t>
            </a:r>
            <a:endParaRPr sz="950">
              <a:latin typeface="Arial"/>
              <a:cs typeface="Arial"/>
            </a:endParaRPr>
          </a:p>
          <a:p>
            <a:pPr marL="1073150">
              <a:lnSpc>
                <a:spcPts val="1075"/>
              </a:lnSpc>
            </a:pPr>
            <a:r>
              <a:rPr sz="950" spc="509" dirty="0">
                <a:solidFill>
                  <a:srgbClr val="363636"/>
                </a:solidFill>
                <a:latin typeface="Arial"/>
                <a:cs typeface="Arial"/>
              </a:rPr>
              <a:t>d</a:t>
            </a:r>
            <a:r>
              <a:rPr sz="950" spc="1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lv</a:t>
            </a:r>
            <a:endParaRPr sz="9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02039" y="6637532"/>
            <a:ext cx="4445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Gon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36847" y="6791721"/>
            <a:ext cx="18923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Membro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Comi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ssão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Compr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spc="-8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389</Words>
  <Application>Microsoft Office PowerPoint</Application>
  <PresentationFormat>Benutzerdefiniert</PresentationFormat>
  <Paragraphs>66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2018-06-28T16:50:05Z</dcterms:created>
  <dcterms:modified xsi:type="dcterms:W3CDTF">2018-06-28T14:50:07Z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