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06103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2.jpg"/><Relationship Id="rId7" Type="http://schemas.openxmlformats.org/officeDocument/2006/relationships/image" Target="../media/image1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50975" y="841247"/>
            <a:ext cx="685800" cy="5852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632703" y="9701783"/>
            <a:ext cx="402336" cy="7863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17490" y="947621"/>
            <a:ext cx="5869305" cy="3738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24890">
              <a:lnSpc>
                <a:spcPts val="2155"/>
              </a:lnSpc>
            </a:pPr>
            <a:r>
              <a:rPr sz="1800" spc="114" dirty="0">
                <a:solidFill>
                  <a:srgbClr val="030303"/>
                </a:solidFill>
                <a:latin typeface="Arial"/>
                <a:cs typeface="Arial"/>
              </a:rPr>
              <a:t>MACKE</a:t>
            </a:r>
            <a:r>
              <a:rPr sz="1800" spc="95" dirty="0">
                <a:solidFill>
                  <a:srgbClr val="030303"/>
                </a:solidFill>
                <a:latin typeface="Arial"/>
                <a:cs typeface="Arial"/>
              </a:rPr>
              <a:t>NZ</a:t>
            </a:r>
            <a:r>
              <a:rPr sz="1800" spc="-3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800" spc="105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endParaRPr sz="1800">
              <a:latin typeface="Arial"/>
              <a:cs typeface="Arial"/>
            </a:endParaRPr>
          </a:p>
          <a:p>
            <a:pPr marL="1029335">
              <a:lnSpc>
                <a:spcPts val="1555"/>
              </a:lnSpc>
            </a:pPr>
            <a:r>
              <a:rPr sz="1300" spc="5" dirty="0">
                <a:solidFill>
                  <a:srgbClr val="1A1A1A"/>
                </a:solidFill>
                <a:latin typeface="Arial"/>
                <a:cs typeface="Arial"/>
              </a:rPr>
              <a:t>ESPORTE</a:t>
            </a:r>
            <a:r>
              <a:rPr sz="1300" spc="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030303"/>
                </a:solidFill>
                <a:latin typeface="Arial"/>
                <a:cs typeface="Arial"/>
              </a:rPr>
              <a:t>CLUBE</a:t>
            </a:r>
            <a:endParaRPr sz="1300">
              <a:latin typeface="Arial"/>
              <a:cs typeface="Arial"/>
            </a:endParaRPr>
          </a:p>
          <a:p>
            <a:pPr marR="17145" algn="r">
              <a:lnSpc>
                <a:spcPct val="100000"/>
              </a:lnSpc>
              <a:spcBef>
                <a:spcPts val="1075"/>
              </a:spcBef>
            </a:pPr>
            <a:r>
              <a:rPr sz="1100" spc="-35" dirty="0">
                <a:solidFill>
                  <a:srgbClr val="030303"/>
                </a:solidFill>
                <a:latin typeface="Arial"/>
                <a:cs typeface="Arial"/>
              </a:rPr>
              <a:t>Página</a:t>
            </a:r>
            <a:r>
              <a:rPr sz="1100" spc="10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250" spc="375" dirty="0">
                <a:solidFill>
                  <a:srgbClr val="030303"/>
                </a:solidFill>
                <a:latin typeface="Times New Roman"/>
                <a:cs typeface="Times New Roman"/>
              </a:rPr>
              <a:t>1</a:t>
            </a:r>
            <a:r>
              <a:rPr sz="1100" spc="30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1100" spc="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30" dirty="0">
                <a:solidFill>
                  <a:srgbClr val="030303"/>
                </a:solidFill>
                <a:latin typeface="Arial"/>
                <a:cs typeface="Arial"/>
              </a:rPr>
              <a:t>6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1050">
              <a:latin typeface="Times New Roman"/>
              <a:cs typeface="Times New Roman"/>
            </a:endParaRPr>
          </a:p>
          <a:p>
            <a:pPr marR="635" algn="ctr">
              <a:lnSpc>
                <a:spcPct val="100000"/>
              </a:lnSpc>
            </a:pPr>
            <a:r>
              <a:rPr sz="1150" spc="-25" dirty="0">
                <a:solidFill>
                  <a:srgbClr val="030303"/>
                </a:solidFill>
                <a:latin typeface="Arial"/>
                <a:cs typeface="Arial"/>
              </a:rPr>
              <a:t>CONTRATO</a:t>
            </a:r>
            <a:r>
              <a:rPr sz="1150" spc="7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110" dirty="0">
                <a:solidFill>
                  <a:srgbClr val="030303"/>
                </a:solidFill>
                <a:latin typeface="Arial"/>
                <a:cs typeface="Arial"/>
              </a:rPr>
              <a:t>003/</a:t>
            </a:r>
            <a:r>
              <a:rPr sz="1150" spc="-1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030303"/>
                </a:solidFill>
                <a:latin typeface="Arial"/>
                <a:cs typeface="Arial"/>
              </a:rPr>
              <a:t>20</a:t>
            </a:r>
            <a:r>
              <a:rPr sz="1150" spc="5" dirty="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sz="1150" spc="60" dirty="0">
                <a:solidFill>
                  <a:srgbClr val="030303"/>
                </a:solidFill>
                <a:latin typeface="Arial"/>
                <a:cs typeface="Arial"/>
              </a:rPr>
              <a:t>6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1000">
              <a:latin typeface="Times New Roman"/>
              <a:cs typeface="Times New Roman"/>
            </a:endParaRPr>
          </a:p>
          <a:p>
            <a:pPr marL="17145" marR="19050" algn="just">
              <a:lnSpc>
                <a:spcPct val="85900"/>
              </a:lnSpc>
            </a:pPr>
            <a:r>
              <a:rPr sz="1100" spc="-30" dirty="0">
                <a:solidFill>
                  <a:srgbClr val="1A1A1A"/>
                </a:solidFill>
                <a:latin typeface="Arial"/>
                <a:cs typeface="Arial"/>
              </a:rPr>
              <a:t>O </a:t>
            </a:r>
            <a:r>
              <a:rPr sz="1100" spc="-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30303"/>
                </a:solidFill>
                <a:latin typeface="Arial"/>
                <a:cs typeface="Arial"/>
              </a:rPr>
              <a:t>MACKENZ</a:t>
            </a:r>
            <a:r>
              <a:rPr sz="1150" spc="-3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30303"/>
                </a:solidFill>
                <a:latin typeface="Arial"/>
                <a:cs typeface="Arial"/>
              </a:rPr>
              <a:t>ESPORTE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30303"/>
                </a:solidFill>
                <a:latin typeface="Arial"/>
                <a:cs typeface="Arial"/>
              </a:rPr>
              <a:t>CLUBE,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A1A1A"/>
                </a:solidFill>
                <a:latin typeface="Arial"/>
                <a:cs typeface="Arial"/>
              </a:rPr>
              <a:t>assoc1açao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sem </a:t>
            </a:r>
            <a:r>
              <a:rPr sz="1100" spc="-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A1A1A"/>
                </a:solidFill>
                <a:latin typeface="Arial"/>
                <a:cs typeface="Arial"/>
              </a:rPr>
              <a:t>fins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econôm</a:t>
            </a:r>
            <a:r>
              <a:rPr sz="1100" spc="3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cos </a:t>
            </a:r>
            <a:r>
              <a:rPr sz="1100" spc="-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030303"/>
                </a:solidFill>
                <a:latin typeface="Arial"/>
                <a:cs typeface="Arial"/>
              </a:rPr>
              <a:t>ucrat</a:t>
            </a:r>
            <a:r>
              <a:rPr sz="1100" spc="-5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030303"/>
                </a:solidFill>
                <a:latin typeface="Arial"/>
                <a:cs typeface="Arial"/>
              </a:rPr>
              <a:t>v</a:t>
            </a:r>
            <a:r>
              <a:rPr sz="1100" spc="4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1100" spc="-20" dirty="0">
                <a:solidFill>
                  <a:srgbClr val="2F2F2F"/>
                </a:solidFill>
                <a:latin typeface="Arial"/>
                <a:cs typeface="Arial"/>
              </a:rPr>
              <a:t>s,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com </a:t>
            </a:r>
            <a:r>
              <a:rPr sz="1100" spc="-25" dirty="0">
                <a:solidFill>
                  <a:srgbClr val="1A1A1A"/>
                </a:solidFill>
                <a:latin typeface="Arial"/>
                <a:cs typeface="Arial"/>
              </a:rPr>
              <a:t>sede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 e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A1A1A"/>
                </a:solidFill>
                <a:latin typeface="Arial"/>
                <a:cs typeface="Arial"/>
              </a:rPr>
              <a:t>foro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na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1A1A1A"/>
                </a:solidFill>
                <a:latin typeface="Arial"/>
                <a:cs typeface="Arial"/>
              </a:rPr>
              <a:t>c</a:t>
            </a:r>
            <a:r>
              <a:rPr sz="1100" spc="-3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dade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30303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30303"/>
                </a:solidFill>
                <a:latin typeface="Arial"/>
                <a:cs typeface="Arial"/>
              </a:rPr>
              <a:t>Be</a:t>
            </a:r>
            <a:r>
              <a:rPr sz="1100" spc="-60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Horizonte, </a:t>
            </a:r>
            <a:r>
              <a:rPr sz="110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A1A1A"/>
                </a:solidFill>
                <a:latin typeface="Arial"/>
                <a:cs typeface="Arial"/>
              </a:rPr>
              <a:t>Estado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30303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A1A1A"/>
                </a:solidFill>
                <a:latin typeface="Arial"/>
                <a:cs typeface="Arial"/>
              </a:rPr>
              <a:t>M</a:t>
            </a:r>
            <a:r>
              <a:rPr sz="1100" spc="-3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A1A1A"/>
                </a:solidFill>
                <a:latin typeface="Arial"/>
                <a:cs typeface="Arial"/>
              </a:rPr>
              <a:t>nas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30303"/>
                </a:solidFill>
                <a:latin typeface="Arial"/>
                <a:cs typeface="Arial"/>
              </a:rPr>
              <a:t>Gerais,</a:t>
            </a:r>
            <a:r>
              <a:rPr sz="110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estabe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ecido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400" spc="-95" dirty="0">
                <a:solidFill>
                  <a:srgbClr val="1A1A1A"/>
                </a:solidFill>
                <a:latin typeface="Times New Roman"/>
                <a:cs typeface="Times New Roman"/>
              </a:rPr>
              <a:t>à</a:t>
            </a:r>
            <a:r>
              <a:rPr sz="1400" dirty="0">
                <a:solidFill>
                  <a:srgbClr val="1A1A1A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1A1A1A"/>
                </a:solidFill>
                <a:latin typeface="Times New Roman"/>
                <a:cs typeface="Times New Roman"/>
              </a:rPr>
              <a:t> </a:t>
            </a:r>
            <a:r>
              <a:rPr sz="1100" spc="-50" dirty="0">
                <a:solidFill>
                  <a:srgbClr val="1A1A1A"/>
                </a:solidFill>
                <a:latin typeface="Arial"/>
                <a:cs typeface="Arial"/>
              </a:rPr>
              <a:t>Rua</a:t>
            </a:r>
            <a:r>
              <a:rPr sz="1100" spc="-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30303"/>
                </a:solidFill>
                <a:latin typeface="Arial"/>
                <a:cs typeface="Arial"/>
              </a:rPr>
              <a:t>Benvinda</a:t>
            </a:r>
            <a:r>
              <a:rPr sz="110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1100" spc="9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Carva</a:t>
            </a:r>
            <a:r>
              <a:rPr sz="1100" spc="0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100" spc="40" dirty="0">
                <a:solidFill>
                  <a:srgbClr val="1A1A1A"/>
                </a:solidFill>
                <a:latin typeface="Arial"/>
                <a:cs typeface="Arial"/>
              </a:rPr>
              <a:t>ho,</a:t>
            </a:r>
            <a:r>
              <a:rPr sz="110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fina</a:t>
            </a:r>
            <a:r>
              <a:rPr sz="1100" spc="25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100" spc="345" dirty="0">
                <a:solidFill>
                  <a:srgbClr val="1A1A1A"/>
                </a:solidFill>
                <a:latin typeface="Arial"/>
                <a:cs typeface="Arial"/>
              </a:rPr>
              <a:t>,</a:t>
            </a:r>
            <a:r>
              <a:rPr sz="1100" spc="-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A1A1A"/>
                </a:solidFill>
                <a:latin typeface="Arial"/>
                <a:cs typeface="Arial"/>
              </a:rPr>
              <a:t>Bairro</a:t>
            </a:r>
            <a:r>
              <a:rPr sz="1100" spc="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Santo</a:t>
            </a:r>
            <a:r>
              <a:rPr sz="1100" spc="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Antônio,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1A1A1A"/>
                </a:solidFill>
                <a:latin typeface="Arial"/>
                <a:cs typeface="Arial"/>
              </a:rPr>
              <a:t>CEP: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1A1A1A"/>
                </a:solidFill>
                <a:latin typeface="Times New Roman"/>
                <a:cs typeface="Times New Roman"/>
              </a:rPr>
              <a:t>3</a:t>
            </a:r>
            <a:r>
              <a:rPr sz="1200" spc="75" dirty="0">
                <a:solidFill>
                  <a:srgbClr val="1A1A1A"/>
                </a:solidFill>
                <a:latin typeface="Times New Roman"/>
                <a:cs typeface="Times New Roman"/>
              </a:rPr>
              <a:t>0</a:t>
            </a:r>
            <a:r>
              <a:rPr sz="1200" spc="20" dirty="0">
                <a:solidFill>
                  <a:srgbClr val="444444"/>
                </a:solidFill>
                <a:latin typeface="Times New Roman"/>
                <a:cs typeface="Times New Roman"/>
              </a:rPr>
              <a:t>.</a:t>
            </a:r>
            <a:r>
              <a:rPr sz="1200" spc="20" dirty="0">
                <a:solidFill>
                  <a:srgbClr val="1A1A1A"/>
                </a:solidFill>
                <a:latin typeface="Times New Roman"/>
                <a:cs typeface="Times New Roman"/>
              </a:rPr>
              <a:t>330-</a:t>
            </a:r>
            <a:r>
              <a:rPr sz="1200" spc="-20" dirty="0">
                <a:solidFill>
                  <a:srgbClr val="1A1A1A"/>
                </a:solidFill>
                <a:latin typeface="Times New Roman"/>
                <a:cs typeface="Times New Roman"/>
              </a:rPr>
              <a:t>1</a:t>
            </a:r>
            <a:r>
              <a:rPr sz="1200" spc="40" dirty="0">
                <a:solidFill>
                  <a:srgbClr val="1A1A1A"/>
                </a:solidFill>
                <a:latin typeface="Times New Roman"/>
                <a:cs typeface="Times New Roman"/>
              </a:rPr>
              <a:t>80,</a:t>
            </a:r>
            <a:r>
              <a:rPr sz="1200" dirty="0">
                <a:solidFill>
                  <a:srgbClr val="1A1A1A"/>
                </a:solidFill>
                <a:latin typeface="Times New Roman"/>
                <a:cs typeface="Times New Roman"/>
              </a:rPr>
              <a:t> </a:t>
            </a:r>
            <a:r>
              <a:rPr sz="1200" spc="-140" dirty="0">
                <a:solidFill>
                  <a:srgbClr val="1A1A1A"/>
                </a:solidFill>
                <a:latin typeface="Times New Roman"/>
                <a:cs typeface="Times New Roman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inscrito </a:t>
            </a:r>
            <a:r>
              <a:rPr sz="1100" spc="-1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A1A1A"/>
                </a:solidFill>
                <a:latin typeface="Arial"/>
                <a:cs typeface="Arial"/>
              </a:rPr>
              <a:t>no</a:t>
            </a:r>
            <a:r>
              <a:rPr sz="1100" spc="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A1A1A"/>
                </a:solidFill>
                <a:latin typeface="Arial"/>
                <a:cs typeface="Arial"/>
              </a:rPr>
              <a:t>CNPJ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F2F2F"/>
                </a:solidFill>
                <a:latin typeface="Arial"/>
                <a:cs typeface="Arial"/>
              </a:rPr>
              <a:t>sob</a:t>
            </a:r>
            <a:endParaRPr sz="1100">
              <a:latin typeface="Arial"/>
              <a:cs typeface="Arial"/>
            </a:endParaRPr>
          </a:p>
          <a:p>
            <a:pPr marL="12700" marR="5080" indent="8890" algn="just">
              <a:lnSpc>
                <a:spcPct val="100699"/>
              </a:lnSpc>
            </a:pPr>
            <a:r>
              <a:rPr sz="1100" spc="80" dirty="0">
                <a:solidFill>
                  <a:srgbClr val="1A1A1A"/>
                </a:solidFill>
                <a:latin typeface="Arial"/>
                <a:cs typeface="Arial"/>
              </a:rPr>
              <a:t>n° </a:t>
            </a:r>
            <a:r>
              <a:rPr sz="1100" spc="-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sz="1150" spc="105" dirty="0">
                <a:solidFill>
                  <a:srgbClr val="030303"/>
                </a:solidFill>
                <a:latin typeface="Arial"/>
                <a:cs typeface="Arial"/>
              </a:rPr>
              <a:t>7</a:t>
            </a:r>
            <a:r>
              <a:rPr sz="1150" spc="-40" dirty="0">
                <a:solidFill>
                  <a:srgbClr val="030303"/>
                </a:solidFill>
                <a:latin typeface="Arial"/>
                <a:cs typeface="Arial"/>
              </a:rPr>
              <a:t>.</a:t>
            </a:r>
            <a:r>
              <a:rPr sz="1150" spc="85" dirty="0">
                <a:solidFill>
                  <a:srgbClr val="030303"/>
                </a:solidFill>
                <a:latin typeface="Arial"/>
                <a:cs typeface="Arial"/>
              </a:rPr>
              <a:t>499</a:t>
            </a:r>
            <a:r>
              <a:rPr sz="1150" spc="80" dirty="0">
                <a:solidFill>
                  <a:srgbClr val="030303"/>
                </a:solidFill>
                <a:latin typeface="Arial"/>
                <a:cs typeface="Arial"/>
              </a:rPr>
              <a:t>.</a:t>
            </a:r>
            <a:r>
              <a:rPr sz="1150" spc="114" dirty="0">
                <a:solidFill>
                  <a:srgbClr val="030303"/>
                </a:solidFill>
                <a:latin typeface="Arial"/>
                <a:cs typeface="Arial"/>
              </a:rPr>
              <a:t>252/000</a:t>
            </a:r>
            <a:r>
              <a:rPr sz="1150" spc="65" dirty="0">
                <a:solidFill>
                  <a:srgbClr val="030303"/>
                </a:solidFill>
                <a:latin typeface="Arial"/>
                <a:cs typeface="Arial"/>
              </a:rPr>
              <a:t>1-00,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neste </a:t>
            </a:r>
            <a:r>
              <a:rPr sz="1100" spc="-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ato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representado </a:t>
            </a:r>
            <a:r>
              <a:rPr sz="1100" spc="-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A1A1A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seus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representantes </a:t>
            </a:r>
            <a:r>
              <a:rPr sz="1100" spc="9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2F2F2F"/>
                </a:solidFill>
                <a:latin typeface="Arial"/>
                <a:cs typeface="Arial"/>
              </a:rPr>
              <a:t>egais,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ora denominado </a:t>
            </a:r>
            <a:r>
              <a:rPr sz="1100" spc="-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A1A1A"/>
                </a:solidFill>
                <a:latin typeface="Arial"/>
                <a:cs typeface="Arial"/>
              </a:rPr>
              <a:t>CONTRATAN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T</a:t>
            </a:r>
            <a:r>
              <a:rPr sz="1100" spc="-15" dirty="0">
                <a:solidFill>
                  <a:srgbClr val="1A1A1A"/>
                </a:solidFill>
                <a:latin typeface="Arial"/>
                <a:cs typeface="Arial"/>
              </a:rPr>
              <a:t>E,</a:t>
            </a:r>
            <a:r>
              <a:rPr sz="1100" spc="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100" spc="114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1100" spc="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A1A1A"/>
                </a:solidFill>
                <a:latin typeface="Arial"/>
                <a:cs typeface="Arial"/>
              </a:rPr>
              <a:t>outro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030303"/>
                </a:solidFill>
                <a:latin typeface="Arial"/>
                <a:cs typeface="Arial"/>
              </a:rPr>
              <a:t>ado,</a:t>
            </a:r>
            <a:r>
              <a:rPr sz="1100" spc="1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30303"/>
                </a:solidFill>
                <a:latin typeface="Arial"/>
                <a:cs typeface="Arial"/>
              </a:rPr>
              <a:t>C</a:t>
            </a:r>
            <a:r>
              <a:rPr sz="1150" spc="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195" dirty="0">
                <a:solidFill>
                  <a:srgbClr val="030303"/>
                </a:solidFill>
                <a:latin typeface="Arial"/>
                <a:cs typeface="Arial"/>
              </a:rPr>
              <a:t>&amp;</a:t>
            </a:r>
            <a:r>
              <a:rPr sz="1100" spc="1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30303"/>
                </a:solidFill>
                <a:latin typeface="Arial"/>
                <a:cs typeface="Arial"/>
              </a:rPr>
              <a:t>C</a:t>
            </a:r>
            <a:r>
              <a:rPr sz="1150" spc="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030303"/>
                </a:solidFill>
                <a:latin typeface="Arial"/>
                <a:cs typeface="Arial"/>
              </a:rPr>
              <a:t>CAMP</a:t>
            </a:r>
            <a:r>
              <a:rPr sz="1150" spc="3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30303"/>
                </a:solidFill>
                <a:latin typeface="Arial"/>
                <a:cs typeface="Arial"/>
              </a:rPr>
              <a:t>NAS</a:t>
            </a:r>
            <a:r>
              <a:rPr sz="1150" spc="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30303"/>
                </a:solidFill>
                <a:latin typeface="Arial"/>
                <a:cs typeface="Arial"/>
              </a:rPr>
              <a:t>COMERC</a:t>
            </a:r>
            <a:r>
              <a:rPr sz="1150" spc="-1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AL </a:t>
            </a:r>
            <a:r>
              <a:rPr sz="1150" spc="-1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30303"/>
                </a:solidFill>
                <a:latin typeface="Arial"/>
                <a:cs typeface="Arial"/>
              </a:rPr>
              <a:t>LTDA</a:t>
            </a:r>
            <a:r>
              <a:rPr sz="1150" spc="7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530" dirty="0">
                <a:solidFill>
                  <a:srgbClr val="030303"/>
                </a:solidFill>
                <a:latin typeface="Arial"/>
                <a:cs typeface="Arial"/>
              </a:rPr>
              <a:t>-</a:t>
            </a:r>
            <a:r>
              <a:rPr sz="1150" spc="4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30303"/>
                </a:solidFill>
                <a:latin typeface="Times New Roman"/>
                <a:cs typeface="Times New Roman"/>
              </a:rPr>
              <a:t>EPP</a:t>
            </a:r>
            <a:r>
              <a:rPr sz="1200" dirty="0">
                <a:solidFill>
                  <a:srgbClr val="030303"/>
                </a:solidFill>
                <a:latin typeface="Times New Roman"/>
                <a:cs typeface="Times New Roman"/>
              </a:rPr>
              <a:t> </a:t>
            </a:r>
            <a:r>
              <a:rPr sz="1200" spc="-125" dirty="0">
                <a:solidFill>
                  <a:srgbClr val="030303"/>
                </a:solidFill>
                <a:latin typeface="Times New Roman"/>
                <a:cs typeface="Times New Roman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com </a:t>
            </a:r>
            <a:r>
              <a:rPr sz="1100" spc="-10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A1A1A"/>
                </a:solidFill>
                <a:latin typeface="Arial"/>
                <a:cs typeface="Arial"/>
              </a:rPr>
              <a:t>sede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A1A1A"/>
                </a:solidFill>
                <a:latin typeface="Arial"/>
                <a:cs typeface="Arial"/>
              </a:rPr>
              <a:t>Rua</a:t>
            </a:r>
            <a:r>
              <a:rPr sz="1100" spc="1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30303"/>
                </a:solidFill>
                <a:latin typeface="Arial"/>
                <a:cs typeface="Arial"/>
              </a:rPr>
              <a:t>Arna</a:t>
            </a:r>
            <a:r>
              <a:rPr sz="1100" spc="45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030303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Barreto, </a:t>
            </a:r>
            <a:r>
              <a:rPr sz="1100" spc="-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A1A1A"/>
                </a:solidFill>
                <a:latin typeface="Times New Roman"/>
                <a:cs typeface="Times New Roman"/>
              </a:rPr>
              <a:t>1</a:t>
            </a:r>
            <a:r>
              <a:rPr sz="1200" spc="15" dirty="0">
                <a:solidFill>
                  <a:srgbClr val="1A1A1A"/>
                </a:solidFill>
                <a:latin typeface="Times New Roman"/>
                <a:cs typeface="Times New Roman"/>
              </a:rPr>
              <a:t>060</a:t>
            </a:r>
            <a:r>
              <a:rPr sz="1200" spc="140" dirty="0">
                <a:solidFill>
                  <a:srgbClr val="1A1A1A"/>
                </a:solidFill>
                <a:latin typeface="Times New Roman"/>
                <a:cs typeface="Times New Roman"/>
              </a:rPr>
              <a:t> </a:t>
            </a:r>
            <a:r>
              <a:rPr sz="1200" spc="490" dirty="0">
                <a:solidFill>
                  <a:srgbClr val="1A1A1A"/>
                </a:solidFill>
                <a:latin typeface="Times New Roman"/>
                <a:cs typeface="Times New Roman"/>
              </a:rPr>
              <a:t>-</a:t>
            </a:r>
            <a:r>
              <a:rPr sz="1200" spc="25" dirty="0">
                <a:solidFill>
                  <a:srgbClr val="1A1A1A"/>
                </a:solidFill>
                <a:latin typeface="Times New Roman"/>
                <a:cs typeface="Times New Roman"/>
              </a:rPr>
              <a:t> </a:t>
            </a:r>
            <a:r>
              <a:rPr sz="1100" spc="-60" dirty="0">
                <a:solidFill>
                  <a:srgbClr val="1A1A1A"/>
                </a:solidFill>
                <a:latin typeface="Arial"/>
                <a:cs typeface="Arial"/>
              </a:rPr>
              <a:t>São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A1A1A"/>
                </a:solidFill>
                <a:latin typeface="Arial"/>
                <a:cs typeface="Arial"/>
              </a:rPr>
              <a:t>Bernardo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415" dirty="0">
                <a:solidFill>
                  <a:srgbClr val="030303"/>
                </a:solidFill>
                <a:latin typeface="Arial"/>
                <a:cs typeface="Arial"/>
              </a:rPr>
              <a:t>-</a:t>
            </a:r>
            <a:r>
              <a:rPr sz="1100" spc="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Camp</a:t>
            </a:r>
            <a:r>
              <a:rPr sz="1100" spc="3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na</a:t>
            </a:r>
            <a:r>
              <a:rPr sz="1100" spc="-90" dirty="0">
                <a:solidFill>
                  <a:srgbClr val="1A1A1A"/>
                </a:solidFill>
                <a:latin typeface="Arial"/>
                <a:cs typeface="Arial"/>
              </a:rPr>
              <a:t>s</a:t>
            </a:r>
            <a:r>
              <a:rPr sz="1100" spc="190" dirty="0">
                <a:solidFill>
                  <a:srgbClr val="444444"/>
                </a:solidFill>
                <a:latin typeface="Arial"/>
                <a:cs typeface="Arial"/>
              </a:rPr>
              <a:t>/</a:t>
            </a:r>
            <a:r>
              <a:rPr sz="1100" spc="-75" dirty="0">
                <a:solidFill>
                  <a:srgbClr val="1A1A1A"/>
                </a:solidFill>
                <a:latin typeface="Arial"/>
                <a:cs typeface="Arial"/>
              </a:rPr>
              <a:t>SP,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nscrita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A1A1A"/>
                </a:solidFill>
                <a:latin typeface="Arial"/>
                <a:cs typeface="Arial"/>
              </a:rPr>
              <a:t>no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030303"/>
                </a:solidFill>
                <a:latin typeface="Arial"/>
                <a:cs typeface="Arial"/>
              </a:rPr>
              <a:t>CNPJ</a:t>
            </a:r>
            <a:r>
              <a:rPr sz="110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sob </a:t>
            </a:r>
            <a:r>
              <a:rPr sz="1100" spc="-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1A1A1A"/>
                </a:solidFill>
                <a:latin typeface="Arial"/>
                <a:cs typeface="Arial"/>
              </a:rPr>
              <a:t>nº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sz="1150" spc="100" dirty="0">
                <a:solidFill>
                  <a:srgbClr val="030303"/>
                </a:solidFill>
                <a:latin typeface="Arial"/>
                <a:cs typeface="Arial"/>
              </a:rPr>
              <a:t>6</a:t>
            </a:r>
            <a:r>
              <a:rPr sz="1150" spc="40" dirty="0">
                <a:solidFill>
                  <a:srgbClr val="030303"/>
                </a:solidFill>
                <a:latin typeface="Arial"/>
                <a:cs typeface="Arial"/>
              </a:rPr>
              <a:t>.</a:t>
            </a:r>
            <a:r>
              <a:rPr sz="1150" spc="95" dirty="0">
                <a:solidFill>
                  <a:srgbClr val="030303"/>
                </a:solidFill>
                <a:latin typeface="Arial"/>
                <a:cs typeface="Arial"/>
              </a:rPr>
              <a:t>501.564/000</a:t>
            </a:r>
            <a:r>
              <a:rPr sz="1150" spc="65" dirty="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sz="1150" spc="85" dirty="0">
                <a:solidFill>
                  <a:srgbClr val="030303"/>
                </a:solidFill>
                <a:latin typeface="Arial"/>
                <a:cs typeface="Arial"/>
              </a:rPr>
              <a:t>-4</a:t>
            </a:r>
            <a:r>
              <a:rPr sz="1150" spc="95" dirty="0">
                <a:solidFill>
                  <a:srgbClr val="030303"/>
                </a:solidFill>
                <a:latin typeface="Arial"/>
                <a:cs typeface="Arial"/>
              </a:rPr>
              <a:t>8</a:t>
            </a:r>
            <a:r>
              <a:rPr sz="1150" spc="325" dirty="0">
                <a:solidFill>
                  <a:srgbClr val="444444"/>
                </a:solidFill>
                <a:latin typeface="Arial"/>
                <a:cs typeface="Arial"/>
              </a:rPr>
              <a:t>,</a:t>
            </a:r>
            <a:r>
              <a:rPr sz="1150" spc="3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neste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representado </a:t>
            </a:r>
            <a:r>
              <a:rPr sz="1100" spc="9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A1A1A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30303"/>
                </a:solidFill>
                <a:latin typeface="Arial"/>
                <a:cs typeface="Arial"/>
              </a:rPr>
              <a:t>José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30303"/>
                </a:solidFill>
                <a:latin typeface="Arial"/>
                <a:cs typeface="Arial"/>
              </a:rPr>
              <a:t>Eudes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30303"/>
                </a:solidFill>
                <a:latin typeface="Arial"/>
                <a:cs typeface="Arial"/>
              </a:rPr>
              <a:t>Corre</a:t>
            </a:r>
            <a:r>
              <a:rPr sz="1150" spc="-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50" spc="55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1150" spc="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030303"/>
                </a:solidFill>
                <a:latin typeface="Arial"/>
                <a:cs typeface="Arial"/>
              </a:rPr>
              <a:t>Barbos</a:t>
            </a:r>
            <a:r>
              <a:rPr sz="1100" spc="110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1100" spc="345" dirty="0">
                <a:solidFill>
                  <a:srgbClr val="2F2F2F"/>
                </a:solidFill>
                <a:latin typeface="Arial"/>
                <a:cs typeface="Arial"/>
              </a:rPr>
              <a:t>,</a:t>
            </a:r>
            <a:r>
              <a:rPr sz="1100" spc="-6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A1A1A"/>
                </a:solidFill>
                <a:latin typeface="Arial"/>
                <a:cs typeface="Arial"/>
              </a:rPr>
              <a:t>ora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denom</a:t>
            </a:r>
            <a:r>
              <a:rPr sz="1100" spc="5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nada </a:t>
            </a:r>
            <a:r>
              <a:rPr sz="1100" spc="-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A1A1A"/>
                </a:solidFill>
                <a:latin typeface="Arial"/>
                <a:cs typeface="Arial"/>
              </a:rPr>
              <a:t>CONTRATADA,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A1A1A"/>
                </a:solidFill>
                <a:latin typeface="Arial"/>
                <a:cs typeface="Arial"/>
              </a:rPr>
              <a:t>firmam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30303"/>
                </a:solidFill>
                <a:latin typeface="Arial"/>
                <a:cs typeface="Arial"/>
              </a:rPr>
              <a:t>presente</a:t>
            </a:r>
            <a:r>
              <a:rPr sz="110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A1A1A"/>
                </a:solidFill>
                <a:latin typeface="Arial"/>
                <a:cs typeface="Arial"/>
              </a:rPr>
              <a:t>CON</a:t>
            </a:r>
            <a:r>
              <a:rPr sz="1100" spc="-60" dirty="0">
                <a:solidFill>
                  <a:srgbClr val="1A1A1A"/>
                </a:solidFill>
                <a:latin typeface="Arial"/>
                <a:cs typeface="Arial"/>
              </a:rPr>
              <a:t>T</a:t>
            </a:r>
            <a:r>
              <a:rPr sz="1100" spc="-45" dirty="0">
                <a:solidFill>
                  <a:srgbClr val="1A1A1A"/>
                </a:solidFill>
                <a:latin typeface="Arial"/>
                <a:cs typeface="Arial"/>
              </a:rPr>
              <a:t>RATO,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100" spc="10" dirty="0">
                <a:solidFill>
                  <a:srgbClr val="1A1A1A"/>
                </a:solidFill>
                <a:latin typeface="Arial"/>
                <a:cs typeface="Arial"/>
              </a:rPr>
              <a:t>med</a:t>
            </a:r>
            <a:r>
              <a:rPr sz="1100" spc="-3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A1A1A"/>
                </a:solidFill>
                <a:latin typeface="Arial"/>
                <a:cs typeface="Arial"/>
              </a:rPr>
              <a:t>ante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A1A1A"/>
                </a:solidFill>
                <a:latin typeface="Arial"/>
                <a:cs typeface="Arial"/>
              </a:rPr>
              <a:t>as</a:t>
            </a:r>
            <a:endParaRPr sz="110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  <a:spcBef>
                <a:spcPts val="80"/>
              </a:spcBef>
            </a:pP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cláusu</a:t>
            </a:r>
            <a:r>
              <a:rPr sz="1100" spc="10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1A1A1A"/>
                </a:solidFill>
                <a:latin typeface="Arial"/>
                <a:cs typeface="Arial"/>
              </a:rPr>
              <a:t>as</a:t>
            </a:r>
            <a:r>
              <a:rPr sz="1100" spc="7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100" spc="10" dirty="0">
                <a:solidFill>
                  <a:srgbClr val="1A1A1A"/>
                </a:solidFill>
                <a:latin typeface="Arial"/>
                <a:cs typeface="Arial"/>
              </a:rPr>
              <a:t> condi</a:t>
            </a:r>
            <a:r>
              <a:rPr sz="1100" spc="-15" dirty="0">
                <a:solidFill>
                  <a:srgbClr val="1A1A1A"/>
                </a:solidFill>
                <a:latin typeface="Arial"/>
                <a:cs typeface="Arial"/>
              </a:rPr>
              <a:t>ções:</a:t>
            </a:r>
            <a:endParaRPr sz="110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  <a:spcBef>
                <a:spcPts val="365"/>
              </a:spcBef>
            </a:pPr>
            <a:r>
              <a:rPr sz="1150" spc="-35" dirty="0">
                <a:solidFill>
                  <a:srgbClr val="030303"/>
                </a:solidFill>
                <a:latin typeface="Arial"/>
                <a:cs typeface="Arial"/>
              </a:rPr>
              <a:t>CLÁUSULA </a:t>
            </a:r>
            <a:r>
              <a:rPr sz="1150" spc="-1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sz="1750" spc="-35" dirty="0">
                <a:solidFill>
                  <a:srgbClr val="030303"/>
                </a:solidFill>
                <a:latin typeface="Times New Roman"/>
                <a:cs typeface="Times New Roman"/>
              </a:rPr>
              <a:t>ª</a:t>
            </a:r>
            <a:r>
              <a:rPr sz="1750" spc="40" dirty="0">
                <a:solidFill>
                  <a:srgbClr val="030303"/>
                </a:solidFill>
                <a:latin typeface="Times New Roman"/>
                <a:cs typeface="Times New Roman"/>
              </a:rPr>
              <a:t> </a:t>
            </a:r>
            <a:r>
              <a:rPr sz="1750" spc="-80" dirty="0">
                <a:solidFill>
                  <a:srgbClr val="030303"/>
                </a:solidFill>
                <a:latin typeface="Times New Roman"/>
                <a:cs typeface="Times New Roman"/>
              </a:rPr>
              <a:t>-</a:t>
            </a:r>
            <a:r>
              <a:rPr sz="1750" spc="-155" dirty="0">
                <a:solidFill>
                  <a:srgbClr val="030303"/>
                </a:solidFill>
                <a:latin typeface="Times New Roman"/>
                <a:cs typeface="Times New Roman"/>
              </a:rPr>
              <a:t> </a:t>
            </a:r>
            <a:r>
              <a:rPr sz="1150" spc="-25" dirty="0">
                <a:solidFill>
                  <a:srgbClr val="030303"/>
                </a:solidFill>
                <a:latin typeface="Arial"/>
                <a:cs typeface="Arial"/>
              </a:rPr>
              <a:t>OBJETO</a:t>
            </a:r>
            <a:endParaRPr sz="115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  <a:spcBef>
                <a:spcPts val="815"/>
              </a:spcBef>
            </a:pP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Constitui</a:t>
            </a:r>
            <a:r>
              <a:rPr sz="1100" spc="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A1A1A"/>
                </a:solidFill>
                <a:latin typeface="Arial"/>
                <a:cs typeface="Arial"/>
              </a:rPr>
              <a:t>objeto</a:t>
            </a:r>
            <a:r>
              <a:rPr sz="1100" spc="7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A1A1A"/>
                </a:solidFill>
                <a:latin typeface="Arial"/>
                <a:cs typeface="Arial"/>
              </a:rPr>
              <a:t>desse</a:t>
            </a:r>
            <a:r>
              <a:rPr sz="1100" spc="7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A1A1A"/>
                </a:solidFill>
                <a:latin typeface="Arial"/>
                <a:cs typeface="Arial"/>
              </a:rPr>
              <a:t>contrato</a:t>
            </a:r>
            <a:r>
              <a:rPr sz="1100" spc="1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100" spc="-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A1A1A"/>
                </a:solidFill>
                <a:latin typeface="Arial"/>
                <a:cs typeface="Arial"/>
              </a:rPr>
              <a:t>fornec</a:t>
            </a:r>
            <a:r>
              <a:rPr sz="1100" spc="8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1A1A1A"/>
                </a:solidFill>
                <a:latin typeface="Arial"/>
                <a:cs typeface="Arial"/>
              </a:rPr>
              <a:t>mento</a:t>
            </a:r>
            <a:r>
              <a:rPr sz="1100" spc="-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30303"/>
                </a:solidFill>
                <a:latin typeface="Arial"/>
                <a:cs typeface="Arial"/>
              </a:rPr>
              <a:t>dos</a:t>
            </a:r>
            <a:r>
              <a:rPr sz="1100" spc="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seguintes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A1A1A"/>
                </a:solidFill>
                <a:latin typeface="Arial"/>
                <a:cs typeface="Arial"/>
              </a:rPr>
              <a:t>tens:</a:t>
            </a:r>
            <a:endParaRPr sz="11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82284" y="9861217"/>
            <a:ext cx="108585" cy="107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650" spc="530" dirty="0">
                <a:solidFill>
                  <a:srgbClr val="B1B1B3"/>
                </a:solidFill>
                <a:latin typeface="Times New Roman"/>
                <a:cs typeface="Times New Roman"/>
              </a:rPr>
              <a:t>'</a:t>
            </a:r>
            <a:endParaRPr sz="650">
              <a:latin typeface="Times New Roman"/>
              <a:cs typeface="Times New Roman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572249" y="4753385"/>
          <a:ext cx="6454775" cy="54089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4317"/>
                <a:gridCol w="1314350"/>
                <a:gridCol w="1762347"/>
                <a:gridCol w="736400"/>
                <a:gridCol w="861795"/>
                <a:gridCol w="681683"/>
                <a:gridCol w="656605"/>
              </a:tblGrid>
              <a:tr h="502037">
                <a:tc>
                  <a:txBody>
                    <a:bodyPr/>
                    <a:lstStyle/>
                    <a:p>
                      <a:pPr marL="10668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ITEM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9">
                      <a:solidFill>
                        <a:srgbClr val="000000"/>
                      </a:solidFill>
                      <a:prstDash val="solid"/>
                    </a:lnL>
                    <a:lnR w="9119">
                      <a:solidFill>
                        <a:srgbClr val="808080"/>
                      </a:solidFill>
                      <a:prstDash val="solid"/>
                    </a:lnR>
                    <a:lnT w="4559">
                      <a:solidFill>
                        <a:srgbClr val="000000"/>
                      </a:solidFill>
                      <a:prstDash val="solid"/>
                    </a:lnT>
                    <a:lnB w="9119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4475" marR="226060" indent="36195">
                        <a:lnSpc>
                          <a:spcPct val="1123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800" spc="-8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800" spc="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OU EQU</a:t>
                      </a:r>
                      <a:r>
                        <a:rPr sz="800" spc="-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PAME</a:t>
                      </a:r>
                      <a:r>
                        <a:rPr sz="800" spc="-8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808080"/>
                      </a:solidFill>
                      <a:prstDash val="solid"/>
                    </a:lnL>
                    <a:lnR w="9119">
                      <a:solidFill>
                        <a:srgbClr val="4B4B4B"/>
                      </a:solidFill>
                      <a:prstDash val="solid"/>
                    </a:lnR>
                    <a:lnT w="4559">
                      <a:solidFill>
                        <a:srgbClr val="000000"/>
                      </a:solidFill>
                      <a:prstDash val="solid"/>
                    </a:lnT>
                    <a:lnB w="9119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0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ESPEC</a:t>
                      </a:r>
                      <a:r>
                        <a:rPr sz="800" spc="-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1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4B4B4B"/>
                      </a:solidFill>
                      <a:prstDash val="solid"/>
                    </a:lnL>
                    <a:lnR w="9119">
                      <a:solidFill>
                        <a:srgbClr val="606060"/>
                      </a:solidFill>
                      <a:prstDash val="solid"/>
                    </a:lnR>
                    <a:lnT w="4559">
                      <a:solidFill>
                        <a:srgbClr val="000000"/>
                      </a:solidFill>
                      <a:prstDash val="solid"/>
                    </a:lnT>
                    <a:lnB w="9119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3664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606060"/>
                      </a:solidFill>
                      <a:prstDash val="solid"/>
                    </a:lnL>
                    <a:lnR w="13680">
                      <a:solidFill>
                        <a:srgbClr val="545454"/>
                      </a:solidFill>
                      <a:prstDash val="solid"/>
                    </a:lnR>
                    <a:lnT w="4559">
                      <a:solidFill>
                        <a:srgbClr val="000000"/>
                      </a:solidFill>
                      <a:prstDash val="solid"/>
                    </a:lnT>
                    <a:lnB w="9119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QUANT</a:t>
                      </a:r>
                      <a:r>
                        <a:rPr sz="800" spc="1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680">
                      <a:solidFill>
                        <a:srgbClr val="545454"/>
                      </a:solidFill>
                      <a:prstDash val="solid"/>
                    </a:lnL>
                    <a:lnR w="9119">
                      <a:solidFill>
                        <a:srgbClr val="545454"/>
                      </a:solidFill>
                      <a:prstDash val="solid"/>
                    </a:lnR>
                    <a:lnT w="4559">
                      <a:solidFill>
                        <a:srgbClr val="000000"/>
                      </a:solidFill>
                      <a:prstDash val="solid"/>
                    </a:lnT>
                    <a:lnB w="9119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6515" marR="33020" indent="95250">
                        <a:lnSpc>
                          <a:spcPct val="1086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VALOR UNITÁR</a:t>
                      </a:r>
                      <a:r>
                        <a:rPr sz="800" spc="-9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545454"/>
                      </a:solidFill>
                      <a:prstDash val="solid"/>
                    </a:lnL>
                    <a:lnR w="9119">
                      <a:solidFill>
                        <a:srgbClr val="545454"/>
                      </a:solidFill>
                      <a:prstDash val="solid"/>
                    </a:lnR>
                    <a:lnT w="4559">
                      <a:solidFill>
                        <a:srgbClr val="000000"/>
                      </a:solidFill>
                      <a:prstDash val="solid"/>
                    </a:lnT>
                    <a:lnB w="9119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9385" marR="118745" indent="-9525">
                        <a:lnSpc>
                          <a:spcPct val="1123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VALOR TOTAL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545454"/>
                      </a:solidFill>
                      <a:prstDash val="solid"/>
                    </a:lnL>
                    <a:lnT w="4559">
                      <a:solidFill>
                        <a:srgbClr val="000000"/>
                      </a:solidFill>
                      <a:prstDash val="solid"/>
                    </a:lnT>
                    <a:lnB w="9119">
                      <a:solidFill>
                        <a:srgbClr val="747474"/>
                      </a:solidFill>
                      <a:prstDash val="solid"/>
                    </a:lnB>
                  </a:tcPr>
                </a:tc>
              </a:tr>
              <a:tr h="800978">
                <a:tc>
                  <a:txBody>
                    <a:bodyPr/>
                    <a:lstStyle/>
                    <a:p>
                      <a:pPr marL="6096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9">
                      <a:solidFill>
                        <a:srgbClr val="000000"/>
                      </a:solidFill>
                      <a:prstDash val="solid"/>
                    </a:lnL>
                    <a:lnR w="9119">
                      <a:solidFill>
                        <a:srgbClr val="575757"/>
                      </a:solidFill>
                      <a:prstDash val="solid"/>
                    </a:lnR>
                    <a:lnT w="9119">
                      <a:solidFill>
                        <a:srgbClr val="707070"/>
                      </a:solidFill>
                      <a:prstDash val="solid"/>
                    </a:lnT>
                    <a:lnB w="9119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8279" marR="184150" indent="109220">
                        <a:lnSpc>
                          <a:spcPct val="1086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BOLSA</a:t>
                      </a:r>
                      <a:r>
                        <a:rPr sz="800" spc="3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GELO FLEX</a:t>
                      </a:r>
                      <a:r>
                        <a:rPr sz="800" spc="-7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VEL</a:t>
                      </a:r>
                      <a:r>
                        <a:rPr sz="800" spc="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TAM</a:t>
                      </a:r>
                      <a:r>
                        <a:rPr sz="800" spc="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575757"/>
                      </a:solidFill>
                      <a:prstDash val="solid"/>
                    </a:lnL>
                    <a:lnR w="9119">
                      <a:solidFill>
                        <a:srgbClr val="4F4F4F"/>
                      </a:solidFill>
                      <a:prstDash val="solid"/>
                    </a:lnR>
                    <a:lnT w="9119">
                      <a:solidFill>
                        <a:srgbClr val="707070"/>
                      </a:solidFill>
                      <a:prstDash val="solid"/>
                    </a:lnT>
                    <a:lnB w="9119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180" marR="1270" algn="just">
                        <a:lnSpc>
                          <a:spcPct val="109300"/>
                        </a:lnSpc>
                      </a:pP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Composição: </a:t>
                      </a:r>
                      <a:r>
                        <a:rPr sz="800" spc="-4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Tecido</a:t>
                      </a:r>
                      <a:r>
                        <a:rPr sz="800" spc="10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externo: </a:t>
                      </a:r>
                      <a:r>
                        <a:rPr sz="800" spc="-114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60%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9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godão,  </a:t>
                      </a:r>
                      <a:r>
                        <a:rPr sz="800" spc="7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40%  </a:t>
                      </a:r>
                      <a:r>
                        <a:rPr sz="800" spc="8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poliéster;  </a:t>
                      </a:r>
                      <a:r>
                        <a:rPr sz="800" spc="5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Te</a:t>
                      </a:r>
                      <a:r>
                        <a:rPr sz="800" spc="7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7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1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6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2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o:   </a:t>
                      </a:r>
                      <a:r>
                        <a:rPr sz="800" spc="-1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4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i  </a:t>
                      </a:r>
                      <a:r>
                        <a:rPr sz="800" spc="-9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cloreto   </a:t>
                      </a:r>
                      <a:r>
                        <a:rPr sz="800" spc="-8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800" spc="-1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spc="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nila; </a:t>
                      </a:r>
                      <a:r>
                        <a:rPr sz="800" spc="-1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ampa:      </a:t>
                      </a:r>
                      <a:r>
                        <a:rPr sz="800" spc="-8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4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9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propileno;      </a:t>
                      </a:r>
                      <a:r>
                        <a:rPr sz="800" spc="-7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Boca</a:t>
                      </a:r>
                      <a:r>
                        <a:rPr sz="800" spc="2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1200" baseline="3472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polipropi</a:t>
                      </a:r>
                      <a:r>
                        <a:rPr sz="1200" spc="-187" baseline="3472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baseline="3472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eno;  </a:t>
                      </a:r>
                      <a:r>
                        <a:rPr sz="1200" spc="15" baseline="3472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Anel  </a:t>
                      </a:r>
                      <a:r>
                        <a:rPr sz="1200" spc="22" baseline="3472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800" spc="-3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vedação: </a:t>
                      </a:r>
                      <a:r>
                        <a:rPr sz="800" spc="2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il</a:t>
                      </a:r>
                      <a:r>
                        <a:rPr sz="800" spc="-8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cone.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4F4F4F"/>
                      </a:solidFill>
                      <a:prstDash val="solid"/>
                    </a:lnL>
                    <a:lnR w="9119">
                      <a:solidFill>
                        <a:srgbClr val="606060"/>
                      </a:solidFill>
                      <a:prstDash val="solid"/>
                    </a:lnR>
                    <a:lnT w="9119">
                      <a:solidFill>
                        <a:srgbClr val="747474"/>
                      </a:solidFill>
                      <a:prstDash val="solid"/>
                    </a:lnT>
                    <a:lnB w="9119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780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00" spc="-3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5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606060"/>
                      </a:solidFill>
                      <a:prstDash val="solid"/>
                    </a:lnL>
                    <a:lnR w="9119">
                      <a:solidFill>
                        <a:srgbClr val="545454"/>
                      </a:solidFill>
                      <a:prstDash val="solid"/>
                    </a:lnR>
                    <a:lnT w="9119">
                      <a:solidFill>
                        <a:srgbClr val="747474"/>
                      </a:solidFill>
                      <a:prstDash val="solid"/>
                    </a:lnT>
                    <a:lnB w="9119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545454"/>
                      </a:solidFill>
                      <a:prstDash val="solid"/>
                    </a:lnL>
                    <a:lnR w="9119">
                      <a:solidFill>
                        <a:srgbClr val="545454"/>
                      </a:solidFill>
                      <a:prstDash val="solid"/>
                    </a:lnR>
                    <a:lnT w="9119">
                      <a:solidFill>
                        <a:srgbClr val="747474"/>
                      </a:solidFill>
                      <a:prstDash val="solid"/>
                    </a:lnT>
                    <a:lnB w="9119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223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5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04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28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800" spc="-3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545454"/>
                      </a:solidFill>
                      <a:prstDash val="solid"/>
                    </a:lnL>
                    <a:lnR w="9119">
                      <a:solidFill>
                        <a:srgbClr val="545454"/>
                      </a:solidFill>
                      <a:prstDash val="solid"/>
                    </a:lnR>
                    <a:lnT w="9119">
                      <a:solidFill>
                        <a:srgbClr val="747474"/>
                      </a:solidFill>
                      <a:prstDash val="solid"/>
                    </a:lnT>
                    <a:lnB w="9119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77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472</a:t>
                      </a:r>
                      <a:r>
                        <a:rPr sz="800" spc="1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545454"/>
                      </a:solidFill>
                      <a:prstDash val="solid"/>
                    </a:lnL>
                    <a:lnR w="4559">
                      <a:solidFill>
                        <a:srgbClr val="000000"/>
                      </a:solidFill>
                      <a:prstDash val="solid"/>
                    </a:lnR>
                    <a:lnT w="9119">
                      <a:solidFill>
                        <a:srgbClr val="747474"/>
                      </a:solidFill>
                      <a:prstDash val="solid"/>
                    </a:lnT>
                    <a:lnB w="9119">
                      <a:solidFill>
                        <a:srgbClr val="575757"/>
                      </a:solidFill>
                      <a:prstDash val="solid"/>
                    </a:lnB>
                  </a:tcPr>
                </a:tc>
              </a:tr>
              <a:tr h="1458189">
                <a:tc>
                  <a:txBody>
                    <a:bodyPr/>
                    <a:lstStyle/>
                    <a:p>
                      <a:pPr marL="57785" algn="ctr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59">
                      <a:solidFill>
                        <a:srgbClr val="000000"/>
                      </a:solidFill>
                      <a:prstDash val="solid"/>
                    </a:lnL>
                    <a:lnT w="9119">
                      <a:solidFill>
                        <a:srgbClr val="575757"/>
                      </a:solidFill>
                      <a:prstDash val="solid"/>
                    </a:lnT>
                    <a:lnB w="9119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 marR="48260" indent="54610">
                        <a:lnSpc>
                          <a:spcPct val="1086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SUPORTE</a:t>
                      </a:r>
                      <a:r>
                        <a:rPr sz="800" spc="10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3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/ </a:t>
                      </a:r>
                      <a:r>
                        <a:rPr sz="800" spc="-8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BOLSA GELO</a:t>
                      </a:r>
                      <a:r>
                        <a:rPr sz="800" spc="6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FLEX</a:t>
                      </a:r>
                      <a:r>
                        <a:rPr sz="800" spc="3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MEMBROS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19">
                      <a:solidFill>
                        <a:srgbClr val="4F4F4F"/>
                      </a:solidFill>
                      <a:prstDash val="solid"/>
                    </a:lnR>
                    <a:lnT w="9119">
                      <a:solidFill>
                        <a:srgbClr val="575757"/>
                      </a:solidFill>
                      <a:prstDash val="solid"/>
                    </a:lnT>
                    <a:lnB w="9119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180" indent="-5080">
                        <a:lnSpc>
                          <a:spcPct val="106700"/>
                        </a:lnSpc>
                        <a:tabLst>
                          <a:tab pos="589915" algn="l"/>
                          <a:tab pos="1310640" algn="l"/>
                        </a:tabLst>
                      </a:pP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Tamanho</a:t>
                      </a:r>
                      <a:r>
                        <a:rPr sz="800" spc="-1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:  </a:t>
                      </a:r>
                      <a:r>
                        <a:rPr sz="800" spc="-9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ú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nico  </a:t>
                      </a:r>
                      <a:r>
                        <a:rPr sz="800" spc="-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ajustáve</a:t>
                      </a:r>
                      <a:r>
                        <a:rPr sz="800" spc="2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; 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2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preto; </a:t>
                      </a:r>
                      <a:r>
                        <a:rPr sz="800" spc="3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Compos</a:t>
                      </a:r>
                      <a:r>
                        <a:rPr sz="800" spc="1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ção: </a:t>
                      </a:r>
                      <a:r>
                        <a:rPr sz="800" spc="8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Reve</a:t>
                      </a:r>
                      <a:r>
                        <a:rPr sz="800" spc="-2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imento (têxt</a:t>
                      </a:r>
                      <a:r>
                        <a:rPr sz="800" spc="-2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): </a:t>
                      </a:r>
                      <a:r>
                        <a:rPr sz="800" spc="-2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100% </a:t>
                      </a:r>
                      <a:r>
                        <a:rPr sz="800" spc="-9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4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9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am</a:t>
                      </a:r>
                      <a:r>
                        <a:rPr sz="800" spc="-3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da;  </a:t>
                      </a:r>
                      <a:r>
                        <a:rPr sz="800" spc="10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3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7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a: </a:t>
                      </a:r>
                      <a:r>
                        <a:rPr sz="800" spc="-28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00% </a:t>
                      </a:r>
                      <a:r>
                        <a:rPr sz="800" spc="6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borracha  </a:t>
                      </a:r>
                      <a:r>
                        <a:rPr sz="800" spc="-7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(Ne</a:t>
                      </a:r>
                      <a:r>
                        <a:rPr sz="800" spc="-1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prene, </a:t>
                      </a:r>
                      <a:r>
                        <a:rPr sz="800" spc="7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800" spc="-1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1200" baseline="3472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NR</a:t>
                      </a:r>
                      <a:r>
                        <a:rPr sz="1200" spc="7" baseline="3472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1200" baseline="3472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; </a:t>
                      </a:r>
                      <a:r>
                        <a:rPr sz="1200" spc="82" baseline="3472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89" baseline="3472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200" baseline="3472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ão  </a:t>
                      </a:r>
                      <a:r>
                        <a:rPr sz="1200" spc="7" baseline="3472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acompa</a:t>
                      </a:r>
                      <a:r>
                        <a:rPr sz="1200" spc="82" baseline="3472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200" baseline="3472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ha  </a:t>
                      </a:r>
                      <a:r>
                        <a:rPr sz="1200" spc="-37" baseline="3472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1200" spc="-97" baseline="3472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baseline="3472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sa  </a:t>
                      </a:r>
                      <a:r>
                        <a:rPr sz="1200" spc="67" baseline="3472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de Gelo	</a:t>
                      </a:r>
                      <a:r>
                        <a:rPr sz="800" spc="-6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1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exív</a:t>
                      </a:r>
                      <a:r>
                        <a:rPr sz="800" spc="4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5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;	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Produto: </a:t>
                      </a:r>
                      <a:r>
                        <a:rPr sz="800" spc="-8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im</a:t>
                      </a:r>
                      <a:r>
                        <a:rPr sz="800" spc="-3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sões: </a:t>
                      </a:r>
                      <a:r>
                        <a:rPr sz="800" spc="-1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90.0 </a:t>
                      </a:r>
                      <a:r>
                        <a:rPr sz="800" spc="-6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3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1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-2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26</a:t>
                      </a:r>
                      <a:r>
                        <a:rPr sz="800" spc="-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0 </a:t>
                      </a:r>
                      <a:r>
                        <a:rPr sz="800" spc="-9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8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x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3180" marR="23495" algn="just">
                        <a:lnSpc>
                          <a:spcPct val="106700"/>
                        </a:lnSpc>
                        <a:spcBef>
                          <a:spcPts val="50"/>
                        </a:spcBef>
                      </a:pP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spc="-1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0 </a:t>
                      </a:r>
                      <a:r>
                        <a:rPr sz="800" spc="-2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3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8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(C </a:t>
                      </a:r>
                      <a:r>
                        <a:rPr sz="800" spc="-8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44444"/>
                          </a:solidFill>
                          <a:latin typeface="Times New Roman"/>
                          <a:cs typeface="Times New Roman"/>
                        </a:rPr>
                        <a:t>X </a:t>
                      </a:r>
                      <a:r>
                        <a:rPr sz="700" spc="75" dirty="0">
                          <a:solidFill>
                            <a:srgbClr val="444444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 </a:t>
                      </a:r>
                      <a:r>
                        <a:rPr sz="800" spc="-1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44444"/>
                          </a:solidFill>
                          <a:latin typeface="Times New Roman"/>
                          <a:cs typeface="Times New Roman"/>
                        </a:rPr>
                        <a:t>X  </a:t>
                      </a:r>
                      <a:r>
                        <a:rPr sz="700" spc="-60" dirty="0">
                          <a:solidFill>
                            <a:srgbClr val="444444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A); </a:t>
                      </a:r>
                      <a:r>
                        <a:rPr sz="800" spc="7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Peso: </a:t>
                      </a:r>
                      <a:r>
                        <a:rPr sz="800" spc="-3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3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24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28 kg; </a:t>
                      </a:r>
                      <a:r>
                        <a:rPr sz="800" spc="-7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6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800" spc="2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age</a:t>
                      </a:r>
                      <a:r>
                        <a:rPr sz="800" spc="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spc="2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4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mensõe</a:t>
                      </a:r>
                      <a:r>
                        <a:rPr sz="800" spc="9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spc="9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800" spc="1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800" spc="-18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 </a:t>
                      </a:r>
                      <a:r>
                        <a:rPr sz="800" spc="3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1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5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spc="3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0 </a:t>
                      </a:r>
                      <a:r>
                        <a:rPr sz="800" spc="-9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8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-2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800" spc="-3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0 </a:t>
                      </a:r>
                      <a:r>
                        <a:rPr sz="800" spc="-9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(C </a:t>
                      </a:r>
                      <a:r>
                        <a:rPr sz="800" spc="-8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1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x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3180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9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spc="-15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8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eso:</a:t>
                      </a:r>
                      <a:r>
                        <a:rPr sz="800" spc="5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0.2</a:t>
                      </a:r>
                      <a:r>
                        <a:rPr sz="800" spc="-14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spc="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800" spc="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,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4F4F4F"/>
                      </a:solidFill>
                      <a:prstDash val="solid"/>
                    </a:lnL>
                    <a:lnR w="9119">
                      <a:solidFill>
                        <a:srgbClr val="606060"/>
                      </a:solidFill>
                      <a:prstDash val="solid"/>
                    </a:lnR>
                    <a:lnT w="9119">
                      <a:solidFill>
                        <a:srgbClr val="575757"/>
                      </a:solidFill>
                      <a:prstDash val="solid"/>
                    </a:lnT>
                    <a:lnB w="9119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2720">
                        <a:lnSpc>
                          <a:spcPct val="100000"/>
                        </a:lnSpc>
                      </a:pPr>
                      <a:r>
                        <a:rPr sz="800" spc="-5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ni</a:t>
                      </a:r>
                      <a:r>
                        <a:rPr sz="800" spc="-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606060"/>
                      </a:solidFill>
                      <a:prstDash val="solid"/>
                    </a:lnL>
                    <a:lnR w="9119">
                      <a:solidFill>
                        <a:srgbClr val="545454"/>
                      </a:solidFill>
                      <a:prstDash val="solid"/>
                    </a:lnR>
                    <a:lnT w="9119">
                      <a:solidFill>
                        <a:srgbClr val="575757"/>
                      </a:solidFill>
                      <a:prstDash val="solid"/>
                    </a:lnT>
                    <a:lnB w="9119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545454"/>
                      </a:solidFill>
                      <a:prstDash val="solid"/>
                    </a:lnL>
                    <a:lnR w="9119">
                      <a:solidFill>
                        <a:srgbClr val="545454"/>
                      </a:solidFill>
                      <a:prstDash val="solid"/>
                    </a:lnR>
                    <a:lnT w="9119">
                      <a:solidFill>
                        <a:srgbClr val="575757"/>
                      </a:solidFill>
                      <a:prstDash val="solid"/>
                    </a:lnT>
                    <a:lnB w="9119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779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9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8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06</a:t>
                      </a:r>
                      <a:r>
                        <a:rPr sz="800" spc="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545454"/>
                      </a:solidFill>
                      <a:prstDash val="solid"/>
                    </a:lnL>
                    <a:lnR w="9119">
                      <a:solidFill>
                        <a:srgbClr val="545454"/>
                      </a:solidFill>
                      <a:prstDash val="solid"/>
                    </a:lnR>
                    <a:lnT w="9119">
                      <a:solidFill>
                        <a:srgbClr val="575757"/>
                      </a:solidFill>
                      <a:prstDash val="solid"/>
                    </a:lnT>
                    <a:lnB w="9119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5250">
                        <a:lnSpc>
                          <a:spcPct val="100000"/>
                        </a:lnSpc>
                      </a:pPr>
                      <a:r>
                        <a:rPr sz="800" spc="-3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800" spc="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spc="-6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spc="3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545454"/>
                      </a:solidFill>
                      <a:prstDash val="solid"/>
                    </a:lnL>
                    <a:lnR w="4559">
                      <a:solidFill>
                        <a:srgbClr val="000000"/>
                      </a:solidFill>
                      <a:prstDash val="solid"/>
                    </a:lnR>
                    <a:lnT w="9119">
                      <a:solidFill>
                        <a:srgbClr val="575757"/>
                      </a:solidFill>
                      <a:prstDash val="solid"/>
                    </a:lnT>
                    <a:lnB w="9119">
                      <a:solidFill>
                        <a:srgbClr val="747474"/>
                      </a:solidFill>
                      <a:prstDash val="solid"/>
                    </a:lnB>
                  </a:tcPr>
                </a:tc>
              </a:tr>
              <a:tr h="559088">
                <a:tc>
                  <a:txBody>
                    <a:bodyPr/>
                    <a:lstStyle/>
                    <a:p>
                      <a:pPr marL="20256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59">
                      <a:solidFill>
                        <a:srgbClr val="000000"/>
                      </a:solidFill>
                      <a:prstDash val="solid"/>
                    </a:lnL>
                    <a:lnR w="9119">
                      <a:solidFill>
                        <a:srgbClr val="4F4F4F"/>
                      </a:solidFill>
                      <a:prstDash val="solid"/>
                    </a:lnR>
                    <a:lnT w="9119">
                      <a:solidFill>
                        <a:srgbClr val="606060"/>
                      </a:solidFill>
                      <a:prstDash val="solid"/>
                    </a:lnT>
                    <a:lnB w="9119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800" spc="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0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LATES 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65</a:t>
                      </a:r>
                      <a:r>
                        <a:rPr sz="800" spc="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4F4F4F"/>
                      </a:solidFill>
                      <a:prstDash val="solid"/>
                    </a:lnL>
                    <a:lnR w="9119">
                      <a:solidFill>
                        <a:srgbClr val="4F4F4F"/>
                      </a:solidFill>
                      <a:prstDash val="solid"/>
                    </a:lnR>
                    <a:lnT w="9119">
                      <a:solidFill>
                        <a:srgbClr val="606060"/>
                      </a:solidFill>
                      <a:prstDash val="solid"/>
                    </a:lnT>
                    <a:lnB w="9119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180" marR="25400">
                        <a:lnSpc>
                          <a:spcPct val="108600"/>
                        </a:lnSpc>
                      </a:pP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Compo</a:t>
                      </a:r>
                      <a:r>
                        <a:rPr sz="800" spc="-2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ção:  </a:t>
                      </a:r>
                      <a:r>
                        <a:rPr sz="800" spc="-1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4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2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oreto </a:t>
                      </a:r>
                      <a:r>
                        <a:rPr sz="800" spc="6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800" spc="5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spc="-5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4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5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a (Polímero</a:t>
                      </a:r>
                      <a:r>
                        <a:rPr sz="800" spc="5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PVC);</a:t>
                      </a:r>
                      <a:r>
                        <a:rPr sz="800" spc="8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114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â</a:t>
                      </a:r>
                      <a:r>
                        <a:rPr sz="800" spc="-3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3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o:</a:t>
                      </a:r>
                      <a:r>
                        <a:rPr sz="800" spc="6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65</a:t>
                      </a:r>
                      <a:r>
                        <a:rPr sz="800" spc="1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cm -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3180" marR="31750">
                        <a:lnSpc>
                          <a:spcPct val="89200"/>
                        </a:lnSpc>
                        <a:spcBef>
                          <a:spcPts val="40"/>
                        </a:spcBef>
                      </a:pP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1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a  </a:t>
                      </a:r>
                      <a:r>
                        <a:rPr sz="800" spc="-4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4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1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ça  </a:t>
                      </a:r>
                      <a:r>
                        <a:rPr sz="800" spc="-4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com  </a:t>
                      </a:r>
                      <a:r>
                        <a:rPr sz="800" spc="-8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4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8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ça  </a:t>
                      </a:r>
                      <a:r>
                        <a:rPr sz="800" spc="-3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800" spc="-8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sistema </a:t>
                      </a:r>
                      <a:r>
                        <a:rPr sz="800" spc="1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8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-bur</a:t>
                      </a:r>
                      <a:r>
                        <a:rPr sz="800" spc="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3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-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Suporte</a:t>
                      </a:r>
                      <a:r>
                        <a:rPr sz="800" spc="3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até</a:t>
                      </a:r>
                      <a:r>
                        <a:rPr sz="800" spc="4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200</a:t>
                      </a:r>
                      <a:r>
                        <a:rPr sz="800" spc="1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44444"/>
                          </a:solidFill>
                          <a:latin typeface="Times New Roman"/>
                          <a:cs typeface="Times New Roman"/>
                        </a:rPr>
                        <a:t>KG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9">
                      <a:solidFill>
                        <a:srgbClr val="4F4F4F"/>
                      </a:solidFill>
                      <a:prstDash val="solid"/>
                    </a:lnL>
                    <a:lnR w="9119">
                      <a:solidFill>
                        <a:srgbClr val="606060"/>
                      </a:solidFill>
                      <a:prstDash val="solid"/>
                    </a:lnR>
                    <a:lnT w="9119">
                      <a:solidFill>
                        <a:srgbClr val="606060"/>
                      </a:solidFill>
                      <a:prstDash val="solid"/>
                    </a:lnT>
                    <a:lnB w="9119">
                      <a:solidFill>
                        <a:srgbClr val="5B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272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00" spc="-1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606060"/>
                      </a:solidFill>
                      <a:prstDash val="solid"/>
                    </a:lnL>
                    <a:lnR w="9119">
                      <a:solidFill>
                        <a:srgbClr val="676767"/>
                      </a:solidFill>
                      <a:prstDash val="solid"/>
                    </a:lnR>
                    <a:lnT w="9119">
                      <a:solidFill>
                        <a:srgbClr val="606060"/>
                      </a:solidFill>
                      <a:prstDash val="solid"/>
                    </a:lnT>
                    <a:lnB w="9119">
                      <a:solidFill>
                        <a:srgbClr val="5B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676767"/>
                      </a:solidFill>
                      <a:prstDash val="solid"/>
                    </a:lnL>
                    <a:lnR w="9119">
                      <a:solidFill>
                        <a:srgbClr val="545454"/>
                      </a:solidFill>
                      <a:prstDash val="solid"/>
                    </a:lnR>
                    <a:lnT w="9119">
                      <a:solidFill>
                        <a:srgbClr val="747474"/>
                      </a:solidFill>
                      <a:prstDash val="solid"/>
                    </a:lnT>
                    <a:lnB w="9119">
                      <a:solidFill>
                        <a:srgbClr val="5B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065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50" spc="2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55,00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545454"/>
                      </a:solidFill>
                      <a:prstDash val="solid"/>
                    </a:lnL>
                    <a:lnR w="9119">
                      <a:solidFill>
                        <a:srgbClr val="545454"/>
                      </a:solidFill>
                      <a:prstDash val="solid"/>
                    </a:lnR>
                    <a:lnT w="9119">
                      <a:solidFill>
                        <a:srgbClr val="747474"/>
                      </a:solidFill>
                      <a:prstDash val="solid"/>
                    </a:lnT>
                    <a:lnB w="9119">
                      <a:solidFill>
                        <a:srgbClr val="5B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255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50" spc="2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55</a:t>
                      </a:r>
                      <a:r>
                        <a:rPr sz="800" spc="-2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545454"/>
                      </a:solidFill>
                      <a:prstDash val="solid"/>
                    </a:lnL>
                    <a:lnT w="9119">
                      <a:solidFill>
                        <a:srgbClr val="747474"/>
                      </a:solidFill>
                      <a:prstDash val="solid"/>
                    </a:lnT>
                    <a:lnB w="9119">
                      <a:solidFill>
                        <a:srgbClr val="5B5B60"/>
                      </a:solidFill>
                      <a:prstDash val="solid"/>
                    </a:lnB>
                  </a:tcPr>
                </a:tc>
              </a:tr>
              <a:tr h="531703">
                <a:tc>
                  <a:txBody>
                    <a:bodyPr/>
                    <a:lstStyle/>
                    <a:p>
                      <a:pPr marL="49530" algn="ctr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A1A1A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59">
                      <a:solidFill>
                        <a:srgbClr val="000000"/>
                      </a:solidFill>
                      <a:prstDash val="solid"/>
                    </a:lnL>
                    <a:lnR w="9119">
                      <a:solidFill>
                        <a:srgbClr val="4F4F4F"/>
                      </a:solidFill>
                      <a:prstDash val="solid"/>
                    </a:lnR>
                    <a:lnT w="9119">
                      <a:solidFill>
                        <a:srgbClr val="484848"/>
                      </a:solidFill>
                      <a:prstDash val="solid"/>
                    </a:lnT>
                    <a:lnB w="9119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800" spc="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 </a:t>
                      </a:r>
                      <a:r>
                        <a:rPr sz="800" spc="-8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LATES 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75</a:t>
                      </a:r>
                      <a:r>
                        <a:rPr sz="800" spc="-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4F4F4F"/>
                      </a:solidFill>
                      <a:prstDash val="solid"/>
                    </a:lnL>
                    <a:lnR w="9119">
                      <a:solidFill>
                        <a:srgbClr val="4F4F4F"/>
                      </a:solidFill>
                      <a:prstDash val="solid"/>
                    </a:lnR>
                    <a:lnT w="9119">
                      <a:solidFill>
                        <a:srgbClr val="484848"/>
                      </a:solidFill>
                      <a:prstDash val="solid"/>
                    </a:lnT>
                    <a:lnB w="9119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180" marR="25400" indent="-5080" algn="just">
                        <a:lnSpc>
                          <a:spcPct val="103400"/>
                        </a:lnSpc>
                      </a:pP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Compo</a:t>
                      </a:r>
                      <a:r>
                        <a:rPr sz="800" spc="-2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8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ção:  </a:t>
                      </a:r>
                      <a:r>
                        <a:rPr sz="800" spc="-11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4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icloreto </a:t>
                      </a:r>
                      <a:r>
                        <a:rPr sz="800" spc="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3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spc="1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4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5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a (P</a:t>
                      </a:r>
                      <a:r>
                        <a:rPr sz="800" spc="1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lí</a:t>
                      </a:r>
                      <a:r>
                        <a:rPr sz="800" spc="-5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ero</a:t>
                      </a:r>
                      <a:r>
                        <a:rPr sz="800" spc="2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PVC);</a:t>
                      </a:r>
                      <a:r>
                        <a:rPr sz="800" spc="8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Diâ</a:t>
                      </a:r>
                      <a:r>
                        <a:rPr sz="800" spc="-4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6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tr</a:t>
                      </a:r>
                      <a:r>
                        <a:rPr sz="800" spc="7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spc="2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75</a:t>
                      </a:r>
                      <a:r>
                        <a:rPr sz="800" spc="1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cm -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Bola  </a:t>
                      </a:r>
                      <a:r>
                        <a:rPr sz="800" spc="-4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Su</a:t>
                      </a:r>
                      <a:r>
                        <a:rPr sz="800" spc="-7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ça   </a:t>
                      </a:r>
                      <a:r>
                        <a:rPr sz="8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9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4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8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ça  </a:t>
                      </a:r>
                      <a:r>
                        <a:rPr sz="800" spc="-3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800" spc="-8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9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stema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anti-burst</a:t>
                      </a:r>
                      <a:r>
                        <a:rPr sz="800" spc="2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4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Suoorte</a:t>
                      </a:r>
                      <a:r>
                        <a:rPr sz="800" spc="3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até</a:t>
                      </a:r>
                      <a:r>
                        <a:rPr sz="800" spc="4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200</a:t>
                      </a:r>
                      <a:r>
                        <a:rPr sz="800" spc="1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F2F2F"/>
                          </a:solidFill>
                          <a:latin typeface="Times New Roman"/>
                          <a:cs typeface="Times New Roman"/>
                        </a:rPr>
                        <a:t>KG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9">
                      <a:solidFill>
                        <a:srgbClr val="4F4F4F"/>
                      </a:solidFill>
                      <a:prstDash val="solid"/>
                    </a:lnL>
                    <a:lnR w="9119">
                      <a:solidFill>
                        <a:srgbClr val="606060"/>
                      </a:solidFill>
                      <a:prstDash val="solid"/>
                    </a:lnR>
                    <a:lnT w="9119">
                      <a:solidFill>
                        <a:srgbClr val="5B5B60"/>
                      </a:solidFill>
                      <a:prstDash val="solid"/>
                    </a:lnT>
                    <a:lnB w="9119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2720">
                        <a:lnSpc>
                          <a:spcPct val="100000"/>
                        </a:lnSpc>
                      </a:pPr>
                      <a:r>
                        <a:rPr sz="800" spc="-5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606060"/>
                      </a:solidFill>
                      <a:prstDash val="solid"/>
                    </a:lnL>
                    <a:lnR w="9119">
                      <a:solidFill>
                        <a:srgbClr val="676767"/>
                      </a:solidFill>
                      <a:prstDash val="solid"/>
                    </a:lnR>
                    <a:lnT w="9119">
                      <a:solidFill>
                        <a:srgbClr val="5B5B60"/>
                      </a:solidFill>
                      <a:prstDash val="solid"/>
                    </a:lnT>
                    <a:lnB w="9119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676767"/>
                      </a:solidFill>
                      <a:prstDash val="solid"/>
                    </a:lnL>
                    <a:lnR w="9119">
                      <a:solidFill>
                        <a:srgbClr val="545454"/>
                      </a:solidFill>
                      <a:prstDash val="solid"/>
                    </a:lnR>
                    <a:lnT w="9119">
                      <a:solidFill>
                        <a:srgbClr val="5B5B60"/>
                      </a:solidFill>
                      <a:prstDash val="solid"/>
                    </a:lnT>
                    <a:lnB w="9119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0650">
                        <a:lnSpc>
                          <a:spcPct val="100000"/>
                        </a:lnSpc>
                      </a:pPr>
                      <a:r>
                        <a:rPr sz="800" spc="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800" spc="8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57</a:t>
                      </a:r>
                      <a:r>
                        <a:rPr sz="800" spc="-2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545454"/>
                      </a:solidFill>
                      <a:prstDash val="solid"/>
                    </a:lnL>
                    <a:lnR w="9119">
                      <a:solidFill>
                        <a:srgbClr val="545454"/>
                      </a:solidFill>
                      <a:prstDash val="solid"/>
                    </a:lnR>
                    <a:lnT w="9119">
                      <a:solidFill>
                        <a:srgbClr val="5B5B60"/>
                      </a:solidFill>
                      <a:prstDash val="solid"/>
                    </a:lnT>
                    <a:lnB w="9119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255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1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57</a:t>
                      </a:r>
                      <a:r>
                        <a:rPr sz="800" spc="-2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545454"/>
                      </a:solidFill>
                      <a:prstDash val="solid"/>
                    </a:lnL>
                    <a:lnT w="9119">
                      <a:solidFill>
                        <a:srgbClr val="5B5B60"/>
                      </a:solidFill>
                      <a:prstDash val="solid"/>
                    </a:lnT>
                    <a:lnB w="9119">
                      <a:solidFill>
                        <a:srgbClr val="646464"/>
                      </a:solidFill>
                      <a:prstDash val="solid"/>
                    </a:lnB>
                  </a:tcPr>
                </a:tc>
              </a:tr>
              <a:tr h="545395">
                <a:tc>
                  <a:txBody>
                    <a:bodyPr/>
                    <a:lstStyle/>
                    <a:p>
                      <a:pPr marL="170815">
                        <a:lnSpc>
                          <a:spcPct val="100000"/>
                        </a:lnSpc>
                      </a:pPr>
                      <a:r>
                        <a:rPr sz="1100" spc="-135" dirty="0">
                          <a:solidFill>
                            <a:srgbClr val="030303"/>
                          </a:solidFill>
                          <a:latin typeface="Courier New"/>
                          <a:cs typeface="Courier New"/>
                        </a:rPr>
                        <a:t>1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Courier New"/>
                          <a:cs typeface="Courier New"/>
                        </a:rPr>
                        <a:t>2</a:t>
                      </a:r>
                      <a:endParaRPr sz="11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4559">
                      <a:solidFill>
                        <a:srgbClr val="000000"/>
                      </a:solidFill>
                      <a:prstDash val="solid"/>
                    </a:lnL>
                    <a:lnR w="9119">
                      <a:solidFill>
                        <a:srgbClr val="4F4F4F"/>
                      </a:solidFill>
                      <a:prstDash val="solid"/>
                    </a:lnR>
                    <a:lnT w="9119">
                      <a:solidFill>
                        <a:srgbClr val="4F4F4F"/>
                      </a:solidFill>
                      <a:prstDash val="solid"/>
                    </a:lnT>
                    <a:lnB w="9119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4145" marR="86995" indent="-41275">
                        <a:lnSpc>
                          <a:spcPct val="1048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ME</a:t>
                      </a:r>
                      <a:r>
                        <a:rPr sz="800" spc="-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7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800" spc="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STEP</a:t>
                      </a:r>
                      <a:r>
                        <a:rPr sz="800" spc="7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 EQU</a:t>
                      </a:r>
                      <a:r>
                        <a:rPr sz="800" spc="-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BR</a:t>
                      </a:r>
                      <a:r>
                        <a:rPr sz="800" spc="-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BOSU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4F4F4F"/>
                      </a:solidFill>
                      <a:prstDash val="solid"/>
                    </a:lnL>
                    <a:lnR w="9119">
                      <a:solidFill>
                        <a:srgbClr val="4F4F4F"/>
                      </a:solidFill>
                      <a:prstDash val="solid"/>
                    </a:lnR>
                    <a:lnT w="9119">
                      <a:solidFill>
                        <a:srgbClr val="4F4F4F"/>
                      </a:solidFill>
                      <a:prstDash val="solid"/>
                    </a:lnT>
                    <a:lnB w="9119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 marR="5715" indent="4445" algn="just">
                        <a:lnSpc>
                          <a:spcPct val="102600"/>
                        </a:lnSpc>
                      </a:pP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800" spc="-4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spc="1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PV</a:t>
                      </a:r>
                      <a:r>
                        <a:rPr sz="800" spc="-2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spc="6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8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âmetro </a:t>
                      </a:r>
                      <a:r>
                        <a:rPr sz="800" spc="4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da </a:t>
                      </a:r>
                      <a:r>
                        <a:rPr sz="800" spc="8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800" spc="-4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8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a: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47</a:t>
                      </a:r>
                      <a:r>
                        <a:rPr sz="800" spc="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Scm; </a:t>
                      </a:r>
                      <a:r>
                        <a:rPr sz="800" spc="-9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Diâme</a:t>
                      </a:r>
                      <a:r>
                        <a:rPr sz="800" spc="-3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ro</a:t>
                      </a:r>
                      <a:r>
                        <a:rPr sz="800" spc="5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da </a:t>
                      </a:r>
                      <a:r>
                        <a:rPr sz="800" spc="-6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base: </a:t>
                      </a:r>
                      <a:r>
                        <a:rPr sz="800" spc="-7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53</a:t>
                      </a:r>
                      <a:r>
                        <a:rPr sz="800" spc="1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;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Peso </a:t>
                      </a:r>
                      <a:r>
                        <a:rPr sz="800" spc="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3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ado: </a:t>
                      </a:r>
                      <a:r>
                        <a:rPr sz="800" spc="-8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A1A1A"/>
                          </a:solidFill>
                          <a:latin typeface="Times New Roman"/>
                          <a:cs typeface="Times New Roman"/>
                        </a:rPr>
                        <a:t>lSO</a:t>
                      </a:r>
                      <a:r>
                        <a:rPr sz="950" spc="20" dirty="0">
                          <a:solidFill>
                            <a:srgbClr val="1A1A1A"/>
                          </a:solidFill>
                          <a:latin typeface="Times New Roman"/>
                          <a:cs typeface="Times New Roman"/>
                        </a:rPr>
                        <a:t>K</a:t>
                      </a:r>
                      <a:r>
                        <a:rPr sz="950" dirty="0">
                          <a:solidFill>
                            <a:srgbClr val="444444"/>
                          </a:solidFill>
                          <a:latin typeface="Times New Roman"/>
                          <a:cs typeface="Times New Roman"/>
                        </a:rPr>
                        <a:t>G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9">
                      <a:solidFill>
                        <a:srgbClr val="4F4F4F"/>
                      </a:solidFill>
                      <a:prstDash val="solid"/>
                    </a:lnL>
                    <a:lnT w="9119">
                      <a:solidFill>
                        <a:srgbClr val="4F4F4F"/>
                      </a:solidFill>
                      <a:prstDash val="solid"/>
                    </a:lnT>
                    <a:lnB w="9119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272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Unida</a:t>
                      </a:r>
                      <a:r>
                        <a:rPr sz="800" spc="-5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19">
                      <a:solidFill>
                        <a:srgbClr val="545454"/>
                      </a:solidFill>
                      <a:prstDash val="solid"/>
                    </a:lnR>
                    <a:lnT w="9119">
                      <a:solidFill>
                        <a:srgbClr val="4F4F4F"/>
                      </a:solidFill>
                      <a:prstDash val="solid"/>
                    </a:lnT>
                    <a:lnB w="9119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44444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9">
                      <a:solidFill>
                        <a:srgbClr val="545454"/>
                      </a:solidFill>
                      <a:prstDash val="solid"/>
                    </a:lnL>
                    <a:lnT w="9119">
                      <a:solidFill>
                        <a:srgbClr val="4F4F4F"/>
                      </a:solidFill>
                      <a:prstDash val="solid"/>
                    </a:lnT>
                    <a:lnB w="9119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779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320</a:t>
                      </a:r>
                      <a:r>
                        <a:rPr sz="800" spc="-1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119">
                      <a:solidFill>
                        <a:srgbClr val="646464"/>
                      </a:solidFill>
                      <a:prstDash val="solid"/>
                    </a:lnT>
                    <a:lnB w="9119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96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960</a:t>
                      </a:r>
                      <a:r>
                        <a:rPr sz="800" spc="-1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119">
                      <a:solidFill>
                        <a:srgbClr val="646464"/>
                      </a:solidFill>
                      <a:prstDash val="solid"/>
                    </a:lnT>
                    <a:lnB w="9119">
                      <a:solidFill>
                        <a:srgbClr val="878787"/>
                      </a:solidFill>
                      <a:prstDash val="solid"/>
                    </a:lnB>
                  </a:tcPr>
                </a:tc>
              </a:tr>
              <a:tr h="410757">
                <a:tc>
                  <a:txBody>
                    <a:bodyPr/>
                    <a:lstStyle/>
                    <a:p>
                      <a:pPr marL="170815">
                        <a:lnSpc>
                          <a:spcPct val="100000"/>
                        </a:lnSpc>
                      </a:pPr>
                      <a:r>
                        <a:rPr sz="900" spc="-235" dirty="0">
                          <a:solidFill>
                            <a:srgbClr val="1A1A1A"/>
                          </a:solidFill>
                          <a:latin typeface="Courier New"/>
                          <a:cs typeface="Courier New"/>
                        </a:rPr>
                        <a:t>1</a:t>
                      </a:r>
                      <a:r>
                        <a:rPr sz="900" dirty="0">
                          <a:solidFill>
                            <a:srgbClr val="1A1A1A"/>
                          </a:solidFill>
                          <a:latin typeface="Courier New"/>
                          <a:cs typeface="Courier New"/>
                        </a:rPr>
                        <a:t>4</a:t>
                      </a:r>
                      <a:endParaRPr sz="9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4559">
                      <a:solidFill>
                        <a:srgbClr val="000000"/>
                      </a:solidFill>
                      <a:prstDash val="solid"/>
                    </a:lnL>
                    <a:lnR w="9119">
                      <a:solidFill>
                        <a:srgbClr val="4F4F4F"/>
                      </a:solidFill>
                      <a:prstDash val="solid"/>
                    </a:lnR>
                    <a:lnT w="9119">
                      <a:solidFill>
                        <a:srgbClr val="878787"/>
                      </a:solidFill>
                      <a:prstDash val="solid"/>
                    </a:lnT>
                    <a:lnB w="9119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3220" marR="102870" indent="-246379">
                        <a:lnSpc>
                          <a:spcPct val="1048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REDE</a:t>
                      </a:r>
                      <a:r>
                        <a:rPr sz="800" spc="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ARO</a:t>
                      </a:r>
                      <a:r>
                        <a:rPr sz="800" spc="9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BASQUETE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4F4F4F"/>
                      </a:solidFill>
                      <a:prstDash val="solid"/>
                    </a:lnL>
                    <a:lnR w="4559">
                      <a:solidFill>
                        <a:srgbClr val="1F1F1F"/>
                      </a:solidFill>
                      <a:prstDash val="solid"/>
                    </a:lnR>
                    <a:lnT w="9119">
                      <a:solidFill>
                        <a:srgbClr val="878787"/>
                      </a:solidFill>
                      <a:prstDash val="solid"/>
                    </a:lnT>
                    <a:lnB w="9119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3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ha</a:t>
                      </a:r>
                      <a:r>
                        <a:rPr sz="800" spc="2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7cm;</a:t>
                      </a:r>
                      <a:r>
                        <a:rPr sz="800" spc="2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Tamanho: </a:t>
                      </a:r>
                      <a:r>
                        <a:rPr sz="800" spc="-1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spc="4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800" spc="3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m;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9">
                      <a:solidFill>
                        <a:srgbClr val="1F1F1F"/>
                      </a:solidFill>
                      <a:prstDash val="solid"/>
                    </a:lnL>
                    <a:lnR w="4559">
                      <a:solidFill>
                        <a:srgbClr val="1F1F1F"/>
                      </a:solidFill>
                      <a:prstDash val="solid"/>
                    </a:lnR>
                    <a:lnT w="9119">
                      <a:solidFill>
                        <a:srgbClr val="878787"/>
                      </a:solidFill>
                      <a:prstDash val="solid"/>
                    </a:lnT>
                    <a:lnB w="9119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9">
                      <a:solidFill>
                        <a:srgbClr val="1F1F1F"/>
                      </a:solidFill>
                      <a:prstDash val="solid"/>
                    </a:lnL>
                    <a:lnR w="9119">
                      <a:solidFill>
                        <a:srgbClr val="545454"/>
                      </a:solidFill>
                      <a:prstDash val="solid"/>
                    </a:lnR>
                    <a:lnT w="9119">
                      <a:solidFill>
                        <a:srgbClr val="878787"/>
                      </a:solidFill>
                      <a:prstDash val="solid"/>
                    </a:lnT>
                    <a:lnB w="4559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44444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9">
                      <a:solidFill>
                        <a:srgbClr val="545454"/>
                      </a:solidFill>
                      <a:prstDash val="solid"/>
                    </a:lnL>
                    <a:lnR w="4559">
                      <a:solidFill>
                        <a:srgbClr val="282828"/>
                      </a:solidFill>
                      <a:prstDash val="solid"/>
                    </a:lnR>
                    <a:lnT w="9119">
                      <a:solidFill>
                        <a:srgbClr val="878787"/>
                      </a:solidFill>
                      <a:prstDash val="solid"/>
                    </a:lnT>
                    <a:lnB w="9119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255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9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8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800" spc="-3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9">
                      <a:solidFill>
                        <a:srgbClr val="282828"/>
                      </a:solidFill>
                      <a:prstDash val="solid"/>
                    </a:lnL>
                    <a:lnR w="4559">
                      <a:solidFill>
                        <a:srgbClr val="1F1F1F"/>
                      </a:solidFill>
                      <a:prstDash val="solid"/>
                    </a:lnR>
                    <a:lnT w="9119">
                      <a:solidFill>
                        <a:srgbClr val="878787"/>
                      </a:solidFill>
                      <a:prstDash val="solid"/>
                    </a:lnT>
                    <a:lnB w="9119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50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96</a:t>
                      </a:r>
                      <a:r>
                        <a:rPr sz="800" spc="-2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9">
                      <a:solidFill>
                        <a:srgbClr val="1F1F1F"/>
                      </a:solidFill>
                      <a:prstDash val="solid"/>
                    </a:lnL>
                    <a:lnR w="4559">
                      <a:solidFill>
                        <a:srgbClr val="676080"/>
                      </a:solidFill>
                      <a:prstDash val="solid"/>
                    </a:lnR>
                    <a:lnT w="9119">
                      <a:solidFill>
                        <a:srgbClr val="878787"/>
                      </a:solidFill>
                      <a:prstDash val="solid"/>
                    </a:lnT>
                    <a:lnB w="9119">
                      <a:solidFill>
                        <a:srgbClr val="6B6B6B"/>
                      </a:solidFill>
                      <a:prstDash val="solid"/>
                    </a:lnB>
                  </a:tcPr>
                </a:tc>
              </a:tr>
              <a:tr h="595599">
                <a:tc gridSpan="7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600" dirty="0">
                          <a:solidFill>
                            <a:srgbClr val="D6D8E2"/>
                          </a:solidFill>
                          <a:latin typeface="Courier New"/>
                          <a:cs typeface="Courier New"/>
                        </a:rPr>
                        <a:t>/</a:t>
                      </a:r>
                      <a:endParaRPr sz="6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T w="9119" cap="flat" cmpd="sng" algn="ctr">
                      <a:solidFill>
                        <a:srgbClr val="6464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7" name="object 7"/>
          <p:cNvSpPr txBox="1"/>
          <p:nvPr/>
        </p:nvSpPr>
        <p:spPr>
          <a:xfrm>
            <a:off x="6562472" y="10382790"/>
            <a:ext cx="71755" cy="88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00" i="1" spc="220" dirty="0">
                <a:solidFill>
                  <a:srgbClr val="9E9EA1"/>
                </a:solidFill>
                <a:latin typeface="Arial"/>
                <a:cs typeface="Arial"/>
              </a:rPr>
              <a:t>I</a:t>
            </a:r>
            <a:endParaRPr sz="5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10411" y="886967"/>
            <a:ext cx="672084" cy="6126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693407" y="9386316"/>
            <a:ext cx="841248" cy="10287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966588" y="997196"/>
            <a:ext cx="4796155" cy="774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50" b="1" dirty="0">
                <a:solidFill>
                  <a:srgbClr val="050505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1300" dirty="0">
                <a:solidFill>
                  <a:srgbClr val="1A1A1A"/>
                </a:solidFill>
                <a:latin typeface="Arial"/>
                <a:cs typeface="Arial"/>
              </a:rPr>
              <a:t>ESPORTE</a:t>
            </a:r>
            <a:r>
              <a:rPr sz="1300" spc="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1A1A1A"/>
                </a:solidFill>
                <a:latin typeface="Arial"/>
                <a:cs typeface="Arial"/>
              </a:rPr>
              <a:t>CLUBE</a:t>
            </a:r>
            <a:endParaRPr sz="13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1110"/>
              </a:spcBef>
            </a:pPr>
            <a:r>
              <a:rPr sz="1100" spc="-35" dirty="0">
                <a:solidFill>
                  <a:srgbClr val="1A1A1A"/>
                </a:solidFill>
                <a:latin typeface="Arial"/>
                <a:cs typeface="Arial"/>
              </a:rPr>
              <a:t>Página</a:t>
            </a:r>
            <a:r>
              <a:rPr sz="1100" spc="10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050505"/>
                </a:solidFill>
                <a:latin typeface="Arial"/>
                <a:cs typeface="Arial"/>
              </a:rPr>
              <a:t>2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1100" spc="9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050505"/>
                </a:solidFill>
                <a:latin typeface="Arial"/>
                <a:cs typeface="Arial"/>
              </a:rPr>
              <a:t>6</a:t>
            </a:r>
            <a:endParaRPr sz="11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63387" y="4351816"/>
            <a:ext cx="5899150" cy="51987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marR="99695" algn="just">
              <a:lnSpc>
                <a:spcPct val="101200"/>
              </a:lnSpc>
            </a:pPr>
            <a:r>
              <a:rPr sz="1100" spc="-55" dirty="0">
                <a:solidFill>
                  <a:srgbClr val="1A1A1A"/>
                </a:solidFill>
                <a:latin typeface="Arial"/>
                <a:cs typeface="Arial"/>
              </a:rPr>
              <a:t>Para  </a:t>
            </a:r>
            <a:r>
              <a:rPr sz="1100" spc="-1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trei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namento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100" spc="-9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100" spc="-1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envo</a:t>
            </a:r>
            <a:r>
              <a:rPr sz="1100" spc="-25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vidos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100" spc="-114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050505"/>
                </a:solidFill>
                <a:latin typeface="Arial"/>
                <a:cs typeface="Arial"/>
              </a:rPr>
              <a:t>no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50505"/>
                </a:solidFill>
                <a:latin typeface="Arial"/>
                <a:cs typeface="Arial"/>
              </a:rPr>
              <a:t>Projeto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MACKENZ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8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FORMANDO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ATLETAS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050505"/>
                </a:solidFill>
                <a:latin typeface="Arial"/>
                <a:cs typeface="Arial"/>
              </a:rPr>
              <a:t>OLÍMP</a:t>
            </a:r>
            <a:r>
              <a:rPr sz="1150" spc="-2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C</a:t>
            </a:r>
            <a:r>
              <a:rPr sz="1150" spc="-50" dirty="0">
                <a:solidFill>
                  <a:srgbClr val="050505"/>
                </a:solidFill>
                <a:latin typeface="Arial"/>
                <a:cs typeface="Arial"/>
              </a:rPr>
              <a:t>OS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5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9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22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350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em</a:t>
            </a:r>
            <a:r>
              <a:rPr sz="1100" spc="1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conformidade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com</a:t>
            </a:r>
            <a:r>
              <a:rPr sz="110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A1A1A"/>
                </a:solidFill>
                <a:latin typeface="Arial"/>
                <a:cs typeface="Arial"/>
              </a:rPr>
              <a:t>as</a:t>
            </a:r>
            <a:r>
              <a:rPr sz="1100" spc="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A1A1A"/>
                </a:solidFill>
                <a:latin typeface="Arial"/>
                <a:cs typeface="Arial"/>
              </a:rPr>
              <a:t>especificações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do</a:t>
            </a:r>
            <a:r>
              <a:rPr sz="110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150" spc="-25" dirty="0">
                <a:solidFill>
                  <a:srgbClr val="050505"/>
                </a:solidFill>
                <a:latin typeface="Arial"/>
                <a:cs typeface="Arial"/>
              </a:rPr>
              <a:t>EXO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459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1100" spc="-25" dirty="0">
                <a:solidFill>
                  <a:srgbClr val="1A1A1A"/>
                </a:solidFill>
                <a:latin typeface="Arial"/>
                <a:cs typeface="Arial"/>
              </a:rPr>
              <a:t>apresentadas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no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ED</a:t>
            </a:r>
            <a:r>
              <a:rPr sz="115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TAL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CONCORRÊNC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5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25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050505"/>
                </a:solidFill>
                <a:latin typeface="Arial"/>
                <a:cs typeface="Arial"/>
              </a:rPr>
              <a:t>03/</a:t>
            </a:r>
            <a:r>
              <a:rPr sz="1150" spc="-2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050505"/>
                </a:solidFill>
                <a:latin typeface="Arial"/>
                <a:cs typeface="Arial"/>
              </a:rPr>
              <a:t>20</a:t>
            </a:r>
            <a:r>
              <a:rPr sz="1150" spc="-6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50" spc="90" dirty="0">
                <a:solidFill>
                  <a:srgbClr val="050505"/>
                </a:solidFill>
                <a:latin typeface="Arial"/>
                <a:cs typeface="Arial"/>
              </a:rPr>
              <a:t>6.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900">
              <a:latin typeface="Times New Roman"/>
              <a:cs typeface="Times New Roman"/>
            </a:endParaRPr>
          </a:p>
          <a:p>
            <a:pPr marL="17145" marR="100965" indent="4445" algn="just">
              <a:lnSpc>
                <a:spcPts val="1360"/>
              </a:lnSpc>
            </a:pPr>
            <a:r>
              <a:rPr sz="1250" dirty="0">
                <a:solidFill>
                  <a:srgbClr val="050505"/>
                </a:solidFill>
                <a:latin typeface="Arial"/>
                <a:cs typeface="Arial"/>
              </a:rPr>
              <a:t>Parágrafo</a:t>
            </a:r>
            <a:r>
              <a:rPr sz="125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20" dirty="0">
                <a:solidFill>
                  <a:srgbClr val="050505"/>
                </a:solidFill>
                <a:latin typeface="Arial"/>
                <a:cs typeface="Arial"/>
              </a:rPr>
              <a:t>Ún</a:t>
            </a:r>
            <a:r>
              <a:rPr sz="1250" spc="-8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250" spc="15" dirty="0">
                <a:solidFill>
                  <a:srgbClr val="050505"/>
                </a:solidFill>
                <a:latin typeface="Arial"/>
                <a:cs typeface="Arial"/>
              </a:rPr>
              <a:t>co:</a:t>
            </a:r>
            <a:r>
              <a:rPr sz="125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Durante</a:t>
            </a:r>
            <a:r>
              <a:rPr sz="110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100" spc="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vigência</a:t>
            </a:r>
            <a:r>
              <a:rPr sz="1100" spc="1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do</a:t>
            </a:r>
            <a:r>
              <a:rPr sz="1100" spc="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contrato</a:t>
            </a:r>
            <a:r>
              <a:rPr sz="1100" spc="1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100" spc="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1A1A1A"/>
                </a:solidFill>
                <a:latin typeface="Arial"/>
                <a:cs typeface="Arial"/>
              </a:rPr>
              <a:t>n°</a:t>
            </a:r>
            <a:r>
              <a:rPr sz="1100" spc="-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estabe</a:t>
            </a:r>
            <a:r>
              <a:rPr sz="1100" spc="0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ecido</a:t>
            </a:r>
            <a:r>
              <a:rPr sz="1100" spc="1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no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caput</a:t>
            </a:r>
            <a:r>
              <a:rPr sz="1100" spc="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deste</a:t>
            </a:r>
            <a:r>
              <a:rPr sz="1100" spc="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A1A1A"/>
                </a:solidFill>
                <a:latin typeface="Arial"/>
                <a:cs typeface="Arial"/>
              </a:rPr>
              <a:t>art</a:t>
            </a:r>
            <a:r>
              <a:rPr sz="1100" spc="-1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go </a:t>
            </a:r>
            <a:r>
              <a:rPr sz="1100" spc="-15" dirty="0">
                <a:solidFill>
                  <a:srgbClr val="1A1A1A"/>
                </a:solidFill>
                <a:latin typeface="Arial"/>
                <a:cs typeface="Arial"/>
              </a:rPr>
              <a:t>poderá</a:t>
            </a:r>
            <a:r>
              <a:rPr sz="1100" spc="1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sofrer </a:t>
            </a:r>
            <a:r>
              <a:rPr sz="1100" spc="-1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alterações</a:t>
            </a:r>
            <a:r>
              <a:rPr sz="1100" spc="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1100" spc="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A1A1A"/>
                </a:solidFill>
                <a:latin typeface="Arial"/>
                <a:cs typeface="Arial"/>
              </a:rPr>
              <a:t>acréscimos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ou</a:t>
            </a:r>
            <a:r>
              <a:rPr sz="1100" spc="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A1A1A"/>
                </a:solidFill>
                <a:latin typeface="Arial"/>
                <a:cs typeface="Arial"/>
              </a:rPr>
              <a:t>supressões,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até</a:t>
            </a:r>
            <a:r>
              <a:rPr sz="110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100" spc="1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100" spc="-4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2F2F2F"/>
                </a:solidFill>
                <a:latin typeface="Arial"/>
                <a:cs typeface="Arial"/>
              </a:rPr>
              <a:t>mite</a:t>
            </a:r>
            <a:r>
              <a:rPr sz="1100" spc="7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1100" spc="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25%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2F2F2F"/>
                </a:solidFill>
                <a:latin typeface="Arial"/>
                <a:cs typeface="Arial"/>
              </a:rPr>
              <a:t>(v</a:t>
            </a:r>
            <a:r>
              <a:rPr sz="1100" spc="-5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2F2F2F"/>
                </a:solidFill>
                <a:latin typeface="Arial"/>
                <a:cs typeface="Arial"/>
              </a:rPr>
              <a:t>nte</a:t>
            </a:r>
            <a:r>
              <a:rPr sz="1100" spc="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10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A1A1A"/>
                </a:solidFill>
                <a:latin typeface="Arial"/>
                <a:cs typeface="Arial"/>
              </a:rPr>
              <a:t>cinco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A1A1A"/>
                </a:solidFill>
                <a:latin typeface="Arial"/>
                <a:cs typeface="Arial"/>
              </a:rPr>
              <a:t>por</a:t>
            </a:r>
            <a:r>
              <a:rPr sz="1100" spc="6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cento) </a:t>
            </a:r>
            <a:r>
              <a:rPr sz="1100" spc="-1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100" spc="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critér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100" spc="9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10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A1A1A"/>
                </a:solidFill>
                <a:latin typeface="Arial"/>
                <a:cs typeface="Arial"/>
              </a:rPr>
              <a:t>CONTRATAN</a:t>
            </a:r>
            <a:r>
              <a:rPr sz="1100" spc="0" dirty="0">
                <a:solidFill>
                  <a:srgbClr val="1A1A1A"/>
                </a:solidFill>
                <a:latin typeface="Arial"/>
                <a:cs typeface="Arial"/>
              </a:rPr>
              <a:t>T</a:t>
            </a:r>
            <a:r>
              <a:rPr sz="1100" spc="-20" dirty="0">
                <a:solidFill>
                  <a:srgbClr val="1A1A1A"/>
                </a:solidFill>
                <a:latin typeface="Arial"/>
                <a:cs typeface="Arial"/>
              </a:rPr>
              <a:t>E,</a:t>
            </a:r>
            <a:r>
              <a:rPr sz="1100" spc="6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independentemente </a:t>
            </a:r>
            <a:r>
              <a:rPr sz="1100" spc="-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1100" spc="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motivação,</a:t>
            </a:r>
            <a:r>
              <a:rPr sz="1100" spc="1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nos</a:t>
            </a:r>
            <a:r>
              <a:rPr sz="110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termos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do </a:t>
            </a:r>
            <a:r>
              <a:rPr sz="1100" spc="30" dirty="0">
                <a:solidFill>
                  <a:srgbClr val="1A1A1A"/>
                </a:solidFill>
                <a:latin typeface="Arial"/>
                <a:cs typeface="Arial"/>
              </a:rPr>
              <a:t>art</a:t>
            </a:r>
            <a:r>
              <a:rPr sz="1100" spc="330" dirty="0">
                <a:solidFill>
                  <a:srgbClr val="494949"/>
                </a:solidFill>
                <a:latin typeface="Arial"/>
                <a:cs typeface="Arial"/>
              </a:rPr>
              <a:t>.</a:t>
            </a:r>
            <a:r>
              <a:rPr sz="1100" spc="25" dirty="0">
                <a:solidFill>
                  <a:srgbClr val="1A1A1A"/>
                </a:solidFill>
                <a:latin typeface="Arial"/>
                <a:cs typeface="Arial"/>
              </a:rPr>
              <a:t>65,</a:t>
            </a:r>
            <a:r>
              <a:rPr sz="1100" spc="6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A1A1A"/>
                </a:solidFill>
                <a:latin typeface="Arial"/>
                <a:cs typeface="Arial"/>
              </a:rPr>
              <a:t>§</a:t>
            </a:r>
            <a:r>
              <a:rPr sz="1100" spc="-60" dirty="0">
                <a:solidFill>
                  <a:srgbClr val="1A1A1A"/>
                </a:solidFill>
                <a:latin typeface="Arial"/>
                <a:cs typeface="Arial"/>
              </a:rPr>
              <a:t>1</a:t>
            </a:r>
            <a:r>
              <a:rPr sz="1400" spc="20" dirty="0">
                <a:solidFill>
                  <a:srgbClr val="2F2F2F"/>
                </a:solidFill>
                <a:latin typeface="Times New Roman"/>
                <a:cs typeface="Times New Roman"/>
              </a:rPr>
              <a:t>º,</a:t>
            </a:r>
            <a:r>
              <a:rPr sz="1400" spc="25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1100" spc="-15" dirty="0">
                <a:solidFill>
                  <a:srgbClr val="1A1A1A"/>
                </a:solidFill>
                <a:latin typeface="Arial"/>
                <a:cs typeface="Arial"/>
              </a:rPr>
              <a:t>da</a:t>
            </a:r>
            <a:r>
              <a:rPr sz="1100" spc="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Lei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A1A1A"/>
                </a:solidFill>
                <a:latin typeface="Arial"/>
                <a:cs typeface="Arial"/>
              </a:rPr>
              <a:t>8</a:t>
            </a:r>
            <a:r>
              <a:rPr sz="1100" spc="25" dirty="0">
                <a:solidFill>
                  <a:srgbClr val="1A1A1A"/>
                </a:solidFill>
                <a:latin typeface="Arial"/>
                <a:cs typeface="Arial"/>
              </a:rPr>
              <a:t>.</a:t>
            </a:r>
            <a:r>
              <a:rPr sz="1100" spc="15" dirty="0">
                <a:solidFill>
                  <a:srgbClr val="1A1A1A"/>
                </a:solidFill>
                <a:latin typeface="Arial"/>
                <a:cs typeface="Arial"/>
              </a:rPr>
              <a:t>666/93</a:t>
            </a:r>
            <a:r>
              <a:rPr sz="1100" spc="-2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80" dirty="0">
                <a:solidFill>
                  <a:srgbClr val="494949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 marL="17145" algn="just">
              <a:lnSpc>
                <a:spcPct val="100000"/>
              </a:lnSpc>
              <a:spcBef>
                <a:spcPts val="795"/>
              </a:spcBef>
            </a:pP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CLÁUSULA</a:t>
            </a:r>
            <a:r>
              <a:rPr sz="1150" spc="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050505"/>
                </a:solidFill>
                <a:latin typeface="Arial"/>
                <a:cs typeface="Arial"/>
              </a:rPr>
              <a:t>2ª</a:t>
            </a:r>
            <a:r>
              <a:rPr sz="115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1A1A1A"/>
                </a:solidFill>
                <a:latin typeface="Arial"/>
                <a:cs typeface="Arial"/>
              </a:rPr>
              <a:t>-</a:t>
            </a:r>
            <a:r>
              <a:rPr sz="1150" spc="-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50505"/>
                </a:solidFill>
                <a:latin typeface="Arial"/>
                <a:cs typeface="Arial"/>
              </a:rPr>
              <a:t>ATRELADO</a:t>
            </a:r>
            <a:r>
              <a:rPr sz="11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AO</a:t>
            </a:r>
            <a:r>
              <a:rPr sz="115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ED</a:t>
            </a:r>
            <a:r>
              <a:rPr sz="11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TAL</a:t>
            </a:r>
            <a:endParaRPr sz="1150">
              <a:latin typeface="Arial"/>
              <a:cs typeface="Arial"/>
            </a:endParaRPr>
          </a:p>
          <a:p>
            <a:pPr marL="17145" marR="5080">
              <a:lnSpc>
                <a:spcPct val="101200"/>
              </a:lnSpc>
              <a:spcBef>
                <a:spcPts val="965"/>
              </a:spcBef>
              <a:tabLst>
                <a:tab pos="3690620" algn="l"/>
              </a:tabLst>
            </a:pPr>
            <a:r>
              <a:rPr sz="1100" spc="-35" dirty="0">
                <a:solidFill>
                  <a:srgbClr val="1A1A1A"/>
                </a:solidFill>
                <a:latin typeface="Arial"/>
                <a:cs typeface="Arial"/>
              </a:rPr>
              <a:t>O </a:t>
            </a:r>
            <a:r>
              <a:rPr sz="1100" spc="-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presente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A1A1A"/>
                </a:solidFill>
                <a:latin typeface="Arial"/>
                <a:cs typeface="Arial"/>
              </a:rPr>
              <a:t>contrato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A1A1A"/>
                </a:solidFill>
                <a:latin typeface="Arial"/>
                <a:cs typeface="Arial"/>
              </a:rPr>
              <a:t>está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A1A1A"/>
                </a:solidFill>
                <a:latin typeface="Arial"/>
                <a:cs typeface="Arial"/>
              </a:rPr>
              <a:t>v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100" spc="25" dirty="0">
                <a:solidFill>
                  <a:srgbClr val="1A1A1A"/>
                </a:solidFill>
                <a:latin typeface="Arial"/>
                <a:cs typeface="Arial"/>
              </a:rPr>
              <a:t>ncu</a:t>
            </a:r>
            <a:r>
              <a:rPr sz="1100" spc="-45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ado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A1A1A"/>
                </a:solidFill>
                <a:latin typeface="Arial"/>
                <a:cs typeface="Arial"/>
              </a:rPr>
              <a:t>aos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termos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ED</a:t>
            </a:r>
            <a:r>
              <a:rPr sz="115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TAL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CO</a:t>
            </a: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CORRÊNC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5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40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r>
              <a:rPr sz="1150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10" dirty="0">
                <a:solidFill>
                  <a:srgbClr val="050505"/>
                </a:solidFill>
                <a:latin typeface="Arial"/>
                <a:cs typeface="Arial"/>
              </a:rPr>
              <a:t>03/</a:t>
            </a:r>
            <a:r>
              <a:rPr sz="1150" spc="-1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20" dirty="0">
                <a:solidFill>
                  <a:srgbClr val="050505"/>
                </a:solidFill>
                <a:latin typeface="Arial"/>
                <a:cs typeface="Arial"/>
              </a:rPr>
              <a:t>20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50" spc="100" dirty="0">
                <a:solidFill>
                  <a:srgbClr val="050505"/>
                </a:solidFill>
                <a:latin typeface="Arial"/>
                <a:cs typeface="Arial"/>
              </a:rPr>
              <a:t>6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100" spc="10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A1A1A"/>
                </a:solidFill>
                <a:latin typeface="Arial"/>
                <a:cs typeface="Arial"/>
              </a:rPr>
              <a:t>anexos</a:t>
            </a:r>
            <a:r>
              <a:rPr sz="1100" spc="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100" spc="1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ao</a:t>
            </a:r>
            <a:r>
              <a:rPr sz="1100" spc="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A1A1A"/>
                </a:solidFill>
                <a:latin typeface="Arial"/>
                <a:cs typeface="Arial"/>
              </a:rPr>
              <a:t>projeto</a:t>
            </a:r>
            <a:r>
              <a:rPr sz="1100" spc="1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MACKENZ</a:t>
            </a:r>
            <a:r>
              <a:rPr sz="1150" spc="6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8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5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FORMANDO</a:t>
            </a:r>
            <a:r>
              <a:rPr sz="11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ATLETAS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050505"/>
                </a:solidFill>
                <a:latin typeface="Arial"/>
                <a:cs typeface="Arial"/>
              </a:rPr>
              <a:t>OL</a:t>
            </a:r>
            <a:r>
              <a:rPr sz="1150" spc="105" dirty="0">
                <a:solidFill>
                  <a:srgbClr val="050505"/>
                </a:solidFill>
                <a:latin typeface="Arial"/>
                <a:cs typeface="Arial"/>
              </a:rPr>
              <a:t>Í</a:t>
            </a:r>
            <a:r>
              <a:rPr sz="1150" spc="120" dirty="0">
                <a:solidFill>
                  <a:srgbClr val="050505"/>
                </a:solidFill>
                <a:latin typeface="Arial"/>
                <a:cs typeface="Arial"/>
              </a:rPr>
              <a:t>MP</a:t>
            </a:r>
            <a:r>
              <a:rPr sz="1150" spc="-10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60" dirty="0">
                <a:solidFill>
                  <a:srgbClr val="050505"/>
                </a:solidFill>
                <a:latin typeface="Arial"/>
                <a:cs typeface="Arial"/>
              </a:rPr>
              <a:t>COS</a:t>
            </a:r>
            <a:r>
              <a:rPr sz="115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21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19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1015" dirty="0">
                <a:solidFill>
                  <a:srgbClr val="050505"/>
                </a:solidFill>
                <a:latin typeface="Arial"/>
                <a:cs typeface="Arial"/>
              </a:rPr>
              <a:t>I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convên</a:t>
            </a:r>
            <a:r>
              <a:rPr sz="1100" spc="1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100" spc="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1A1A1A"/>
                </a:solidFill>
                <a:latin typeface="Arial"/>
                <a:cs typeface="Arial"/>
              </a:rPr>
              <a:t>n°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100" spc="-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45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100" spc="7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A1A1A"/>
                </a:solidFill>
                <a:latin typeface="Arial"/>
                <a:cs typeface="Arial"/>
              </a:rPr>
              <a:t>entre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100" spc="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a  </a:t>
            </a:r>
            <a:r>
              <a:rPr sz="110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50505"/>
                </a:solidFill>
                <a:latin typeface="Arial"/>
                <a:cs typeface="Arial"/>
              </a:rPr>
              <a:t>CBC-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50505"/>
                </a:solidFill>
                <a:latin typeface="Arial"/>
                <a:cs typeface="Arial"/>
              </a:rPr>
              <a:t>CONFEDERAÇÃO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	</a:t>
            </a:r>
            <a:r>
              <a:rPr sz="1150" spc="35" dirty="0">
                <a:solidFill>
                  <a:srgbClr val="050505"/>
                </a:solidFill>
                <a:latin typeface="Arial"/>
                <a:cs typeface="Arial"/>
              </a:rPr>
              <a:t>BRAS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90" dirty="0">
                <a:solidFill>
                  <a:srgbClr val="050505"/>
                </a:solidFill>
                <a:latin typeface="Arial"/>
                <a:cs typeface="Arial"/>
              </a:rPr>
              <a:t>LE</a:t>
            </a: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RA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50" spc="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50505"/>
                </a:solidFill>
                <a:latin typeface="Arial"/>
                <a:cs typeface="Arial"/>
              </a:rPr>
              <a:t>CLUBES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100" spc="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MACKENZ</a:t>
            </a:r>
            <a:r>
              <a:rPr sz="1150" spc="6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8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5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CLUB</a:t>
            </a:r>
            <a:r>
              <a:rPr sz="1150" spc="9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50" spc="65" dirty="0">
                <a:solidFill>
                  <a:srgbClr val="2F2F2F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11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CLÁUSULA</a:t>
            </a:r>
            <a:r>
              <a:rPr sz="115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050505"/>
                </a:solidFill>
                <a:latin typeface="Arial"/>
                <a:cs typeface="Arial"/>
              </a:rPr>
              <a:t>3ª</a:t>
            </a:r>
            <a:r>
              <a:rPr sz="115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80" dirty="0">
                <a:solidFill>
                  <a:srgbClr val="050505"/>
                </a:solidFill>
                <a:latin typeface="Arial"/>
                <a:cs typeface="Arial"/>
              </a:rPr>
              <a:t>V</a:t>
            </a:r>
            <a:r>
              <a:rPr sz="1150" spc="3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GÊNC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5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endParaRPr sz="1150">
              <a:latin typeface="Arial"/>
              <a:cs typeface="Arial"/>
            </a:endParaRPr>
          </a:p>
          <a:p>
            <a:pPr marL="17145" marR="102870" algn="just">
              <a:lnSpc>
                <a:spcPct val="102800"/>
              </a:lnSpc>
              <a:spcBef>
                <a:spcPts val="800"/>
              </a:spcBef>
            </a:pPr>
            <a:r>
              <a:rPr sz="1100" spc="-35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10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presente</a:t>
            </a:r>
            <a:r>
              <a:rPr sz="1100" spc="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A1A1A"/>
                </a:solidFill>
                <a:latin typeface="Arial"/>
                <a:cs typeface="Arial"/>
              </a:rPr>
              <a:t>contrato</a:t>
            </a:r>
            <a:r>
              <a:rPr sz="1100" spc="1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A1A1A"/>
                </a:solidFill>
                <a:latin typeface="Arial"/>
                <a:cs typeface="Arial"/>
              </a:rPr>
              <a:t>é</a:t>
            </a:r>
            <a:r>
              <a:rPr sz="110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firmado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A1A1A"/>
                </a:solidFill>
                <a:latin typeface="Arial"/>
                <a:cs typeface="Arial"/>
              </a:rPr>
              <a:t>por</a:t>
            </a:r>
            <a:r>
              <a:rPr sz="1100" spc="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A1A1A"/>
                </a:solidFill>
                <a:latin typeface="Arial"/>
                <a:cs typeface="Arial"/>
              </a:rPr>
              <a:t>prazo</a:t>
            </a:r>
            <a:r>
              <a:rPr sz="1100" spc="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A1A1A"/>
                </a:solidFill>
                <a:latin typeface="Arial"/>
                <a:cs typeface="Arial"/>
              </a:rPr>
              <a:t>determ</a:t>
            </a:r>
            <a:r>
              <a:rPr sz="1100" spc="3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nado,</a:t>
            </a:r>
            <a:r>
              <a:rPr sz="1100" spc="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vigendo </a:t>
            </a:r>
            <a:r>
              <a:rPr sz="1100" spc="-1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até</a:t>
            </a:r>
            <a:r>
              <a:rPr sz="1100" spc="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1100" spc="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2F2F2F"/>
                </a:solidFill>
                <a:latin typeface="Arial"/>
                <a:cs typeface="Arial"/>
              </a:rPr>
              <a:t>d</a:t>
            </a:r>
            <a:r>
              <a:rPr sz="1100" spc="-2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1100" spc="4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50" spc="100" dirty="0">
                <a:solidFill>
                  <a:srgbClr val="050505"/>
                </a:solidFill>
                <a:latin typeface="Arial"/>
                <a:cs typeface="Arial"/>
              </a:rPr>
              <a:t>30</a:t>
            </a:r>
            <a:r>
              <a:rPr sz="11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55" dirty="0">
                <a:solidFill>
                  <a:srgbClr val="050505"/>
                </a:solidFill>
                <a:latin typeface="Arial"/>
                <a:cs typeface="Arial"/>
              </a:rPr>
              <a:t>(</a:t>
            </a:r>
            <a:r>
              <a:rPr sz="1150" spc="140" dirty="0">
                <a:solidFill>
                  <a:srgbClr val="050505"/>
                </a:solidFill>
                <a:latin typeface="Arial"/>
                <a:cs typeface="Arial"/>
              </a:rPr>
              <a:t>tr</a:t>
            </a:r>
            <a:r>
              <a:rPr sz="1150" spc="2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100" dirty="0">
                <a:solidFill>
                  <a:srgbClr val="050505"/>
                </a:solidFill>
                <a:latin typeface="Arial"/>
                <a:cs typeface="Arial"/>
              </a:rPr>
              <a:t>nta</a:t>
            </a:r>
            <a:r>
              <a:rPr sz="1150" spc="75" dirty="0">
                <a:solidFill>
                  <a:srgbClr val="050505"/>
                </a:solidFill>
                <a:latin typeface="Arial"/>
                <a:cs typeface="Arial"/>
              </a:rPr>
              <a:t>)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65" dirty="0">
                <a:solidFill>
                  <a:srgbClr val="050505"/>
                </a:solidFill>
                <a:latin typeface="Arial"/>
                <a:cs typeface="Arial"/>
              </a:rPr>
              <a:t>d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30" dirty="0">
                <a:solidFill>
                  <a:srgbClr val="050505"/>
                </a:solidFill>
                <a:latin typeface="Arial"/>
                <a:cs typeface="Arial"/>
              </a:rPr>
              <a:t>as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A1A1A"/>
                </a:solidFill>
                <a:latin typeface="Arial"/>
                <a:cs typeface="Arial"/>
              </a:rPr>
              <a:t>contados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100" spc="-1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100" spc="-1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50505"/>
                </a:solidFill>
                <a:latin typeface="Arial"/>
                <a:cs typeface="Arial"/>
              </a:rPr>
              <a:t>part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85" dirty="0">
                <a:solidFill>
                  <a:srgbClr val="050505"/>
                </a:solidFill>
                <a:latin typeface="Arial"/>
                <a:cs typeface="Arial"/>
              </a:rPr>
              <a:t>r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do  </a:t>
            </a:r>
            <a:r>
              <a:rPr sz="1100" spc="-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recebimento  </a:t>
            </a:r>
            <a:r>
              <a:rPr sz="1100" spc="-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pe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100" spc="65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A1A1A"/>
                </a:solidFill>
                <a:latin typeface="Arial"/>
                <a:cs typeface="Arial"/>
              </a:rPr>
              <a:t>fornecedor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100" spc="-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50505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via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A1A1A"/>
                </a:solidFill>
                <a:latin typeface="Arial"/>
                <a:cs typeface="Arial"/>
              </a:rPr>
              <a:t>e-mail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A1A1A"/>
                </a:solidFill>
                <a:latin typeface="Arial"/>
                <a:cs typeface="Arial"/>
              </a:rPr>
              <a:t>autorização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100" spc="-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A1A1A"/>
                </a:solidFill>
                <a:latin typeface="Arial"/>
                <a:cs typeface="Arial"/>
              </a:rPr>
              <a:t>da</a:t>
            </a:r>
            <a:r>
              <a:rPr sz="1100" spc="-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compra,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A1A1A"/>
                </a:solidFill>
                <a:latin typeface="Arial"/>
                <a:cs typeface="Arial"/>
              </a:rPr>
              <a:t>instrumento</a:t>
            </a:r>
            <a:r>
              <a:rPr sz="1100" spc="1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50505"/>
                </a:solidFill>
                <a:latin typeface="Arial"/>
                <a:cs typeface="Arial"/>
              </a:rPr>
              <a:t>hábil</a:t>
            </a:r>
            <a:r>
              <a:rPr sz="1100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para</a:t>
            </a:r>
            <a:r>
              <a:rPr sz="1100" spc="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todos</a:t>
            </a:r>
            <a:r>
              <a:rPr sz="1100" spc="1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A1A1A"/>
                </a:solidFill>
                <a:latin typeface="Arial"/>
                <a:cs typeface="Arial"/>
              </a:rPr>
              <a:t>os</a:t>
            </a:r>
            <a:r>
              <a:rPr sz="1100" spc="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fins</a:t>
            </a:r>
            <a:r>
              <a:rPr sz="1100" spc="6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1100" spc="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A1A1A"/>
                </a:solidFill>
                <a:latin typeface="Arial"/>
                <a:cs typeface="Arial"/>
              </a:rPr>
              <a:t>direito.</a:t>
            </a:r>
            <a:r>
              <a:rPr sz="1100" spc="1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Em</a:t>
            </a:r>
            <a:r>
              <a:rPr sz="110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A1A1A"/>
                </a:solidFill>
                <a:latin typeface="Arial"/>
                <a:cs typeface="Arial"/>
              </a:rPr>
              <a:t>caso</a:t>
            </a:r>
            <a:r>
              <a:rPr sz="1100" spc="8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1100" spc="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fornecimento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1100" spc="9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A1A1A"/>
                </a:solidFill>
                <a:latin typeface="Arial"/>
                <a:cs typeface="Arial"/>
              </a:rPr>
              <a:t>mais de</a:t>
            </a:r>
            <a:r>
              <a:rPr sz="1100" spc="9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um</a:t>
            </a:r>
            <a:r>
              <a:rPr sz="1100" spc="7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A1A1A"/>
                </a:solidFill>
                <a:latin typeface="Arial"/>
                <a:cs typeface="Arial"/>
              </a:rPr>
              <a:t>item,</a:t>
            </a:r>
            <a:r>
              <a:rPr sz="1100" spc="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100" spc="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cronograma </a:t>
            </a:r>
            <a:r>
              <a:rPr sz="1100" spc="-1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1100" spc="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entrega</a:t>
            </a:r>
            <a:r>
              <a:rPr sz="1100" spc="9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dos</a:t>
            </a:r>
            <a:r>
              <a:rPr sz="1100" spc="7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2F2F2F"/>
                </a:solidFill>
                <a:latin typeface="Arial"/>
                <a:cs typeface="Arial"/>
              </a:rPr>
              <a:t>tens</a:t>
            </a:r>
            <a:r>
              <a:rPr sz="1100" spc="10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A1A1A"/>
                </a:solidFill>
                <a:latin typeface="Arial"/>
                <a:cs typeface="Arial"/>
              </a:rPr>
              <a:t>será</a:t>
            </a:r>
            <a:r>
              <a:rPr sz="1100" spc="8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A1A1A"/>
                </a:solidFill>
                <a:latin typeface="Arial"/>
                <a:cs typeface="Arial"/>
              </a:rPr>
              <a:t>especificado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F2F2F"/>
                </a:solidFill>
                <a:latin typeface="Arial"/>
                <a:cs typeface="Arial"/>
              </a:rPr>
              <a:t>separadamente.</a:t>
            </a:r>
            <a:endParaRPr sz="1100">
              <a:latin typeface="Arial"/>
              <a:cs typeface="Arial"/>
            </a:endParaRPr>
          </a:p>
          <a:p>
            <a:pPr marL="17145" algn="just">
              <a:lnSpc>
                <a:spcPct val="100000"/>
              </a:lnSpc>
              <a:spcBef>
                <a:spcPts val="955"/>
              </a:spcBef>
            </a:pP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CLÁUSULA</a:t>
            </a:r>
            <a:r>
              <a:rPr sz="115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050505"/>
                </a:solidFill>
                <a:latin typeface="Arial"/>
                <a:cs typeface="Arial"/>
              </a:rPr>
              <a:t>4ª</a:t>
            </a:r>
            <a:r>
              <a:rPr sz="115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050505"/>
                </a:solidFill>
                <a:latin typeface="Arial"/>
                <a:cs typeface="Arial"/>
              </a:rPr>
              <a:t>OBR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60" dirty="0">
                <a:solidFill>
                  <a:srgbClr val="050505"/>
                </a:solidFill>
                <a:latin typeface="Arial"/>
                <a:cs typeface="Arial"/>
              </a:rPr>
              <a:t>GAÇÕES</a:t>
            </a:r>
            <a:r>
              <a:rPr sz="115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DA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50505"/>
                </a:solidFill>
                <a:latin typeface="Arial"/>
                <a:cs typeface="Arial"/>
              </a:rPr>
              <a:t>CONTRATADA</a:t>
            </a:r>
            <a:endParaRPr sz="1150">
              <a:latin typeface="Arial"/>
              <a:cs typeface="Arial"/>
            </a:endParaRPr>
          </a:p>
          <a:p>
            <a:pPr marL="12700" marR="103505" indent="8890" algn="just">
              <a:lnSpc>
                <a:spcPct val="103000"/>
              </a:lnSpc>
              <a:spcBef>
                <a:spcPts val="830"/>
              </a:spcBef>
            </a:pPr>
            <a:r>
              <a:rPr sz="1100" spc="-20" dirty="0">
                <a:solidFill>
                  <a:srgbClr val="1A1A1A"/>
                </a:solidFill>
                <a:latin typeface="Arial"/>
                <a:cs typeface="Arial"/>
              </a:rPr>
              <a:t>Entregar  </a:t>
            </a:r>
            <a:r>
              <a:rPr sz="1100" spc="-1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100" spc="-1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A1A1A"/>
                </a:solidFill>
                <a:latin typeface="Arial"/>
                <a:cs typeface="Arial"/>
              </a:rPr>
              <a:t>mater</a:t>
            </a:r>
            <a:r>
              <a:rPr sz="1100" spc="-2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1A1A1A"/>
                </a:solidFill>
                <a:latin typeface="Arial"/>
                <a:cs typeface="Arial"/>
              </a:rPr>
              <a:t>al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conforme  </a:t>
            </a:r>
            <a:r>
              <a:rPr sz="1100" spc="-1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F2F2F"/>
                </a:solidFill>
                <a:latin typeface="Arial"/>
                <a:cs typeface="Arial"/>
              </a:rPr>
              <a:t>especificações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1100" spc="-9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do </a:t>
            </a:r>
            <a:r>
              <a:rPr sz="1100" spc="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ANEXO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5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91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apresentado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100" spc="-9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2F2F2F"/>
                </a:solidFill>
                <a:latin typeface="Arial"/>
                <a:cs typeface="Arial"/>
              </a:rPr>
              <a:t>no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ED</a:t>
            </a:r>
            <a:r>
              <a:rPr sz="115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TAL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CONCORRÊNC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5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r>
              <a:rPr sz="115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050505"/>
                </a:solidFill>
                <a:latin typeface="Arial"/>
                <a:cs typeface="Arial"/>
              </a:rPr>
              <a:t>03/</a:t>
            </a:r>
            <a:r>
              <a:rPr sz="1150" spc="-2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20" dirty="0">
                <a:solidFill>
                  <a:srgbClr val="050505"/>
                </a:solidFill>
                <a:latin typeface="Arial"/>
                <a:cs typeface="Arial"/>
              </a:rPr>
              <a:t>20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50" spc="70" dirty="0">
                <a:solidFill>
                  <a:srgbClr val="050505"/>
                </a:solidFill>
                <a:latin typeface="Arial"/>
                <a:cs typeface="Arial"/>
              </a:rPr>
              <a:t>6</a:t>
            </a:r>
            <a:r>
              <a:rPr sz="1150" spc="320" dirty="0">
                <a:solidFill>
                  <a:srgbClr val="2F2F2F"/>
                </a:solidFill>
                <a:latin typeface="Arial"/>
                <a:cs typeface="Arial"/>
              </a:rPr>
              <a:t>,</a:t>
            </a:r>
            <a:r>
              <a:rPr sz="1150" spc="-4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A1A1A"/>
                </a:solidFill>
                <a:latin typeface="Arial"/>
                <a:cs typeface="Arial"/>
              </a:rPr>
              <a:t>responsabi</a:t>
            </a:r>
            <a:r>
              <a:rPr sz="1100" spc="25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1A1A1A"/>
                </a:solidFill>
                <a:latin typeface="Arial"/>
                <a:cs typeface="Arial"/>
              </a:rPr>
              <a:t>izando-se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integralmente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pe</a:t>
            </a:r>
            <a:r>
              <a:rPr sz="1100" spc="-60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100" spc="-4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qua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idade</a:t>
            </a:r>
            <a:r>
              <a:rPr sz="1100" spc="-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técn</a:t>
            </a:r>
            <a:r>
              <a:rPr sz="1100" spc="1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ca</a:t>
            </a:r>
            <a:r>
              <a:rPr sz="110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do</a:t>
            </a:r>
            <a:r>
              <a:rPr sz="1100" spc="10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A1A1A"/>
                </a:solidFill>
                <a:latin typeface="Arial"/>
                <a:cs typeface="Arial"/>
              </a:rPr>
              <a:t>mater</a:t>
            </a:r>
            <a:r>
              <a:rPr sz="1100" spc="-2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1A1A1A"/>
                </a:solidFill>
                <a:latin typeface="Arial"/>
                <a:cs typeface="Arial"/>
              </a:rPr>
              <a:t>al</a:t>
            </a:r>
            <a:r>
              <a:rPr sz="1100" spc="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50505"/>
                </a:solidFill>
                <a:latin typeface="Arial"/>
                <a:cs typeface="Arial"/>
              </a:rPr>
              <a:t>por</a:t>
            </a:r>
            <a:r>
              <a:rPr sz="110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100" spc="-35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100" spc="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A1A1A"/>
                </a:solidFill>
                <a:latin typeface="Arial"/>
                <a:cs typeface="Arial"/>
              </a:rPr>
              <a:t>oferecido</a:t>
            </a:r>
            <a:r>
              <a:rPr sz="1100" spc="8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10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cumprindo</a:t>
            </a:r>
            <a:r>
              <a:rPr sz="110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100" spc="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prazo</a:t>
            </a:r>
            <a:r>
              <a:rPr sz="1100" spc="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entrega</a:t>
            </a:r>
            <a:r>
              <a:rPr sz="1100" spc="1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A1A1A"/>
                </a:solidFill>
                <a:latin typeface="Arial"/>
                <a:cs typeface="Arial"/>
              </a:rPr>
              <a:t>informado.</a:t>
            </a:r>
            <a:endParaRPr sz="1100">
              <a:latin typeface="Arial"/>
              <a:cs typeface="Arial"/>
            </a:endParaRPr>
          </a:p>
          <a:p>
            <a:pPr marL="21590" marR="105410" indent="-9525" algn="just">
              <a:lnSpc>
                <a:spcPct val="108500"/>
              </a:lnSpc>
              <a:spcBef>
                <a:spcPts val="855"/>
              </a:spcBef>
            </a:pPr>
            <a:r>
              <a:rPr sz="1100" spc="-85" dirty="0">
                <a:solidFill>
                  <a:srgbClr val="1A1A1A"/>
                </a:solidFill>
                <a:latin typeface="Arial"/>
                <a:cs typeface="Arial"/>
              </a:rPr>
              <a:t>A </a:t>
            </a:r>
            <a:r>
              <a:rPr sz="1100" spc="-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A1A1A"/>
                </a:solidFill>
                <a:latin typeface="Arial"/>
                <a:cs typeface="Arial"/>
              </a:rPr>
              <a:t>v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A1A1A"/>
                </a:solidFill>
                <a:latin typeface="Arial"/>
                <a:cs typeface="Arial"/>
              </a:rPr>
              <a:t>gência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10" dirty="0">
                <a:solidFill>
                  <a:srgbClr val="1A1A1A"/>
                </a:solidFill>
                <a:latin typeface="Arial"/>
                <a:cs typeface="Arial"/>
              </a:rPr>
              <a:t>garant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a </a:t>
            </a:r>
            <a:r>
              <a:rPr sz="1100" spc="-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A1A1A"/>
                </a:solidFill>
                <a:latin typeface="Arial"/>
                <a:cs typeface="Arial"/>
              </a:rPr>
              <a:t>oferecida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deverá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A1A1A"/>
                </a:solidFill>
                <a:latin typeface="Arial"/>
                <a:cs typeface="Arial"/>
              </a:rPr>
              <a:t>ser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mantid</a:t>
            </a:r>
            <a:r>
              <a:rPr sz="1100" spc="2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00" spc="335" dirty="0">
                <a:solidFill>
                  <a:srgbClr val="2F2F2F"/>
                </a:solidFill>
                <a:latin typeface="Arial"/>
                <a:cs typeface="Arial"/>
              </a:rPr>
              <a:t>,</a:t>
            </a:r>
            <a:r>
              <a:rPr sz="1100" spc="-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partir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A1A1A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data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do </a:t>
            </a:r>
            <a:r>
              <a:rPr sz="1100" spc="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recebimento</a:t>
            </a:r>
            <a:r>
              <a:rPr sz="1100" spc="-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defin</a:t>
            </a:r>
            <a:r>
              <a:rPr sz="1100" spc="-2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100" spc="90" dirty="0">
                <a:solidFill>
                  <a:srgbClr val="1A1A1A"/>
                </a:solidFill>
                <a:latin typeface="Arial"/>
                <a:cs typeface="Arial"/>
              </a:rPr>
              <a:t>t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vo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A1A1A"/>
                </a:solidFill>
                <a:latin typeface="Arial"/>
                <a:cs typeface="Arial"/>
              </a:rPr>
              <a:t>bem,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observando-se,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A1A1A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regras </a:t>
            </a:r>
            <a:r>
              <a:rPr sz="1100" spc="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A1A1A"/>
                </a:solidFill>
                <a:latin typeface="Arial"/>
                <a:cs typeface="Arial"/>
              </a:rPr>
              <a:t>estabe</a:t>
            </a:r>
            <a:r>
              <a:rPr sz="1100" spc="0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100" spc="-25" dirty="0">
                <a:solidFill>
                  <a:srgbClr val="1A1A1A"/>
                </a:solidFill>
                <a:latin typeface="Arial"/>
                <a:cs typeface="Arial"/>
              </a:rPr>
              <a:t>ecidas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A1A1A"/>
                </a:solidFill>
                <a:latin typeface="Arial"/>
                <a:cs typeface="Arial"/>
              </a:rPr>
              <a:t>pe</a:t>
            </a:r>
            <a:r>
              <a:rPr sz="1100" spc="-50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100" spc="20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A1A1A"/>
                </a:solidFill>
                <a:latin typeface="Arial"/>
                <a:cs typeface="Arial"/>
              </a:rPr>
              <a:t>Código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A1A1A"/>
                </a:solidFill>
                <a:latin typeface="Arial"/>
                <a:cs typeface="Arial"/>
              </a:rPr>
              <a:t>Defesa</a:t>
            </a:r>
            <a:r>
              <a:rPr sz="1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do </a:t>
            </a:r>
            <a:r>
              <a:rPr sz="1100" spc="-20" dirty="0">
                <a:solidFill>
                  <a:srgbClr val="1A1A1A"/>
                </a:solidFill>
                <a:latin typeface="Arial"/>
                <a:cs typeface="Arial"/>
              </a:rPr>
              <a:t>Consumidor.</a:t>
            </a:r>
            <a:endParaRPr sz="11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508108" y="10333476"/>
            <a:ext cx="110489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415" dirty="0">
                <a:solidFill>
                  <a:srgbClr val="B5B6D1"/>
                </a:solidFill>
                <a:latin typeface="Arial"/>
                <a:cs typeface="Arial"/>
              </a:rPr>
              <a:t>/</a:t>
            </a:r>
            <a:endParaRPr sz="9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648465" y="1875450"/>
          <a:ext cx="6410325" cy="22942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15741"/>
                <a:gridCol w="1303710"/>
                <a:gridCol w="1744304"/>
                <a:gridCol w="729806"/>
                <a:gridCol w="854076"/>
                <a:gridCol w="675580"/>
                <a:gridCol w="680097"/>
              </a:tblGrid>
              <a:tr h="825192">
                <a:tc>
                  <a:txBody>
                    <a:bodyPr/>
                    <a:lstStyle/>
                    <a:p>
                      <a:pPr marL="155575">
                        <a:lnSpc>
                          <a:spcPct val="100000"/>
                        </a:lnSpc>
                      </a:pPr>
                      <a:r>
                        <a:rPr sz="950" spc="-135" dirty="0">
                          <a:solidFill>
                            <a:srgbClr val="050505"/>
                          </a:solidFill>
                          <a:latin typeface="Courier New"/>
                          <a:cs typeface="Courier New"/>
                        </a:rPr>
                        <a:t>1</a:t>
                      </a:r>
                      <a:r>
                        <a:rPr sz="950" dirty="0">
                          <a:solidFill>
                            <a:srgbClr val="050505"/>
                          </a:solidFill>
                          <a:latin typeface="Courier New"/>
                          <a:cs typeface="Courier New"/>
                        </a:rPr>
                        <a:t>5</a:t>
                      </a:r>
                      <a:endParaRPr sz="9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4518">
                      <a:solidFill>
                        <a:srgbClr val="000000"/>
                      </a:solidFill>
                      <a:prstDash val="solid"/>
                    </a:lnL>
                    <a:lnT w="4518">
                      <a:solidFill>
                        <a:srgbClr val="000000"/>
                      </a:solidFill>
                      <a:prstDash val="solid"/>
                    </a:lnT>
                    <a:lnB w="9037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LUVA</a:t>
                      </a:r>
                      <a:r>
                        <a:rPr sz="850" spc="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-4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FOCO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37">
                      <a:solidFill>
                        <a:srgbClr val="4B4B4B"/>
                      </a:solidFill>
                      <a:prstDash val="solid"/>
                    </a:lnR>
                    <a:lnT w="4518">
                      <a:solidFill>
                        <a:srgbClr val="000000"/>
                      </a:solidFill>
                      <a:prstDash val="solid"/>
                    </a:lnT>
                    <a:lnB w="9037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0" marR="3810" indent="4445" algn="just">
                        <a:lnSpc>
                          <a:spcPct val="100400"/>
                        </a:lnSpc>
                      </a:pP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Ma</a:t>
                      </a:r>
                      <a:r>
                        <a:rPr sz="850" spc="-4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spc="-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ria</a:t>
                      </a:r>
                      <a:r>
                        <a:rPr sz="850" spc="4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850" spc="8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spc="-2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850" spc="-8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8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spc="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spc="-1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-4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é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ster  </a:t>
                      </a:r>
                      <a:r>
                        <a:rPr sz="850" spc="-9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50" spc="7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Ve</a:t>
                      </a:r>
                      <a:r>
                        <a:rPr sz="850" spc="-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cro. E</a:t>
                      </a:r>
                      <a:r>
                        <a:rPr sz="850" spc="-6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850" spc="-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men</a:t>
                      </a:r>
                      <a:r>
                        <a:rPr sz="850" spc="-2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o:    </a:t>
                      </a:r>
                      <a:r>
                        <a:rPr sz="850" spc="-1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4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puma    </a:t>
                      </a:r>
                      <a:r>
                        <a:rPr sz="850" spc="-6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   </a:t>
                      </a:r>
                      <a:r>
                        <a:rPr sz="850" spc="9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baseline="3267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EV</a:t>
                      </a:r>
                      <a:r>
                        <a:rPr sz="1275" spc="75" baseline="3267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275" baseline="3267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8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Fu</a:t>
                      </a:r>
                      <a:r>
                        <a:rPr sz="850" spc="-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-3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ç</a:t>
                      </a:r>
                      <a:r>
                        <a:rPr sz="850" spc="-2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ã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o:  </a:t>
                      </a:r>
                      <a:r>
                        <a:rPr sz="850" spc="1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Foco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  </a:t>
                      </a:r>
                      <a:r>
                        <a:rPr sz="850" spc="-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proteção   </a:t>
                      </a:r>
                      <a:r>
                        <a:rPr sz="850" spc="-1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contra choques </a:t>
                      </a:r>
                      <a:r>
                        <a:rPr sz="850" spc="7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50" spc="3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4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mpacto</a:t>
                      </a:r>
                      <a:r>
                        <a:rPr sz="850" spc="1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850" spc="-8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Dimensões: </a:t>
                      </a:r>
                      <a:r>
                        <a:rPr sz="1275" spc="-270" baseline="3267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75" baseline="3267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argura    </a:t>
                      </a:r>
                      <a:r>
                        <a:rPr sz="1275" spc="165" baseline="3267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baseline="3267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20c</a:t>
                      </a:r>
                      <a:r>
                        <a:rPr sz="1275" spc="37" baseline="3267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275" baseline="3267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   </a:t>
                      </a:r>
                      <a:r>
                        <a:rPr sz="1275" spc="165" baseline="3267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baseline="3267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275" spc="-135" baseline="3267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75" baseline="3267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tura    </a:t>
                      </a:r>
                      <a:r>
                        <a:rPr sz="1275" spc="172" baseline="3267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25c</a:t>
                      </a:r>
                      <a:r>
                        <a:rPr sz="850" spc="-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es</a:t>
                      </a:r>
                      <a:r>
                        <a:rPr sz="850" spc="-3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spc="-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ssura</a:t>
                      </a:r>
                      <a:r>
                        <a:rPr sz="850" spc="6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Sem.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37">
                      <a:solidFill>
                        <a:srgbClr val="4B4B4B"/>
                      </a:solidFill>
                      <a:prstDash val="solid"/>
                    </a:lnL>
                    <a:lnT w="4518">
                      <a:solidFill>
                        <a:srgbClr val="000000"/>
                      </a:solidFill>
                      <a:prstDash val="solid"/>
                    </a:lnT>
                    <a:lnB w="9037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843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50" spc="-6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37">
                      <a:solidFill>
                        <a:srgbClr val="545454"/>
                      </a:solidFill>
                      <a:prstDash val="solid"/>
                    </a:lnR>
                    <a:lnT w="4518">
                      <a:solidFill>
                        <a:srgbClr val="000000"/>
                      </a:solidFill>
                      <a:prstDash val="solid"/>
                    </a:lnT>
                    <a:lnB w="9037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780" algn="ctr">
                        <a:lnSpc>
                          <a:spcPct val="100000"/>
                        </a:lnSpc>
                      </a:pPr>
                      <a:r>
                        <a:rPr sz="850" spc="-2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37">
                      <a:solidFill>
                        <a:srgbClr val="545454"/>
                      </a:solidFill>
                      <a:prstDash val="solid"/>
                    </a:lnL>
                    <a:lnR w="9037">
                      <a:solidFill>
                        <a:srgbClr val="4F4F4F"/>
                      </a:solidFill>
                      <a:prstDash val="solid"/>
                    </a:lnR>
                    <a:lnT w="4518">
                      <a:solidFill>
                        <a:srgbClr val="000000"/>
                      </a:solidFill>
                      <a:prstDash val="solid"/>
                    </a:lnT>
                    <a:lnB w="9037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6364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-3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60</a:t>
                      </a:r>
                      <a:r>
                        <a:rPr sz="85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spc="-3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37">
                      <a:solidFill>
                        <a:srgbClr val="4F4F4F"/>
                      </a:solidFill>
                      <a:prstDash val="solid"/>
                    </a:lnL>
                    <a:lnR w="9037">
                      <a:solidFill>
                        <a:srgbClr val="4B4B4B"/>
                      </a:solidFill>
                      <a:prstDash val="solid"/>
                    </a:lnR>
                    <a:lnT w="4518">
                      <a:solidFill>
                        <a:srgbClr val="000000"/>
                      </a:solidFill>
                      <a:prstDash val="solid"/>
                    </a:lnT>
                    <a:lnB w="9037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960,</a:t>
                      </a:r>
                      <a:r>
                        <a:rPr sz="850" spc="-4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37">
                      <a:solidFill>
                        <a:srgbClr val="4B4B4B"/>
                      </a:solidFill>
                      <a:prstDash val="solid"/>
                    </a:lnL>
                    <a:lnR w="4518">
                      <a:solidFill>
                        <a:srgbClr val="575757"/>
                      </a:solidFill>
                      <a:prstDash val="solid"/>
                    </a:lnR>
                    <a:lnT w="4518">
                      <a:solidFill>
                        <a:srgbClr val="000000"/>
                      </a:solidFill>
                      <a:prstDash val="solid"/>
                    </a:lnT>
                    <a:lnB w="9037">
                      <a:solidFill>
                        <a:srgbClr val="545454"/>
                      </a:solidFill>
                      <a:prstDash val="solid"/>
                    </a:lnB>
                  </a:tcPr>
                </a:tc>
              </a:tr>
              <a:tr h="1059337">
                <a:tc>
                  <a:txBody>
                    <a:bodyPr/>
                    <a:lstStyle/>
                    <a:p>
                      <a:pPr marL="155575">
                        <a:lnSpc>
                          <a:spcPct val="100000"/>
                        </a:lnSpc>
                      </a:pPr>
                      <a:r>
                        <a:rPr sz="950" spc="-204" dirty="0">
                          <a:solidFill>
                            <a:srgbClr val="1A1A1A"/>
                          </a:solidFill>
                          <a:latin typeface="Courier New"/>
                          <a:cs typeface="Courier New"/>
                        </a:rPr>
                        <a:t>1</a:t>
                      </a:r>
                      <a:r>
                        <a:rPr sz="950" dirty="0">
                          <a:solidFill>
                            <a:srgbClr val="1A1A1A"/>
                          </a:solidFill>
                          <a:latin typeface="Courier New"/>
                          <a:cs typeface="Courier New"/>
                        </a:rPr>
                        <a:t>8</a:t>
                      </a:r>
                      <a:endParaRPr sz="9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4518">
                      <a:solidFill>
                        <a:srgbClr val="000000"/>
                      </a:solidFill>
                      <a:prstDash val="solid"/>
                    </a:lnL>
                    <a:lnT w="9037">
                      <a:solidFill>
                        <a:srgbClr val="545454"/>
                      </a:solidFill>
                      <a:prstDash val="solid"/>
                    </a:lnT>
                    <a:lnB w="9037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REDE</a:t>
                      </a:r>
                      <a:r>
                        <a:rPr sz="850" spc="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PARE</a:t>
                      </a:r>
                      <a:r>
                        <a:rPr sz="850" spc="-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BOLA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37">
                      <a:solidFill>
                        <a:srgbClr val="4B4B4B"/>
                      </a:solidFill>
                      <a:prstDash val="solid"/>
                    </a:lnR>
                    <a:lnT w="9037">
                      <a:solidFill>
                        <a:srgbClr val="545454"/>
                      </a:solidFill>
                      <a:prstDash val="solid"/>
                    </a:lnT>
                    <a:lnB w="9037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0" marR="20955" indent="4445" algn="just">
                        <a:lnSpc>
                          <a:spcPct val="101800"/>
                        </a:lnSpc>
                      </a:pP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Rede   </a:t>
                      </a:r>
                      <a:r>
                        <a:rPr sz="850" spc="-7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para   </a:t>
                      </a:r>
                      <a:r>
                        <a:rPr sz="850" spc="-5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4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ev</a:t>
                      </a:r>
                      <a:r>
                        <a:rPr sz="850" spc="-4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stir   </a:t>
                      </a:r>
                      <a:r>
                        <a:rPr sz="850" spc="-8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   </a:t>
                      </a:r>
                      <a:r>
                        <a:rPr sz="850" spc="-8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quadra. </a:t>
                      </a:r>
                      <a:r>
                        <a:rPr sz="1275" baseline="3267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Con</a:t>
                      </a:r>
                      <a:r>
                        <a:rPr sz="1275" spc="-22" baseline="3267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1275" spc="-89" baseline="3267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275" baseline="3267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cc</a:t>
                      </a:r>
                      <a:r>
                        <a:rPr sz="1275" spc="-112" baseline="3267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75" baseline="3267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onada      </a:t>
                      </a:r>
                      <a:r>
                        <a:rPr sz="1275" spc="-157" baseline="3267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spc="15" baseline="3267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275" baseline="3267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m     </a:t>
                      </a:r>
                      <a:r>
                        <a:rPr sz="1275" spc="60" baseline="3267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baseline="3267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fio      </a:t>
                      </a:r>
                      <a:r>
                        <a:rPr sz="1275" spc="-172" baseline="3267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spc="-4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spc="-9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-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1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spc="-14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-1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spc="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no        </a:t>
                      </a:r>
                      <a:r>
                        <a:rPr sz="850" spc="-10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spc="-8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ança</a:t>
                      </a:r>
                      <a:r>
                        <a:rPr sz="850" spc="-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o,        </a:t>
                      </a:r>
                      <a:r>
                        <a:rPr sz="850" spc="-9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7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spc="-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850" spc="-6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spc="-9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es</a:t>
                      </a:r>
                      <a:r>
                        <a:rPr sz="850" spc="-3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ura </a:t>
                      </a:r>
                      <a:r>
                        <a:rPr sz="850" spc="-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2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50" spc="-1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4 </a:t>
                      </a:r>
                      <a:r>
                        <a:rPr sz="850" spc="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mm; </a:t>
                      </a:r>
                      <a:r>
                        <a:rPr sz="850" spc="-9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Trata</a:t>
                      </a:r>
                      <a:r>
                        <a:rPr sz="850" spc="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50" spc="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nto contra  </a:t>
                      </a:r>
                      <a:r>
                        <a:rPr sz="850" spc="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raio  </a:t>
                      </a:r>
                      <a:r>
                        <a:rPr sz="850" spc="-6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spc="-8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spc="-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ra  </a:t>
                      </a:r>
                      <a:r>
                        <a:rPr sz="850" spc="-8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2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50" spc="-1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-2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spc="-18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spc="-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spc="3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; </a:t>
                      </a:r>
                      <a:r>
                        <a:rPr sz="850" spc="6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10</a:t>
                      </a:r>
                      <a:r>
                        <a:rPr sz="850" spc="-10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% 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50" spc="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spc="-3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850" spc="-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3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spc="1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50" spc="1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spc="-7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850" spc="-3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2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spc="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nsida</a:t>
                      </a:r>
                      <a:r>
                        <a:rPr sz="850" spc="-2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e. </a:t>
                      </a:r>
                      <a:r>
                        <a:rPr sz="850" spc="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spc="5" dirty="0">
                          <a:solidFill>
                            <a:srgbClr val="666666"/>
                          </a:solidFill>
                          <a:latin typeface="Arial"/>
                          <a:cs typeface="Arial"/>
                        </a:rPr>
                        <a:t>=</a:t>
                      </a:r>
                      <a:r>
                        <a:rPr sz="850" spc="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5 m</a:t>
                      </a:r>
                      <a:r>
                        <a:rPr sz="850" spc="-6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7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50" spc="-1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=</a:t>
                      </a:r>
                      <a:r>
                        <a:rPr sz="850" spc="-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3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50" spc="4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spc="-16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Cor:</a:t>
                      </a:r>
                      <a:r>
                        <a:rPr sz="850" spc="7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850" spc="-7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spc="1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-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o.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37">
                      <a:solidFill>
                        <a:srgbClr val="4B4B4B"/>
                      </a:solidFill>
                      <a:prstDash val="solid"/>
                    </a:lnL>
                    <a:lnR w="9037">
                      <a:solidFill>
                        <a:srgbClr val="575757"/>
                      </a:solidFill>
                      <a:prstDash val="solid"/>
                    </a:lnR>
                    <a:lnT w="9037">
                      <a:solidFill>
                        <a:srgbClr val="545454"/>
                      </a:solidFill>
                      <a:prstDash val="solid"/>
                    </a:lnT>
                    <a:lnB w="9037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8910">
                        <a:lnSpc>
                          <a:spcPct val="100000"/>
                        </a:lnSpc>
                      </a:pPr>
                      <a:r>
                        <a:rPr sz="850" spc="-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spc="-1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-26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-6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37">
                      <a:solidFill>
                        <a:srgbClr val="575757"/>
                      </a:solidFill>
                      <a:prstDash val="solid"/>
                    </a:lnL>
                    <a:lnR w="9037">
                      <a:solidFill>
                        <a:srgbClr val="545454"/>
                      </a:solidFill>
                      <a:prstDash val="solid"/>
                    </a:lnR>
                    <a:lnT w="9037">
                      <a:solidFill>
                        <a:srgbClr val="545454"/>
                      </a:solidFill>
                      <a:prstDash val="solid"/>
                    </a:lnT>
                    <a:lnB w="9037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37">
                      <a:solidFill>
                        <a:srgbClr val="545454"/>
                      </a:solidFill>
                      <a:prstDash val="solid"/>
                    </a:lnL>
                    <a:lnT w="9037">
                      <a:solidFill>
                        <a:srgbClr val="545454"/>
                      </a:solidFill>
                      <a:prstDash val="solid"/>
                    </a:lnT>
                    <a:lnB w="9037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850" spc="-2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850" spc="-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5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50" spc="-17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30</a:t>
                      </a:r>
                      <a:r>
                        <a:rPr sz="85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50" spc="-210" dirty="0">
                          <a:solidFill>
                            <a:srgbClr val="66666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37">
                      <a:solidFill>
                        <a:srgbClr val="4B4B4B"/>
                      </a:solidFill>
                      <a:prstDash val="solid"/>
                    </a:lnR>
                    <a:lnT w="9037">
                      <a:solidFill>
                        <a:srgbClr val="545454"/>
                      </a:solidFill>
                      <a:prstDash val="solid"/>
                    </a:lnT>
                    <a:lnB w="9037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6990">
                        <a:lnSpc>
                          <a:spcPct val="100000"/>
                        </a:lnSpc>
                      </a:pPr>
                      <a:r>
                        <a:rPr sz="850" spc="-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dirty="0">
                          <a:solidFill>
                            <a:srgbClr val="666666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850" spc="-10" dirty="0">
                          <a:solidFill>
                            <a:srgbClr val="6666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4.30</a:t>
                      </a:r>
                      <a:r>
                        <a:rPr sz="850" spc="6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50" spc="-210" dirty="0">
                          <a:solidFill>
                            <a:srgbClr val="66666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37">
                      <a:solidFill>
                        <a:srgbClr val="4B4B4B"/>
                      </a:solidFill>
                      <a:prstDash val="solid"/>
                    </a:lnL>
                    <a:lnR w="4518">
                      <a:solidFill>
                        <a:srgbClr val="575757"/>
                      </a:solidFill>
                      <a:prstDash val="solid"/>
                    </a:lnR>
                    <a:lnT w="9037">
                      <a:solidFill>
                        <a:srgbClr val="545454"/>
                      </a:solidFill>
                      <a:prstDash val="solid"/>
                    </a:lnT>
                    <a:lnB w="9037">
                      <a:solidFill>
                        <a:srgbClr val="6B6B6B"/>
                      </a:solidFill>
                      <a:prstDash val="solid"/>
                    </a:lnB>
                  </a:tcPr>
                </a:tc>
              </a:tr>
              <a:tr h="402366">
                <a:tc gridSpan="5">
                  <a:txBody>
                    <a:bodyPr/>
                    <a:lstStyle/>
                    <a:p>
                      <a:pPr marR="37465" algn="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VALOR</a:t>
                      </a:r>
                      <a:r>
                        <a:rPr sz="850" spc="1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TOTAL: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8">
                      <a:solidFill>
                        <a:srgbClr val="000000"/>
                      </a:solidFill>
                      <a:prstDash val="solid"/>
                    </a:lnL>
                    <a:lnR w="9037">
                      <a:solidFill>
                        <a:srgbClr val="545454"/>
                      </a:solidFill>
                      <a:prstDash val="solid"/>
                    </a:lnR>
                    <a:lnT w="9037">
                      <a:solidFill>
                        <a:srgbClr val="6B6B6B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34734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-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850" spc="-5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32</a:t>
                      </a:r>
                      <a:r>
                        <a:rPr sz="850" spc="-1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50" spc="-3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37">
                      <a:solidFill>
                        <a:srgbClr val="545454"/>
                      </a:solidFill>
                      <a:prstDash val="solid"/>
                    </a:lnL>
                    <a:lnR w="4518">
                      <a:solidFill>
                        <a:srgbClr val="575757"/>
                      </a:solidFill>
                      <a:prstDash val="solid"/>
                    </a:lnR>
                    <a:lnT w="9037">
                      <a:solidFill>
                        <a:srgbClr val="6B6B6B"/>
                      </a:solidFill>
                      <a:prstDash val="solid"/>
                    </a:lnT>
                    <a:lnB w="9037">
                      <a:solidFill>
                        <a:srgbClr val="74747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37260" y="900683"/>
            <a:ext cx="672084" cy="59893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715000" y="9802368"/>
            <a:ext cx="297179" cy="54864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775704" y="9144000"/>
            <a:ext cx="420624" cy="80467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313932" y="10131552"/>
            <a:ext cx="882395" cy="32003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8228" y="2683549"/>
            <a:ext cx="0" cy="911225"/>
          </a:xfrm>
          <a:custGeom>
            <a:avLst/>
            <a:gdLst/>
            <a:ahLst/>
            <a:cxnLst/>
            <a:rect l="l" t="t" r="r" b="b"/>
            <a:pathLst>
              <a:path h="911225">
                <a:moveTo>
                  <a:pt x="0" y="911137"/>
                </a:moveTo>
                <a:lnTo>
                  <a:pt x="0" y="0"/>
                </a:lnTo>
              </a:path>
            </a:pathLst>
          </a:custGeom>
          <a:ln w="8994">
            <a:solidFill>
              <a:srgbClr val="D8D8D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86789" y="1007232"/>
            <a:ext cx="5793740" cy="8479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0919">
              <a:lnSpc>
                <a:spcPct val="100000"/>
              </a:lnSpc>
            </a:pPr>
            <a:r>
              <a:rPr sz="1850" b="1" dirty="0">
                <a:solidFill>
                  <a:srgbClr val="0E0E0E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L="1010919">
              <a:lnSpc>
                <a:spcPct val="100000"/>
              </a:lnSpc>
              <a:spcBef>
                <a:spcPts val="5"/>
              </a:spcBef>
            </a:pPr>
            <a:r>
              <a:rPr sz="1300" spc="-10" dirty="0">
                <a:solidFill>
                  <a:srgbClr val="0E0E0E"/>
                </a:solidFill>
                <a:latin typeface="Arial"/>
                <a:cs typeface="Arial"/>
              </a:rPr>
              <a:t>ESPORTE</a:t>
            </a:r>
            <a:r>
              <a:rPr sz="1300" spc="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1C1C1C"/>
                </a:solidFill>
                <a:latin typeface="Arial"/>
                <a:cs typeface="Arial"/>
              </a:rPr>
              <a:t>CLUBE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050">
              <a:latin typeface="Times New Roman"/>
              <a:cs typeface="Times New Roman"/>
            </a:endParaRPr>
          </a:p>
          <a:p>
            <a:pPr marL="21590" indent="4857115">
              <a:lnSpc>
                <a:spcPct val="100000"/>
              </a:lnSpc>
            </a:pPr>
            <a:r>
              <a:rPr sz="1100" spc="-55" dirty="0">
                <a:solidFill>
                  <a:srgbClr val="1C1C1C"/>
                </a:solidFill>
                <a:latin typeface="Arial"/>
                <a:cs typeface="Arial"/>
              </a:rPr>
              <a:t>Pág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na</a:t>
            </a:r>
            <a:r>
              <a:rPr sz="1100" spc="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0E0E0E"/>
                </a:solidFill>
                <a:latin typeface="Arial"/>
                <a:cs typeface="Arial"/>
              </a:rPr>
              <a:t>3</a:t>
            </a:r>
            <a:r>
              <a:rPr sz="1100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F2F2F"/>
                </a:solidFill>
                <a:latin typeface="Arial"/>
                <a:cs typeface="Arial"/>
              </a:rPr>
              <a:t>de</a:t>
            </a:r>
            <a:r>
              <a:rPr sz="1100" spc="6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0E0E0E"/>
                </a:solidFill>
                <a:latin typeface="Arial"/>
                <a:cs typeface="Arial"/>
              </a:rPr>
              <a:t>6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marL="21590" marR="27305" algn="just">
              <a:lnSpc>
                <a:spcPct val="102800"/>
              </a:lnSpc>
              <a:spcBef>
                <a:spcPts val="805"/>
              </a:spcBef>
            </a:pP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Providenc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0E0E0E"/>
                </a:solidFill>
                <a:latin typeface="Arial"/>
                <a:cs typeface="Arial"/>
              </a:rPr>
              <a:t>ar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C1C1C"/>
                </a:solidFill>
                <a:latin typeface="Arial"/>
                <a:cs typeface="Arial"/>
              </a:rPr>
              <a:t>imed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ata </a:t>
            </a:r>
            <a:r>
              <a:rPr sz="1100" spc="-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F2F2F"/>
                </a:solidFill>
                <a:latin typeface="Arial"/>
                <a:cs typeface="Arial"/>
              </a:rPr>
              <a:t>subst</a:t>
            </a:r>
            <a:r>
              <a:rPr sz="1100" spc="-3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100" spc="45" dirty="0">
                <a:solidFill>
                  <a:srgbClr val="2F2F2F"/>
                </a:solidFill>
                <a:latin typeface="Arial"/>
                <a:cs typeface="Arial"/>
              </a:rPr>
              <a:t>tu</a:t>
            </a:r>
            <a:r>
              <a:rPr sz="1100" spc="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2F2F2F"/>
                </a:solidFill>
                <a:latin typeface="Arial"/>
                <a:cs typeface="Arial"/>
              </a:rPr>
              <a:t>ção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C1C1C"/>
                </a:solidFill>
                <a:latin typeface="Arial"/>
                <a:cs typeface="Arial"/>
              </a:rPr>
              <a:t>bem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com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C1C1C"/>
                </a:solidFill>
                <a:latin typeface="Arial"/>
                <a:cs typeface="Arial"/>
              </a:rPr>
              <a:t>defe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1C1C1C"/>
                </a:solidFill>
                <a:latin typeface="Arial"/>
                <a:cs typeface="Arial"/>
              </a:rPr>
              <a:t>to,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C1C1C"/>
                </a:solidFill>
                <a:latin typeface="Arial"/>
                <a:cs typeface="Arial"/>
              </a:rPr>
              <a:t>quando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 apontado, </a:t>
            </a:r>
            <a:r>
              <a:rPr sz="1100" spc="-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C1C1C"/>
                </a:solidFill>
                <a:latin typeface="Arial"/>
                <a:cs typeface="Arial"/>
              </a:rPr>
              <a:t>dentro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do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prazo</a:t>
            </a:r>
            <a:r>
              <a:rPr sz="1100" spc="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0E0E0E"/>
                </a:solidFill>
                <a:latin typeface="Arial"/>
                <a:cs typeface="Arial"/>
              </a:rPr>
              <a:t>egal</a:t>
            </a:r>
            <a:r>
              <a:rPr sz="1100" spc="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após</a:t>
            </a:r>
            <a:r>
              <a:rPr sz="1100" spc="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100" spc="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data</a:t>
            </a:r>
            <a:r>
              <a:rPr sz="1100" spc="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100" spc="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emissão</a:t>
            </a:r>
            <a:r>
              <a:rPr sz="1100" spc="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da</a:t>
            </a:r>
            <a:r>
              <a:rPr sz="1100" spc="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nota</a:t>
            </a:r>
            <a:r>
              <a:rPr sz="1100" spc="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C1C1C"/>
                </a:solidFill>
                <a:latin typeface="Arial"/>
                <a:cs typeface="Arial"/>
              </a:rPr>
              <a:t>fiscal.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14604" indent="8890" algn="just">
              <a:lnSpc>
                <a:spcPct val="104400"/>
              </a:lnSpc>
            </a:pPr>
            <a:r>
              <a:rPr sz="1100" spc="-30" dirty="0">
                <a:solidFill>
                  <a:srgbClr val="1C1C1C"/>
                </a:solidFill>
                <a:latin typeface="Arial"/>
                <a:cs typeface="Arial"/>
              </a:rPr>
              <a:t>Responsabi</a:t>
            </a:r>
            <a:r>
              <a:rPr sz="1100" spc="75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izar-se</a:t>
            </a:r>
            <a:r>
              <a:rPr sz="1100" spc="1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C1C1C"/>
                </a:solidFill>
                <a:latin typeface="Arial"/>
                <a:cs typeface="Arial"/>
              </a:rPr>
              <a:t>pe</a:t>
            </a:r>
            <a:r>
              <a:rPr sz="1100" spc="-45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100" spc="20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100" spc="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pagamento</a:t>
            </a:r>
            <a:r>
              <a:rPr sz="1100" spc="1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100" spc="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todos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os</a:t>
            </a:r>
            <a:r>
              <a:rPr sz="1100" spc="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1C1C1C"/>
                </a:solidFill>
                <a:latin typeface="Arial"/>
                <a:cs typeface="Arial"/>
              </a:rPr>
              <a:t>tr</a:t>
            </a:r>
            <a:r>
              <a:rPr sz="1100" spc="1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butos</a:t>
            </a:r>
            <a:r>
              <a:rPr sz="1100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C1C1C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incidam</a:t>
            </a:r>
            <a:r>
              <a:rPr sz="1100" spc="1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ou</a:t>
            </a:r>
            <a:r>
              <a:rPr sz="1100" spc="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venham </a:t>
            </a:r>
            <a:r>
              <a:rPr sz="1100" spc="-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incid</a:t>
            </a:r>
            <a:r>
              <a:rPr sz="1100" spc="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spc="55" dirty="0">
                <a:solidFill>
                  <a:srgbClr val="1C1C1C"/>
                </a:solidFill>
                <a:latin typeface="Arial"/>
                <a:cs typeface="Arial"/>
              </a:rPr>
              <a:t>r,</a:t>
            </a:r>
            <a:r>
              <a:rPr sz="1100" spc="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100" spc="2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reta </a:t>
            </a:r>
            <a:r>
              <a:rPr sz="1100" spc="-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C1C1C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0E0E0E"/>
                </a:solidFill>
                <a:latin typeface="Arial"/>
                <a:cs typeface="Arial"/>
              </a:rPr>
              <a:t>ndiretament</a:t>
            </a:r>
            <a:r>
              <a:rPr sz="1100" spc="5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100" spc="240" dirty="0">
                <a:solidFill>
                  <a:srgbClr val="2F2F2F"/>
                </a:solidFill>
                <a:latin typeface="Arial"/>
                <a:cs typeface="Arial"/>
              </a:rPr>
              <a:t>,</a:t>
            </a:r>
            <a:r>
              <a:rPr sz="1100" spc="6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sobre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C1C1C"/>
                </a:solidFill>
                <a:latin typeface="Arial"/>
                <a:cs typeface="Arial"/>
              </a:rPr>
              <a:t>objeto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deste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E0E0E"/>
                </a:solidFill>
                <a:latin typeface="Arial"/>
                <a:cs typeface="Arial"/>
              </a:rPr>
              <a:t>Contrato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responsabilizar-se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C1C1C"/>
                </a:solidFill>
                <a:latin typeface="Arial"/>
                <a:cs typeface="Arial"/>
              </a:rPr>
              <a:t>pelo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F2F2F"/>
                </a:solidFill>
                <a:latin typeface="Arial"/>
                <a:cs typeface="Arial"/>
              </a:rPr>
              <a:t>ônus</a:t>
            </a:r>
            <a:r>
              <a:rPr sz="1100" spc="-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resu</a:t>
            </a:r>
            <a:r>
              <a:rPr sz="1100" spc="-65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100" spc="10" dirty="0">
                <a:solidFill>
                  <a:srgbClr val="1C1C1C"/>
                </a:solidFill>
                <a:latin typeface="Arial"/>
                <a:cs typeface="Arial"/>
              </a:rPr>
              <a:t>tante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de </a:t>
            </a:r>
            <a:r>
              <a:rPr sz="1100" spc="-1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quaisquer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C1C1C"/>
                </a:solidFill>
                <a:latin typeface="Arial"/>
                <a:cs typeface="Arial"/>
              </a:rPr>
              <a:t>ações,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demandas,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custos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100" spc="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C1C1C"/>
                </a:solidFill>
                <a:latin typeface="Arial"/>
                <a:cs typeface="Arial"/>
              </a:rPr>
              <a:t>despesas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decorrentes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100" spc="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danos,</a:t>
            </a:r>
            <a:r>
              <a:rPr sz="1100" spc="1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2F2F2F"/>
                </a:solidFill>
                <a:latin typeface="Arial"/>
                <a:cs typeface="Arial"/>
              </a:rPr>
              <a:t>seja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por</a:t>
            </a:r>
            <a:r>
              <a:rPr sz="1100" spc="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cu</a:t>
            </a:r>
            <a:r>
              <a:rPr sz="1100" spc="-30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1C1C1C"/>
                </a:solidFill>
                <a:latin typeface="Arial"/>
                <a:cs typeface="Arial"/>
              </a:rPr>
              <a:t>pa</a:t>
            </a:r>
            <a:r>
              <a:rPr sz="1100" spc="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100" spc="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E0E0E"/>
                </a:solidFill>
                <a:latin typeface="Arial"/>
                <a:cs typeface="Arial"/>
              </a:rPr>
              <a:t>qua</a:t>
            </a:r>
            <a:r>
              <a:rPr sz="1100" spc="-1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00" spc="10" dirty="0">
                <a:solidFill>
                  <a:srgbClr val="0E0E0E"/>
                </a:solidFill>
                <a:latin typeface="Arial"/>
                <a:cs typeface="Arial"/>
              </a:rPr>
              <a:t>quer</a:t>
            </a:r>
            <a:r>
              <a:rPr sz="1100" spc="1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100" spc="1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seus</a:t>
            </a:r>
            <a:r>
              <a:rPr sz="1100" spc="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empregados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C1C1C"/>
                </a:solidFill>
                <a:latin typeface="Arial"/>
                <a:cs typeface="Arial"/>
              </a:rPr>
              <a:t>e/ou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prepostos,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obrigando-se,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F2F2F"/>
                </a:solidFill>
                <a:latin typeface="Arial"/>
                <a:cs typeface="Arial"/>
              </a:rPr>
              <a:t>outross</a:t>
            </a:r>
            <a:r>
              <a:rPr sz="1100" spc="3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2F2F2F"/>
                </a:solidFill>
                <a:latin typeface="Arial"/>
                <a:cs typeface="Arial"/>
              </a:rPr>
              <a:t>m,</a:t>
            </a:r>
            <a:r>
              <a:rPr sz="1100" spc="9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p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100" spc="40" dirty="0">
                <a:solidFill>
                  <a:srgbClr val="424242"/>
                </a:solidFill>
                <a:latin typeface="Arial"/>
                <a:cs typeface="Arial"/>
              </a:rPr>
              <a:t>r</a:t>
            </a:r>
            <a:r>
              <a:rPr sz="1100" spc="35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qua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squer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E0E0E"/>
                </a:solidFill>
                <a:latin typeface="Arial"/>
                <a:cs typeface="Arial"/>
              </a:rPr>
              <a:t>responsabilidades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00" spc="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decorrentes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100" spc="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100" spc="-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E0E0E"/>
                </a:solidFill>
                <a:latin typeface="Arial"/>
                <a:cs typeface="Arial"/>
              </a:rPr>
              <a:t>açõe</a:t>
            </a:r>
            <a:r>
              <a:rPr sz="1100" spc="15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C1C1C"/>
                </a:solidFill>
                <a:latin typeface="Arial"/>
                <a:cs typeface="Arial"/>
              </a:rPr>
              <a:t>jud</a:t>
            </a:r>
            <a:r>
              <a:rPr sz="1100" spc="9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c</a:t>
            </a:r>
            <a:r>
              <a:rPr sz="1100" spc="-3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ais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100" spc="-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1C1C1C"/>
                </a:solidFill>
                <a:latin typeface="Arial"/>
                <a:cs typeface="Arial"/>
              </a:rPr>
              <a:t>he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100" spc="-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venham  </a:t>
            </a:r>
            <a:r>
              <a:rPr sz="1100" spc="-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1100" spc="-6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24242"/>
                </a:solidFill>
                <a:latin typeface="Arial"/>
                <a:cs typeface="Arial"/>
              </a:rPr>
              <a:t>ser</a:t>
            </a:r>
            <a:r>
              <a:rPr sz="1100" spc="-1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atribuídas</a:t>
            </a:r>
            <a:r>
              <a:rPr sz="1100" spc="1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por</a:t>
            </a:r>
            <a:r>
              <a:rPr sz="1100" spc="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E0E0E"/>
                </a:solidFill>
                <a:latin typeface="Arial"/>
                <a:cs typeface="Arial"/>
              </a:rPr>
              <a:t>força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100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E0E0E"/>
                </a:solidFill>
                <a:latin typeface="Arial"/>
                <a:cs typeface="Arial"/>
              </a:rPr>
              <a:t>lei,</a:t>
            </a:r>
            <a:r>
              <a:rPr sz="1100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E0E0E"/>
                </a:solidFill>
                <a:latin typeface="Arial"/>
                <a:cs typeface="Arial"/>
              </a:rPr>
              <a:t>re</a:t>
            </a:r>
            <a:r>
              <a:rPr sz="1100" spc="-5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acionadas</a:t>
            </a:r>
            <a:r>
              <a:rPr sz="1100" spc="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com</a:t>
            </a:r>
            <a:r>
              <a:rPr sz="110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cumprimento</a:t>
            </a:r>
            <a:r>
              <a:rPr sz="1100" spc="1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100" spc="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presente</a:t>
            </a:r>
            <a:r>
              <a:rPr sz="110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C1C1C"/>
                </a:solidFill>
                <a:latin typeface="Arial"/>
                <a:cs typeface="Arial"/>
              </a:rPr>
              <a:t>contrato.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17145" marR="29845" indent="4445" algn="just">
              <a:lnSpc>
                <a:spcPct val="108200"/>
              </a:lnSpc>
            </a:pP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Submeter-se  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às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100" spc="-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normas  </a:t>
            </a:r>
            <a:r>
              <a:rPr sz="1100" spc="-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100" spc="-1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E0E0E"/>
                </a:solidFill>
                <a:latin typeface="Arial"/>
                <a:cs typeface="Arial"/>
              </a:rPr>
              <a:t>determi</a:t>
            </a:r>
            <a:r>
              <a:rPr sz="1100" spc="-15" dirty="0">
                <a:solidFill>
                  <a:srgbClr val="0E0E0E"/>
                </a:solidFill>
                <a:latin typeface="Arial"/>
                <a:cs typeface="Arial"/>
              </a:rPr>
              <a:t>naçõ</a:t>
            </a:r>
            <a:r>
              <a:rPr sz="1100" spc="-5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100" spc="15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1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do  </a:t>
            </a:r>
            <a:r>
              <a:rPr sz="1100" spc="-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0E0E0E"/>
                </a:solidFill>
                <a:latin typeface="Arial"/>
                <a:cs typeface="Arial"/>
              </a:rPr>
              <a:t>CONTRATANTE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0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no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100" spc="-1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C1C1C"/>
                </a:solidFill>
                <a:latin typeface="Arial"/>
                <a:cs typeface="Arial"/>
              </a:rPr>
              <a:t>se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100" spc="-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referem  </a:t>
            </a:r>
            <a:r>
              <a:rPr sz="110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2F2F2F"/>
                </a:solidFill>
                <a:latin typeface="Arial"/>
                <a:cs typeface="Arial"/>
              </a:rPr>
              <a:t>à</a:t>
            </a:r>
            <a:r>
              <a:rPr sz="1100" spc="-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execução</a:t>
            </a:r>
            <a:r>
              <a:rPr sz="1100" spc="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1100" spc="-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C1C1C"/>
                </a:solidFill>
                <a:latin typeface="Arial"/>
                <a:cs typeface="Arial"/>
              </a:rPr>
              <a:t>contrato.</a:t>
            </a:r>
            <a:endParaRPr sz="1100">
              <a:latin typeface="Arial"/>
              <a:cs typeface="Arial"/>
            </a:endParaRPr>
          </a:p>
          <a:p>
            <a:pPr marL="12700" marR="27305" indent="8890" algn="just">
              <a:lnSpc>
                <a:spcPct val="104099"/>
              </a:lnSpc>
              <a:spcBef>
                <a:spcPts val="875"/>
              </a:spcBef>
            </a:pPr>
            <a:r>
              <a:rPr sz="1100" spc="-175" dirty="0">
                <a:solidFill>
                  <a:srgbClr val="0E0E0E"/>
                </a:solidFill>
                <a:latin typeface="Arial"/>
                <a:cs typeface="Arial"/>
              </a:rPr>
              <a:t>P</a:t>
            </a:r>
            <a:r>
              <a:rPr sz="1100" spc="2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100" spc="15" dirty="0">
                <a:solidFill>
                  <a:srgbClr val="0E0E0E"/>
                </a:solidFill>
                <a:latin typeface="Arial"/>
                <a:cs typeface="Arial"/>
              </a:rPr>
              <a:t>rmitir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00" spc="-1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00" spc="-1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E0E0E"/>
                </a:solidFill>
                <a:latin typeface="Arial"/>
                <a:cs typeface="Arial"/>
              </a:rPr>
              <a:t>li</a:t>
            </a:r>
            <a:r>
              <a:rPr sz="1100" spc="20" dirty="0">
                <a:solidFill>
                  <a:srgbClr val="0E0E0E"/>
                </a:solidFill>
                <a:latin typeface="Arial"/>
                <a:cs typeface="Arial"/>
              </a:rPr>
              <a:t>vre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1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acesso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aos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00" spc="-1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E0E0E"/>
                </a:solidFill>
                <a:latin typeface="Arial"/>
                <a:cs typeface="Arial"/>
              </a:rPr>
              <a:t>doc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u</a:t>
            </a:r>
            <a:r>
              <a:rPr sz="1100" spc="-10" dirty="0">
                <a:solidFill>
                  <a:srgbClr val="0E0E0E"/>
                </a:solidFill>
                <a:latin typeface="Arial"/>
                <a:cs typeface="Arial"/>
              </a:rPr>
              <a:t>mentos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00" spc="-1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C1C1C"/>
                </a:solidFill>
                <a:latin typeface="Arial"/>
                <a:cs typeface="Arial"/>
              </a:rPr>
              <a:t>reg</a:t>
            </a:r>
            <a:r>
              <a:rPr sz="1100" spc="-4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stros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100" spc="-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contábei</a:t>
            </a:r>
            <a:r>
              <a:rPr sz="1100" spc="70" dirty="0">
                <a:solidFill>
                  <a:srgbClr val="1C1C1C"/>
                </a:solidFill>
                <a:latin typeface="Arial"/>
                <a:cs typeface="Arial"/>
              </a:rPr>
              <a:t>s</a:t>
            </a:r>
            <a:r>
              <a:rPr sz="1100" spc="240" dirty="0">
                <a:solidFill>
                  <a:srgbClr val="424242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referentes  </a:t>
            </a:r>
            <a:r>
              <a:rPr sz="1100" spc="-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ao </a:t>
            </a:r>
            <a:r>
              <a:rPr sz="1100" spc="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F2F2F"/>
                </a:solidFill>
                <a:latin typeface="Arial"/>
                <a:cs typeface="Arial"/>
              </a:rPr>
              <a:t>objeto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C1C1C"/>
                </a:solidFill>
                <a:latin typeface="Arial"/>
                <a:cs typeface="Arial"/>
              </a:rPr>
              <a:t>contratado,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aos</a:t>
            </a:r>
            <a:r>
              <a:rPr sz="1100" spc="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F2F2F"/>
                </a:solidFill>
                <a:latin typeface="Arial"/>
                <a:cs typeface="Arial"/>
              </a:rPr>
              <a:t>servi</a:t>
            </a:r>
            <a:r>
              <a:rPr sz="1100" spc="-10" dirty="0">
                <a:solidFill>
                  <a:srgbClr val="2F2F2F"/>
                </a:solidFill>
                <a:latin typeface="Arial"/>
                <a:cs typeface="Arial"/>
              </a:rPr>
              <a:t>dores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dos</a:t>
            </a:r>
            <a:r>
              <a:rPr sz="1100" spc="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órgãos</a:t>
            </a:r>
            <a:r>
              <a:rPr sz="1100" spc="1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100" spc="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entidades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E0E0E"/>
                </a:solidFill>
                <a:latin typeface="Arial"/>
                <a:cs typeface="Arial"/>
              </a:rPr>
              <a:t>púb</a:t>
            </a:r>
            <a:r>
              <a:rPr sz="1100" spc="-35" dirty="0">
                <a:solidFill>
                  <a:srgbClr val="0E0E0E"/>
                </a:solidFill>
                <a:latin typeface="Arial"/>
                <a:cs typeface="Arial"/>
              </a:rPr>
              <a:t>li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cas</a:t>
            </a:r>
            <a:r>
              <a:rPr sz="110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F2F2F"/>
                </a:solidFill>
                <a:latin typeface="Arial"/>
                <a:cs typeface="Arial"/>
              </a:rPr>
              <a:t>concedentes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100" spc="114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dos</a:t>
            </a:r>
            <a:r>
              <a:rPr sz="1100" spc="1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F2F2F"/>
                </a:solidFill>
                <a:latin typeface="Arial"/>
                <a:cs typeface="Arial"/>
              </a:rPr>
              <a:t>órgãos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C1C1C"/>
                </a:solidFill>
                <a:latin typeface="Arial"/>
                <a:cs typeface="Arial"/>
              </a:rPr>
              <a:t>control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10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nterno</a:t>
            </a:r>
            <a:r>
              <a:rPr sz="1100" spc="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100" spc="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C1C1C"/>
                </a:solidFill>
                <a:latin typeface="Arial"/>
                <a:cs typeface="Arial"/>
              </a:rPr>
              <a:t>extern</a:t>
            </a:r>
            <a:r>
              <a:rPr sz="1100" spc="90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100" spc="175" dirty="0">
                <a:solidFill>
                  <a:srgbClr val="424242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050">
              <a:latin typeface="Times New Roman"/>
              <a:cs typeface="Times New Roman"/>
            </a:endParaRPr>
          </a:p>
          <a:p>
            <a:pPr marL="12700" marR="23495" indent="8890" algn="just">
              <a:lnSpc>
                <a:spcPct val="103499"/>
              </a:lnSpc>
            </a:pPr>
            <a:r>
              <a:rPr sz="1250" spc="-195" dirty="0">
                <a:solidFill>
                  <a:srgbClr val="1C1C1C"/>
                </a:solidFill>
                <a:latin typeface="Arial"/>
                <a:cs typeface="Arial"/>
              </a:rPr>
              <a:t>É </a:t>
            </a:r>
            <a:r>
              <a:rPr sz="1250" spc="-1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obr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gação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C1C1C"/>
                </a:solidFill>
                <a:latin typeface="Arial"/>
                <a:cs typeface="Arial"/>
              </a:rPr>
              <a:t>CONTRATADO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100" spc="-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C1C1C"/>
                </a:solidFill>
                <a:latin typeface="Arial"/>
                <a:cs typeface="Arial"/>
              </a:rPr>
              <a:t>manter,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durante </a:t>
            </a:r>
            <a:r>
              <a:rPr sz="110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toda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execução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do </a:t>
            </a:r>
            <a:r>
              <a:rPr sz="1100" spc="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C1C1C"/>
                </a:solidFill>
                <a:latin typeface="Arial"/>
                <a:cs typeface="Arial"/>
              </a:rPr>
              <a:t>contrato,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em </a:t>
            </a:r>
            <a:r>
              <a:rPr sz="1100" spc="-10" dirty="0">
                <a:solidFill>
                  <a:srgbClr val="2F2F2F"/>
                </a:solidFill>
                <a:latin typeface="Arial"/>
                <a:cs typeface="Arial"/>
              </a:rPr>
              <a:t>co</a:t>
            </a:r>
            <a:r>
              <a:rPr sz="1100" spc="20" dirty="0">
                <a:solidFill>
                  <a:srgbClr val="2F2F2F"/>
                </a:solidFill>
                <a:latin typeface="Arial"/>
                <a:cs typeface="Arial"/>
              </a:rPr>
              <a:t>m</a:t>
            </a:r>
            <a:r>
              <a:rPr sz="1100" spc="20" dirty="0">
                <a:solidFill>
                  <a:srgbClr val="0E0E0E"/>
                </a:solidFill>
                <a:latin typeface="Arial"/>
                <a:cs typeface="Arial"/>
              </a:rPr>
              <a:t>pat</a:t>
            </a:r>
            <a:r>
              <a:rPr sz="1100" spc="-5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spc="75" dirty="0">
                <a:solidFill>
                  <a:srgbClr val="0E0E0E"/>
                </a:solidFill>
                <a:latin typeface="Arial"/>
                <a:cs typeface="Arial"/>
              </a:rPr>
              <a:t>b</a:t>
            </a:r>
            <a:r>
              <a:rPr sz="1100" spc="-2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00" spc="2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spc="-65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1100" spc="-10" dirty="0">
                <a:solidFill>
                  <a:srgbClr val="2F2F2F"/>
                </a:solidFill>
                <a:latin typeface="Arial"/>
                <a:cs typeface="Arial"/>
              </a:rPr>
              <a:t>ade</a:t>
            </a:r>
            <a:r>
              <a:rPr sz="1100" spc="7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E0E0E"/>
                </a:solidFill>
                <a:latin typeface="Arial"/>
                <a:cs typeface="Arial"/>
              </a:rPr>
              <a:t>com</a:t>
            </a:r>
            <a:r>
              <a:rPr sz="110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as</a:t>
            </a:r>
            <a:r>
              <a:rPr sz="1100" spc="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C1C1C"/>
                </a:solidFill>
                <a:latin typeface="Arial"/>
                <a:cs typeface="Arial"/>
              </a:rPr>
              <a:t>obr</a:t>
            </a:r>
            <a:r>
              <a:rPr sz="1100" spc="-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gações</a:t>
            </a:r>
            <a:r>
              <a:rPr sz="1100" spc="1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C1C1C"/>
                </a:solidFill>
                <a:latin typeface="Arial"/>
                <a:cs typeface="Arial"/>
              </a:rPr>
              <a:t>por</a:t>
            </a:r>
            <a:r>
              <a:rPr sz="110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100" spc="-40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100" spc="35" dirty="0">
                <a:solidFill>
                  <a:srgbClr val="1C1C1C"/>
                </a:solidFill>
                <a:latin typeface="Arial"/>
                <a:cs typeface="Arial"/>
              </a:rPr>
              <a:t>e 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assumidas,</a:t>
            </a:r>
            <a:r>
              <a:rPr sz="1100" spc="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todas</a:t>
            </a:r>
            <a:r>
              <a:rPr sz="1100" spc="1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F2F2F"/>
                </a:solidFill>
                <a:latin typeface="Arial"/>
                <a:cs typeface="Arial"/>
              </a:rPr>
              <a:t>as</a:t>
            </a:r>
            <a:r>
              <a:rPr sz="1100" spc="6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F2F2F"/>
                </a:solidFill>
                <a:latin typeface="Arial"/>
                <a:cs typeface="Arial"/>
              </a:rPr>
              <a:t>condi</a:t>
            </a:r>
            <a:r>
              <a:rPr sz="1100" spc="-25" dirty="0">
                <a:solidFill>
                  <a:srgbClr val="2F2F2F"/>
                </a:solidFill>
                <a:latin typeface="Arial"/>
                <a:cs typeface="Arial"/>
              </a:rPr>
              <a:t>ções</a:t>
            </a:r>
            <a:r>
              <a:rPr sz="1100" spc="114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100" spc="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C1C1C"/>
                </a:solidFill>
                <a:latin typeface="Arial"/>
                <a:cs typeface="Arial"/>
              </a:rPr>
              <a:t>hab</a:t>
            </a:r>
            <a:r>
              <a:rPr sz="1100" spc="-5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itação</a:t>
            </a:r>
            <a:r>
              <a:rPr sz="1100" spc="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100" spc="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C1C1C"/>
                </a:solidFill>
                <a:latin typeface="Arial"/>
                <a:cs typeface="Arial"/>
              </a:rPr>
              <a:t>qua</a:t>
            </a:r>
            <a:r>
              <a:rPr sz="1100" spc="25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ificação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C1C1C"/>
                </a:solidFill>
                <a:latin typeface="Arial"/>
                <a:cs typeface="Arial"/>
              </a:rPr>
              <a:t>exigidas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C1C1C"/>
                </a:solidFill>
                <a:latin typeface="Arial"/>
                <a:cs typeface="Arial"/>
              </a:rPr>
              <a:t>no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E0E0E"/>
                </a:solidFill>
                <a:latin typeface="Arial"/>
                <a:cs typeface="Arial"/>
              </a:rPr>
              <a:t>instrumento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convocatório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ap</a:t>
            </a:r>
            <a:r>
              <a:rPr sz="1100" spc="20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spc="-5" dirty="0">
                <a:solidFill>
                  <a:srgbClr val="1C1C1C"/>
                </a:solidFill>
                <a:latin typeface="Arial"/>
                <a:cs typeface="Arial"/>
              </a:rPr>
              <a:t>cabilidade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Regu</a:t>
            </a:r>
            <a:r>
              <a:rPr sz="1100" spc="-35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amento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100" spc="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C1C1C"/>
                </a:solidFill>
                <a:latin typeface="Arial"/>
                <a:cs typeface="Arial"/>
              </a:rPr>
              <a:t>Compras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E0E0E"/>
                </a:solidFill>
                <a:latin typeface="Arial"/>
                <a:cs typeface="Arial"/>
              </a:rPr>
              <a:t>Contrataçõ</a:t>
            </a:r>
            <a:r>
              <a:rPr sz="1100" spc="2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100" spc="15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Confederação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100" spc="-1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E0E0E"/>
                </a:solidFill>
                <a:latin typeface="Arial"/>
                <a:cs typeface="Arial"/>
              </a:rPr>
              <a:t>Bras</a:t>
            </a:r>
            <a:r>
              <a:rPr sz="1100" spc="-5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00" spc="10" dirty="0">
                <a:solidFill>
                  <a:srgbClr val="0E0E0E"/>
                </a:solidFill>
                <a:latin typeface="Arial"/>
                <a:cs typeface="Arial"/>
              </a:rPr>
              <a:t>ei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ra </a:t>
            </a:r>
            <a:r>
              <a:rPr sz="1100" spc="-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de </a:t>
            </a:r>
            <a:r>
              <a:rPr sz="1100" spc="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Clubes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405" dirty="0">
                <a:solidFill>
                  <a:srgbClr val="0E0E0E"/>
                </a:solidFill>
                <a:latin typeface="Arial"/>
                <a:cs typeface="Arial"/>
              </a:rPr>
              <a:t>-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1C1C1C"/>
                </a:solidFill>
                <a:latin typeface="Arial"/>
                <a:cs typeface="Arial"/>
              </a:rPr>
              <a:t>CBC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à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F2F2F"/>
                </a:solidFill>
                <a:latin typeface="Arial"/>
                <a:cs typeface="Arial"/>
              </a:rPr>
              <a:t>exe</a:t>
            </a:r>
            <a:r>
              <a:rPr sz="1100" spc="45" dirty="0">
                <a:solidFill>
                  <a:srgbClr val="2F2F2F"/>
                </a:solidFill>
                <a:latin typeface="Arial"/>
                <a:cs typeface="Arial"/>
              </a:rPr>
              <a:t>c</a:t>
            </a:r>
            <a:r>
              <a:rPr sz="1100" spc="-50" dirty="0">
                <a:solidFill>
                  <a:srgbClr val="0E0E0E"/>
                </a:solidFill>
                <a:latin typeface="Arial"/>
                <a:cs typeface="Arial"/>
              </a:rPr>
              <a:t>u</a:t>
            </a:r>
            <a:r>
              <a:rPr sz="1100" spc="-10" dirty="0">
                <a:solidFill>
                  <a:srgbClr val="2F2F2F"/>
                </a:solidFill>
                <a:latin typeface="Arial"/>
                <a:cs typeface="Arial"/>
              </a:rPr>
              <a:t>ção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100" spc="5" dirty="0">
                <a:solidFill>
                  <a:srgbClr val="1C1C1C"/>
                </a:solidFill>
                <a:latin typeface="Arial"/>
                <a:cs typeface="Arial"/>
              </a:rPr>
              <a:t> contrato</a:t>
            </a:r>
            <a:r>
              <a:rPr sz="1100" spc="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C1C1C"/>
                </a:solidFill>
                <a:latin typeface="Arial"/>
                <a:cs typeface="Arial"/>
              </a:rPr>
              <a:t>e,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espec</a:t>
            </a:r>
            <a:r>
              <a:rPr sz="1100" spc="2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C1C1C"/>
                </a:solidFill>
                <a:latin typeface="Arial"/>
                <a:cs typeface="Arial"/>
              </a:rPr>
              <a:t>almente,</a:t>
            </a:r>
            <a:r>
              <a:rPr sz="110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E0E0E"/>
                </a:solidFill>
                <a:latin typeface="Arial"/>
                <a:cs typeface="Arial"/>
              </a:rPr>
              <a:t>aos</a:t>
            </a:r>
            <a:r>
              <a:rPr sz="110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C1C1C"/>
                </a:solidFill>
                <a:latin typeface="Arial"/>
                <a:cs typeface="Arial"/>
              </a:rPr>
              <a:t>casos</a:t>
            </a:r>
            <a:r>
              <a:rPr sz="1100" spc="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omissos;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2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100" b="1" spc="-40" dirty="0">
                <a:solidFill>
                  <a:srgbClr val="0E0E0E"/>
                </a:solidFill>
                <a:latin typeface="Arial"/>
                <a:cs typeface="Arial"/>
              </a:rPr>
              <a:t>CLÁUSULA </a:t>
            </a:r>
            <a:r>
              <a:rPr sz="1100" b="1" spc="-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45" dirty="0">
                <a:solidFill>
                  <a:srgbClr val="0E0E0E"/>
                </a:solidFill>
                <a:latin typeface="Arial"/>
                <a:cs typeface="Arial"/>
              </a:rPr>
              <a:t>Sª:</a:t>
            </a:r>
            <a:r>
              <a:rPr sz="1100" b="1" spc="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10" dirty="0">
                <a:solidFill>
                  <a:srgbClr val="0E0E0E"/>
                </a:solidFill>
                <a:latin typeface="Arial"/>
                <a:cs typeface="Arial"/>
              </a:rPr>
              <a:t>DAS</a:t>
            </a:r>
            <a:r>
              <a:rPr sz="1100" b="1" spc="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70" dirty="0">
                <a:solidFill>
                  <a:srgbClr val="0E0E0E"/>
                </a:solidFill>
                <a:latin typeface="Arial"/>
                <a:cs typeface="Arial"/>
              </a:rPr>
              <a:t>OBR</a:t>
            </a:r>
            <a:r>
              <a:rPr sz="1100" b="1" spc="-2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b="1" spc="-35" dirty="0">
                <a:solidFill>
                  <a:srgbClr val="0E0E0E"/>
                </a:solidFill>
                <a:latin typeface="Arial"/>
                <a:cs typeface="Arial"/>
              </a:rPr>
              <a:t>GAÇÕES</a:t>
            </a:r>
            <a:r>
              <a:rPr sz="1100" b="1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30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1100" b="1" spc="-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10" dirty="0">
                <a:solidFill>
                  <a:srgbClr val="0E0E0E"/>
                </a:solidFill>
                <a:latin typeface="Arial"/>
                <a:cs typeface="Arial"/>
              </a:rPr>
              <a:t>CONTRATANTE</a:t>
            </a:r>
            <a:endParaRPr sz="1100">
              <a:latin typeface="Arial"/>
              <a:cs typeface="Arial"/>
            </a:endParaRPr>
          </a:p>
          <a:p>
            <a:pPr marL="12700" marR="23495" algn="just">
              <a:lnSpc>
                <a:spcPct val="105500"/>
              </a:lnSpc>
              <a:spcBef>
                <a:spcPts val="925"/>
              </a:spcBef>
            </a:pP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Analisar,  </a:t>
            </a:r>
            <a:r>
              <a:rPr sz="1100" spc="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C1C1C"/>
                </a:solidFill>
                <a:latin typeface="Arial"/>
                <a:cs typeface="Arial"/>
              </a:rPr>
              <a:t>avaliar,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100" spc="-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E0E0E"/>
                </a:solidFill>
                <a:latin typeface="Arial"/>
                <a:cs typeface="Arial"/>
              </a:rPr>
              <a:t>determinar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00" spc="-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1100" spc="-8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C1C1C"/>
                </a:solidFill>
                <a:latin typeface="Arial"/>
                <a:cs typeface="Arial"/>
              </a:rPr>
              <a:t>registrar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100" spc="-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C1C1C"/>
                </a:solidFill>
                <a:latin typeface="Arial"/>
                <a:cs typeface="Arial"/>
              </a:rPr>
              <a:t>fa</a:t>
            </a:r>
            <a:r>
              <a:rPr sz="1100" spc="5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has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100" spc="-1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F2F2F"/>
                </a:solidFill>
                <a:latin typeface="Arial"/>
                <a:cs typeface="Arial"/>
              </a:rPr>
              <a:t>enco</a:t>
            </a:r>
            <a:r>
              <a:rPr sz="1100" spc="-5" dirty="0">
                <a:solidFill>
                  <a:srgbClr val="2F2F2F"/>
                </a:solidFill>
                <a:latin typeface="Arial"/>
                <a:cs typeface="Arial"/>
              </a:rPr>
              <a:t>n</a:t>
            </a:r>
            <a:r>
              <a:rPr sz="1100" spc="35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1100" spc="125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100" spc="-30" dirty="0">
                <a:solidFill>
                  <a:srgbClr val="2F2F2F"/>
                </a:solidFill>
                <a:latin typeface="Arial"/>
                <a:cs typeface="Arial"/>
              </a:rPr>
              <a:t>adas,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1100" spc="-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assim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100" spc="-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como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100" spc="-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1100" spc="-9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F2F2F"/>
                </a:solidFill>
                <a:latin typeface="Arial"/>
                <a:cs typeface="Arial"/>
              </a:rPr>
              <a:t>não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E0E0E"/>
                </a:solidFill>
                <a:latin typeface="Arial"/>
                <a:cs typeface="Arial"/>
              </a:rPr>
              <a:t>cumpri</a:t>
            </a:r>
            <a:r>
              <a:rPr sz="1100" spc="30" dirty="0">
                <a:solidFill>
                  <a:srgbClr val="0E0E0E"/>
                </a:solidFill>
                <a:latin typeface="Arial"/>
                <a:cs typeface="Arial"/>
              </a:rPr>
              <a:t>m</a:t>
            </a:r>
            <a:r>
              <a:rPr sz="1100" spc="-1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100" spc="35" dirty="0">
                <a:solidFill>
                  <a:srgbClr val="0E0E0E"/>
                </a:solidFill>
                <a:latin typeface="Arial"/>
                <a:cs typeface="Arial"/>
              </a:rPr>
              <a:t>nto</a:t>
            </a:r>
            <a:r>
              <a:rPr sz="1100" spc="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1100" spc="1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00" spc="-70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1100" spc="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1100" spc="-1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100" spc="5" dirty="0">
                <a:solidFill>
                  <a:srgbClr val="0E0E0E"/>
                </a:solidFill>
                <a:latin typeface="Arial"/>
                <a:cs typeface="Arial"/>
              </a:rPr>
              <a:t>termin</a:t>
            </a:r>
            <a:r>
              <a:rPr sz="1100" spc="9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00" spc="-15" dirty="0">
                <a:solidFill>
                  <a:srgbClr val="2F2F2F"/>
                </a:solidFill>
                <a:latin typeface="Arial"/>
                <a:cs typeface="Arial"/>
              </a:rPr>
              <a:t>ções;</a:t>
            </a:r>
            <a:endParaRPr sz="1100">
              <a:latin typeface="Arial"/>
              <a:cs typeface="Arial"/>
            </a:endParaRPr>
          </a:p>
          <a:p>
            <a:pPr marL="12700" marR="23495" indent="8890" algn="just">
              <a:lnSpc>
                <a:spcPct val="102800"/>
              </a:lnSpc>
              <a:spcBef>
                <a:spcPts val="855"/>
              </a:spcBef>
            </a:pPr>
            <a:r>
              <a:rPr sz="1100" spc="-55" dirty="0">
                <a:solidFill>
                  <a:srgbClr val="1C1C1C"/>
                </a:solidFill>
                <a:latin typeface="Arial"/>
                <a:cs typeface="Arial"/>
              </a:rPr>
              <a:t>Pagar </a:t>
            </a:r>
            <a:r>
              <a:rPr sz="1100" spc="-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no</a:t>
            </a:r>
            <a:r>
              <a:rPr sz="1100" spc="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vencimento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10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fatura/nota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fiscal</a:t>
            </a:r>
            <a:r>
              <a:rPr sz="1100" spc="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apresentada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C1C1C"/>
                </a:solidFill>
                <a:latin typeface="Arial"/>
                <a:cs typeface="Arial"/>
              </a:rPr>
              <a:t>pe</a:t>
            </a:r>
            <a:r>
              <a:rPr sz="1100" spc="-45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100" spc="-5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100" spc="1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C1C1C"/>
                </a:solidFill>
                <a:latin typeface="Arial"/>
                <a:cs typeface="Arial"/>
              </a:rPr>
              <a:t>CONTRATADA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F2F2F"/>
                </a:solidFill>
                <a:latin typeface="Arial"/>
                <a:cs typeface="Arial"/>
              </a:rPr>
              <a:t>correspondente</a:t>
            </a:r>
            <a:r>
              <a:rPr sz="1100" spc="-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ao</a:t>
            </a:r>
            <a:r>
              <a:rPr sz="1100" spc="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C1C1C"/>
                </a:solidFill>
                <a:latin typeface="Arial"/>
                <a:cs typeface="Arial"/>
              </a:rPr>
              <a:t>fornec</a:t>
            </a:r>
            <a:r>
              <a:rPr sz="1100" spc="3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mento</a:t>
            </a:r>
            <a:r>
              <a:rPr sz="1100" spc="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dos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itens</a:t>
            </a:r>
            <a:r>
              <a:rPr sz="1100" spc="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objeto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1100" spc="-2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100" spc="-45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1100" spc="20" dirty="0">
                <a:solidFill>
                  <a:srgbClr val="0E0E0E"/>
                </a:solidFill>
                <a:latin typeface="Arial"/>
                <a:cs typeface="Arial"/>
              </a:rPr>
              <a:t>te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C1C1C"/>
                </a:solidFill>
                <a:latin typeface="Arial"/>
                <a:cs typeface="Arial"/>
              </a:rPr>
              <a:t>contrato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100" spc="65" dirty="0">
                <a:solidFill>
                  <a:srgbClr val="2F2F2F"/>
                </a:solidFill>
                <a:latin typeface="Arial"/>
                <a:cs typeface="Arial"/>
              </a:rPr>
              <a:t>ot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ificar </a:t>
            </a:r>
            <a:r>
              <a:rPr sz="1100" spc="-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C1C1C"/>
                </a:solidFill>
                <a:latin typeface="Arial"/>
                <a:cs typeface="Arial"/>
              </a:rPr>
              <a:t>CONTRATADA</a:t>
            </a:r>
            <a:r>
              <a:rPr sz="1100" spc="-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240" dirty="0">
                <a:solidFill>
                  <a:srgbClr val="424242"/>
                </a:solidFill>
                <a:latin typeface="Arial"/>
                <a:cs typeface="Arial"/>
              </a:rPr>
              <a:t>,</a:t>
            </a:r>
            <a:r>
              <a:rPr sz="1100" spc="-4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C1C1C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2F2F2F"/>
                </a:solidFill>
                <a:latin typeface="Arial"/>
                <a:cs typeface="Arial"/>
              </a:rPr>
              <a:t>es</a:t>
            </a:r>
            <a:r>
              <a:rPr sz="1100" spc="5" dirty="0">
                <a:solidFill>
                  <a:srgbClr val="2F2F2F"/>
                </a:solidFill>
                <a:latin typeface="Arial"/>
                <a:cs typeface="Arial"/>
              </a:rPr>
              <a:t>c</a:t>
            </a:r>
            <a:r>
              <a:rPr sz="1100" spc="50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100" spc="20" dirty="0">
                <a:solidFill>
                  <a:srgbClr val="2F2F2F"/>
                </a:solidFill>
                <a:latin typeface="Arial"/>
                <a:cs typeface="Arial"/>
              </a:rPr>
              <a:t>ito,</a:t>
            </a:r>
            <a:r>
              <a:rPr sz="1100" spc="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fixando-</a:t>
            </a:r>
            <a:r>
              <a:rPr sz="1100" spc="85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1C1C1C"/>
                </a:solidFill>
                <a:latin typeface="Arial"/>
                <a:cs typeface="Arial"/>
              </a:rPr>
              <a:t>he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prazo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C1C1C"/>
                </a:solidFill>
                <a:latin typeface="Arial"/>
                <a:cs typeface="Arial"/>
              </a:rPr>
              <a:t>corr</a:t>
            </a:r>
            <a:r>
              <a:rPr sz="1100" spc="-4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spc="25" dirty="0">
                <a:solidFill>
                  <a:srgbClr val="1C1C1C"/>
                </a:solidFill>
                <a:latin typeface="Arial"/>
                <a:cs typeface="Arial"/>
              </a:rPr>
              <a:t>gir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1100" spc="-1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100" spc="40" dirty="0">
                <a:solidFill>
                  <a:srgbClr val="0E0E0E"/>
                </a:solidFill>
                <a:latin typeface="Arial"/>
                <a:cs typeface="Arial"/>
              </a:rPr>
              <a:t>f</a:t>
            </a:r>
            <a:r>
              <a:rPr sz="1100" spc="2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100" spc="10" dirty="0">
                <a:solidFill>
                  <a:srgbClr val="0E0E0E"/>
                </a:solidFill>
                <a:latin typeface="Arial"/>
                <a:cs typeface="Arial"/>
              </a:rPr>
              <a:t>it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100" spc="-70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ou </a:t>
            </a:r>
            <a:r>
              <a:rPr sz="1100" spc="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E0E0E"/>
                </a:solidFill>
                <a:latin typeface="Arial"/>
                <a:cs typeface="Arial"/>
              </a:rPr>
              <a:t>ir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100" spc="5" dirty="0">
                <a:solidFill>
                  <a:srgbClr val="2F2F2F"/>
                </a:solidFill>
                <a:latin typeface="Arial"/>
                <a:cs typeface="Arial"/>
              </a:rPr>
              <a:t>eg</a:t>
            </a:r>
            <a:r>
              <a:rPr sz="1100" spc="60" dirty="0">
                <a:solidFill>
                  <a:srgbClr val="2F2F2F"/>
                </a:solidFill>
                <a:latin typeface="Arial"/>
                <a:cs typeface="Arial"/>
              </a:rPr>
              <a:t>u</a:t>
            </a:r>
            <a:r>
              <a:rPr sz="1100" spc="-3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0E0E0E"/>
                </a:solidFill>
                <a:latin typeface="Arial"/>
                <a:cs typeface="Arial"/>
              </a:rPr>
              <a:t>ari</a:t>
            </a:r>
            <a:r>
              <a:rPr sz="1100" spc="-30" dirty="0">
                <a:solidFill>
                  <a:srgbClr val="0E0E0E"/>
                </a:solidFill>
                <a:latin typeface="Arial"/>
                <a:cs typeface="Arial"/>
              </a:rPr>
              <a:t>dades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F2F2F"/>
                </a:solidFill>
                <a:latin typeface="Arial"/>
                <a:cs typeface="Arial"/>
              </a:rPr>
              <a:t>encontradas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na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execução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do </a:t>
            </a:r>
            <a:r>
              <a:rPr sz="1100" spc="5" dirty="0">
                <a:solidFill>
                  <a:srgbClr val="1C1C1C"/>
                </a:solidFill>
                <a:latin typeface="Arial"/>
                <a:cs typeface="Arial"/>
              </a:rPr>
              <a:t>objeto</a:t>
            </a:r>
            <a:r>
              <a:rPr sz="1100" spc="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c</a:t>
            </a:r>
            <a:r>
              <a:rPr sz="1100" spc="5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1100" spc="5" dirty="0">
                <a:solidFill>
                  <a:srgbClr val="0E0E0E"/>
                </a:solidFill>
                <a:latin typeface="Arial"/>
                <a:cs typeface="Arial"/>
              </a:rPr>
              <a:t>ntratad</a:t>
            </a:r>
            <a:r>
              <a:rPr sz="1100" spc="2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100" spc="425" dirty="0">
                <a:solidFill>
                  <a:srgbClr val="2F2F2F"/>
                </a:solidFill>
                <a:latin typeface="Arial"/>
                <a:cs typeface="Arial"/>
              </a:rPr>
              <a:t>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3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100" b="1" spc="-40" dirty="0">
                <a:solidFill>
                  <a:srgbClr val="0E0E0E"/>
                </a:solidFill>
                <a:latin typeface="Arial"/>
                <a:cs typeface="Arial"/>
              </a:rPr>
              <a:t>CLÁUSULA </a:t>
            </a:r>
            <a:r>
              <a:rPr sz="1100" b="1" spc="-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125" dirty="0">
                <a:solidFill>
                  <a:srgbClr val="0E0E0E"/>
                </a:solidFill>
                <a:latin typeface="Arial"/>
                <a:cs typeface="Arial"/>
              </a:rPr>
              <a:t>6ª</a:t>
            </a:r>
            <a:r>
              <a:rPr sz="1100" b="1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105" dirty="0">
                <a:solidFill>
                  <a:srgbClr val="0E0E0E"/>
                </a:solidFill>
                <a:latin typeface="Arial"/>
                <a:cs typeface="Arial"/>
              </a:rPr>
              <a:t>-</a:t>
            </a:r>
            <a:r>
              <a:rPr sz="1100" b="1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20" dirty="0">
                <a:solidFill>
                  <a:srgbClr val="0E0E0E"/>
                </a:solidFill>
                <a:latin typeface="Arial"/>
                <a:cs typeface="Arial"/>
              </a:rPr>
              <a:t>PREÇO</a:t>
            </a:r>
            <a:endParaRPr sz="1100">
              <a:latin typeface="Arial"/>
              <a:cs typeface="Arial"/>
            </a:endParaRPr>
          </a:p>
          <a:p>
            <a:pPr marL="12700" algn="just">
              <a:lnSpc>
                <a:spcPts val="1190"/>
              </a:lnSpc>
              <a:spcBef>
                <a:spcPts val="855"/>
              </a:spcBef>
            </a:pPr>
            <a:r>
              <a:rPr sz="1100" spc="-80" dirty="0">
                <a:solidFill>
                  <a:srgbClr val="1C1C1C"/>
                </a:solidFill>
                <a:latin typeface="Arial"/>
                <a:cs typeface="Arial"/>
              </a:rPr>
              <a:t>O </a:t>
            </a:r>
            <a:r>
              <a:rPr sz="1100" spc="-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preço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do </a:t>
            </a:r>
            <a:r>
              <a:rPr sz="1100" spc="-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objeto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C1C1C"/>
                </a:solidFill>
                <a:latin typeface="Arial"/>
                <a:cs typeface="Arial"/>
              </a:rPr>
              <a:t>contratado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F2F2F"/>
                </a:solidFill>
                <a:latin typeface="Arial"/>
                <a:cs typeface="Arial"/>
              </a:rPr>
              <a:t>é</a:t>
            </a:r>
            <a:r>
              <a:rPr sz="1100" spc="10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b="1" spc="40" dirty="0">
                <a:solidFill>
                  <a:srgbClr val="0E0E0E"/>
                </a:solidFill>
                <a:latin typeface="Arial"/>
                <a:cs typeface="Arial"/>
              </a:rPr>
              <a:t>R$</a:t>
            </a:r>
            <a:r>
              <a:rPr sz="1100" b="1" spc="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125" dirty="0">
                <a:solidFill>
                  <a:srgbClr val="0E0E0E"/>
                </a:solidFill>
                <a:latin typeface="Arial"/>
                <a:cs typeface="Arial"/>
              </a:rPr>
              <a:t>7</a:t>
            </a:r>
            <a:r>
              <a:rPr sz="1100" b="1" spc="85" dirty="0">
                <a:solidFill>
                  <a:srgbClr val="0E0E0E"/>
                </a:solidFill>
                <a:latin typeface="Arial"/>
                <a:cs typeface="Arial"/>
              </a:rPr>
              <a:t>.324</a:t>
            </a:r>
            <a:r>
              <a:rPr sz="1100" b="1" spc="15" dirty="0">
                <a:solidFill>
                  <a:srgbClr val="0E0E0E"/>
                </a:solidFill>
                <a:latin typeface="Arial"/>
                <a:cs typeface="Arial"/>
              </a:rPr>
              <a:t>,</a:t>
            </a:r>
            <a:r>
              <a:rPr sz="1100" b="1" spc="110" dirty="0">
                <a:solidFill>
                  <a:srgbClr val="0E0E0E"/>
                </a:solidFill>
                <a:latin typeface="Arial"/>
                <a:cs typeface="Arial"/>
              </a:rPr>
              <a:t>00</a:t>
            </a:r>
            <a:r>
              <a:rPr sz="1100" b="1" spc="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(</a:t>
            </a:r>
            <a:r>
              <a:rPr sz="1100" b="1" spc="-10" dirty="0">
                <a:solidFill>
                  <a:srgbClr val="0E0E0E"/>
                </a:solidFill>
                <a:latin typeface="Arial"/>
                <a:cs typeface="Arial"/>
              </a:rPr>
              <a:t>SETE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75" dirty="0">
                <a:solidFill>
                  <a:srgbClr val="0E0E0E"/>
                </a:solidFill>
                <a:latin typeface="Arial"/>
                <a:cs typeface="Arial"/>
              </a:rPr>
              <a:t>M</a:t>
            </a:r>
            <a:r>
              <a:rPr sz="1100" b="1" spc="18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b="1" spc="-1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00" b="1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TREZENTOS </a:t>
            </a:r>
            <a:r>
              <a:rPr sz="1100" b="1" spc="-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6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100" b="1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180" dirty="0">
                <a:solidFill>
                  <a:srgbClr val="0E0E0E"/>
                </a:solidFill>
                <a:latin typeface="Arial"/>
                <a:cs typeface="Arial"/>
              </a:rPr>
              <a:t>V</a:t>
            </a:r>
            <a:r>
              <a:rPr sz="1100" b="1" spc="11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NTE </a:t>
            </a:r>
            <a:r>
              <a:rPr sz="1100" b="1" spc="-1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6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  <a:p>
            <a:pPr marL="17145" indent="-5080" algn="just">
              <a:lnSpc>
                <a:spcPts val="1550"/>
              </a:lnSpc>
            </a:pPr>
            <a:r>
              <a:rPr sz="1100" b="1" spc="-25" dirty="0">
                <a:solidFill>
                  <a:srgbClr val="0E0E0E"/>
                </a:solidFill>
                <a:latin typeface="Times New Roman"/>
                <a:cs typeface="Times New Roman"/>
              </a:rPr>
              <a:t>QUATRO </a:t>
            </a:r>
            <a:r>
              <a:rPr sz="1100" b="1" spc="-110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100" b="1" spc="30" dirty="0">
                <a:solidFill>
                  <a:srgbClr val="0E0E0E"/>
                </a:solidFill>
                <a:latin typeface="Times New Roman"/>
                <a:cs typeface="Times New Roman"/>
              </a:rPr>
              <a:t>REAIS</a:t>
            </a:r>
            <a:r>
              <a:rPr sz="1100" b="1" spc="15" dirty="0">
                <a:solidFill>
                  <a:srgbClr val="0E0E0E"/>
                </a:solidFill>
                <a:latin typeface="Times New Roman"/>
                <a:cs typeface="Times New Roman"/>
              </a:rPr>
              <a:t>),</a:t>
            </a:r>
            <a:r>
              <a:rPr sz="1100" b="1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100" b="1" spc="-50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incluídas</a:t>
            </a:r>
            <a:r>
              <a:rPr sz="110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F2F2F"/>
                </a:solidFill>
                <a:latin typeface="Arial"/>
                <a:cs typeface="Arial"/>
              </a:rPr>
              <a:t>todas</a:t>
            </a:r>
            <a:r>
              <a:rPr sz="1100" spc="7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F2F2F"/>
                </a:solidFill>
                <a:latin typeface="Arial"/>
                <a:cs typeface="Arial"/>
              </a:rPr>
              <a:t>as</a:t>
            </a:r>
            <a:r>
              <a:rPr sz="1100" spc="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C1C1C"/>
                </a:solidFill>
                <a:latin typeface="Arial"/>
                <a:cs typeface="Arial"/>
              </a:rPr>
              <a:t>despesas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necessár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as</a:t>
            </a:r>
            <a:r>
              <a:rPr sz="1100" spc="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400" spc="-100" dirty="0">
                <a:solidFill>
                  <a:srgbClr val="1C1C1C"/>
                </a:solidFill>
                <a:latin typeface="Times New Roman"/>
                <a:cs typeface="Times New Roman"/>
              </a:rPr>
              <a:t>à</a:t>
            </a:r>
            <a:r>
              <a:rPr sz="1400" spc="40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100" spc="5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1100" spc="-40" dirty="0">
                <a:solidFill>
                  <a:srgbClr val="0E0E0E"/>
                </a:solidFill>
                <a:latin typeface="Arial"/>
                <a:cs typeface="Arial"/>
              </a:rPr>
              <a:t>ua</a:t>
            </a:r>
            <a:r>
              <a:rPr sz="1100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perfeita</a:t>
            </a:r>
            <a:r>
              <a:rPr sz="1100" spc="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F2F2F"/>
                </a:solidFill>
                <a:latin typeface="Arial"/>
                <a:cs typeface="Arial"/>
              </a:rPr>
              <a:t>execução.</a:t>
            </a:r>
            <a:endParaRPr sz="1100">
              <a:latin typeface="Arial"/>
              <a:cs typeface="Arial"/>
            </a:endParaRPr>
          </a:p>
          <a:p>
            <a:pPr marL="12700" marR="5080" indent="4445" algn="just">
              <a:lnSpc>
                <a:spcPct val="94000"/>
              </a:lnSpc>
              <a:spcBef>
                <a:spcPts val="944"/>
              </a:spcBef>
            </a:pPr>
            <a:r>
              <a:rPr sz="1100" b="1" spc="30" dirty="0">
                <a:solidFill>
                  <a:srgbClr val="0E0E0E"/>
                </a:solidFill>
                <a:latin typeface="Arial"/>
                <a:cs typeface="Arial"/>
              </a:rPr>
              <a:t>Parágrafo</a:t>
            </a:r>
            <a:r>
              <a:rPr sz="1100" b="1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45" dirty="0">
                <a:solidFill>
                  <a:srgbClr val="0E0E0E"/>
                </a:solidFill>
                <a:latin typeface="Arial"/>
                <a:cs typeface="Arial"/>
              </a:rPr>
              <a:t>Prime</a:t>
            </a:r>
            <a:r>
              <a:rPr sz="1100" b="1" spc="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b="1" spc="50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100" b="1" spc="11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100" b="1" spc="-30" dirty="0">
                <a:solidFill>
                  <a:srgbClr val="2F2F2F"/>
                </a:solidFill>
                <a:latin typeface="Arial"/>
                <a:cs typeface="Arial"/>
              </a:rPr>
              <a:t>:</a:t>
            </a:r>
            <a:r>
              <a:rPr sz="1100" b="1" spc="6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100" spc="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C1C1C"/>
                </a:solidFill>
                <a:latin typeface="Arial"/>
                <a:cs typeface="Arial"/>
              </a:rPr>
              <a:t>CONTRATANTE</a:t>
            </a:r>
            <a:r>
              <a:rPr sz="1100" spc="1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poderá</a:t>
            </a:r>
            <a:r>
              <a:rPr sz="1100" spc="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acrescentar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2F2F2F"/>
                </a:solidFill>
                <a:latin typeface="Arial"/>
                <a:cs typeface="Arial"/>
              </a:rPr>
              <a:t>ou</a:t>
            </a:r>
            <a:r>
              <a:rPr sz="1100" spc="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2F2F2F"/>
                </a:solidFill>
                <a:latin typeface="Arial"/>
                <a:cs typeface="Arial"/>
              </a:rPr>
              <a:t>supr</a:t>
            </a:r>
            <a:r>
              <a:rPr sz="1100" spc="4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100" spc="55" dirty="0">
                <a:solidFill>
                  <a:srgbClr val="2F2F2F"/>
                </a:solidFill>
                <a:latin typeface="Arial"/>
                <a:cs typeface="Arial"/>
              </a:rPr>
              <a:t>m</a:t>
            </a:r>
            <a:r>
              <a:rPr sz="1100" spc="-2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2F2F2F"/>
                </a:solidFill>
                <a:latin typeface="Arial"/>
                <a:cs typeface="Arial"/>
              </a:rPr>
              <a:t>r</a:t>
            </a:r>
            <a:r>
              <a:rPr sz="1100" spc="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até</a:t>
            </a:r>
            <a:r>
              <a:rPr sz="1100" spc="9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2</a:t>
            </a:r>
            <a:r>
              <a:rPr sz="1100" spc="30" dirty="0">
                <a:solidFill>
                  <a:srgbClr val="1C1C1C"/>
                </a:solidFill>
                <a:latin typeface="Arial"/>
                <a:cs typeface="Arial"/>
              </a:rPr>
              <a:t>5</a:t>
            </a:r>
            <a:r>
              <a:rPr sz="1100" spc="145" dirty="0">
                <a:solidFill>
                  <a:srgbClr val="424242"/>
                </a:solidFill>
                <a:latin typeface="Arial"/>
                <a:cs typeface="Arial"/>
              </a:rPr>
              <a:t>%</a:t>
            </a:r>
            <a:r>
              <a:rPr sz="1100" spc="55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2F2F2F"/>
                </a:solidFill>
                <a:latin typeface="Arial"/>
                <a:cs typeface="Arial"/>
              </a:rPr>
              <a:t>(vinte</a:t>
            </a:r>
            <a:r>
              <a:rPr sz="1100" spc="8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100" spc="-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2F2F2F"/>
                </a:solidFill>
                <a:latin typeface="Arial"/>
                <a:cs typeface="Arial"/>
              </a:rPr>
              <a:t>c</a:t>
            </a:r>
            <a:r>
              <a:rPr sz="1100" spc="-3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nco</a:t>
            </a:r>
            <a:r>
              <a:rPr sz="1100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E0E0E"/>
                </a:solidFill>
                <a:latin typeface="Arial"/>
                <a:cs typeface="Arial"/>
              </a:rPr>
              <a:t>por</a:t>
            </a:r>
            <a:r>
              <a:rPr sz="1100" spc="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C1C1C"/>
                </a:solidFill>
                <a:latin typeface="Arial"/>
                <a:cs typeface="Arial"/>
              </a:rPr>
              <a:t>cento)</a:t>
            </a:r>
            <a:r>
              <a:rPr sz="1100" spc="1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100" spc="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valor </a:t>
            </a:r>
            <a:r>
              <a:rPr sz="1100" spc="-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est</a:t>
            </a:r>
            <a:r>
              <a:rPr sz="1100" spc="2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mado</a:t>
            </a:r>
            <a:r>
              <a:rPr sz="1100" spc="1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C1C1C"/>
                </a:solidFill>
                <a:latin typeface="Arial"/>
                <a:cs typeface="Arial"/>
              </a:rPr>
              <a:t>prev</a:t>
            </a:r>
            <a:r>
              <a:rPr sz="1100" spc="-3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sto</a:t>
            </a:r>
            <a:r>
              <a:rPr sz="1100" spc="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E0E0E"/>
                </a:solidFill>
                <a:latin typeface="Arial"/>
                <a:cs typeface="Arial"/>
              </a:rPr>
              <a:t>no</a:t>
            </a:r>
            <a:r>
              <a:rPr sz="1100" spc="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caput</a:t>
            </a:r>
            <a:r>
              <a:rPr sz="1100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desta</a:t>
            </a:r>
            <a:r>
              <a:rPr sz="1100" spc="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cláusu</a:t>
            </a:r>
            <a:r>
              <a:rPr sz="1100" spc="10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a,</a:t>
            </a:r>
            <a:r>
              <a:rPr sz="1100" spc="1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mantidas</a:t>
            </a:r>
            <a:r>
              <a:rPr sz="1100" spc="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as</a:t>
            </a:r>
            <a:r>
              <a:rPr sz="1100" spc="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mesmas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cond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1C1C1C"/>
                </a:solidFill>
                <a:latin typeface="Arial"/>
                <a:cs typeface="Arial"/>
              </a:rPr>
              <a:t>ções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estipu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adas,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sem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ca</a:t>
            </a:r>
            <a:r>
              <a:rPr sz="1100" spc="-3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ba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400" spc="-65" dirty="0">
                <a:solidFill>
                  <a:srgbClr val="1C1C1C"/>
                </a:solidFill>
                <a:latin typeface="Times New Roman"/>
                <a:cs typeface="Times New Roman"/>
              </a:rPr>
              <a:t>à</a:t>
            </a:r>
            <a:r>
              <a:rPr sz="1400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400" spc="-135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100" spc="-60" dirty="0">
                <a:solidFill>
                  <a:srgbClr val="1C1C1C"/>
                </a:solidFill>
                <a:latin typeface="Arial"/>
                <a:cs typeface="Arial"/>
              </a:rPr>
              <a:t>CON</a:t>
            </a:r>
            <a:r>
              <a:rPr sz="1100" spc="-75" dirty="0">
                <a:solidFill>
                  <a:srgbClr val="1C1C1C"/>
                </a:solidFill>
                <a:latin typeface="Arial"/>
                <a:cs typeface="Arial"/>
              </a:rPr>
              <a:t>T</a:t>
            </a:r>
            <a:r>
              <a:rPr sz="1100" spc="-70" dirty="0">
                <a:solidFill>
                  <a:srgbClr val="1C1C1C"/>
                </a:solidFill>
                <a:latin typeface="Arial"/>
                <a:cs typeface="Arial"/>
              </a:rPr>
              <a:t>RATADA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E0E0E"/>
                </a:solidFill>
                <a:latin typeface="Arial"/>
                <a:cs typeface="Arial"/>
              </a:rPr>
              <a:t>qua</a:t>
            </a:r>
            <a:r>
              <a:rPr sz="1100" spc="-1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00" spc="20" dirty="0">
                <a:solidFill>
                  <a:srgbClr val="0E0E0E"/>
                </a:solidFill>
                <a:latin typeface="Arial"/>
                <a:cs typeface="Arial"/>
              </a:rPr>
              <a:t>q</a:t>
            </a:r>
            <a:r>
              <a:rPr sz="1100" spc="-15" dirty="0">
                <a:solidFill>
                  <a:srgbClr val="0E0E0E"/>
                </a:solidFill>
                <a:latin typeface="Arial"/>
                <a:cs typeface="Arial"/>
              </a:rPr>
              <a:t>u</a:t>
            </a:r>
            <a:r>
              <a:rPr sz="1100" spc="5" dirty="0">
                <a:solidFill>
                  <a:srgbClr val="2F2F2F"/>
                </a:solidFill>
                <a:latin typeface="Arial"/>
                <a:cs typeface="Arial"/>
              </a:rPr>
              <a:t>er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recusa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ou </a:t>
            </a:r>
            <a:r>
              <a:rPr sz="1100" spc="-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indenizaçã</a:t>
            </a:r>
            <a:r>
              <a:rPr sz="1100" spc="20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100" spc="240" dirty="0">
                <a:solidFill>
                  <a:srgbClr val="424242"/>
                </a:solidFill>
                <a:latin typeface="Arial"/>
                <a:cs typeface="Arial"/>
              </a:rPr>
              <a:t>, </a:t>
            </a:r>
            <a:r>
              <a:rPr sz="1100" spc="5" dirty="0">
                <a:solidFill>
                  <a:srgbClr val="0E0E0E"/>
                </a:solidFill>
                <a:latin typeface="Arial"/>
                <a:cs typeface="Arial"/>
              </a:rPr>
              <a:t>tudo</a:t>
            </a:r>
            <a:r>
              <a:rPr sz="1100" spc="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nos </a:t>
            </a:r>
            <a:r>
              <a:rPr sz="1100" spc="5" dirty="0">
                <a:solidFill>
                  <a:srgbClr val="0E0E0E"/>
                </a:solidFill>
                <a:latin typeface="Arial"/>
                <a:cs typeface="Arial"/>
              </a:rPr>
              <a:t>termos</a:t>
            </a:r>
            <a:r>
              <a:rPr sz="1100" spc="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100" spc="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C1C1C"/>
                </a:solidFill>
                <a:latin typeface="Arial"/>
                <a:cs typeface="Arial"/>
              </a:rPr>
              <a:t>art.</a:t>
            </a:r>
            <a:r>
              <a:rPr sz="1100" spc="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C1C1C"/>
                </a:solidFill>
                <a:latin typeface="Arial"/>
                <a:cs typeface="Arial"/>
              </a:rPr>
              <a:t>65,</a:t>
            </a:r>
            <a:r>
              <a:rPr sz="1100" spc="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50" spc="75" dirty="0">
                <a:solidFill>
                  <a:srgbClr val="0E0E0E"/>
                </a:solidFill>
                <a:latin typeface="Times New Roman"/>
                <a:cs typeface="Times New Roman"/>
              </a:rPr>
              <a:t>§</a:t>
            </a:r>
            <a:r>
              <a:rPr sz="1250" spc="-25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100" spc="-50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1100" spc="175" dirty="0">
                <a:solidFill>
                  <a:srgbClr val="2F2F2F"/>
                </a:solidFill>
                <a:latin typeface="Arial"/>
                <a:cs typeface="Arial"/>
              </a:rPr>
              <a:t>°</a:t>
            </a:r>
            <a:r>
              <a:rPr sz="1100" spc="-7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da</a:t>
            </a:r>
            <a:r>
              <a:rPr sz="1100" spc="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Lei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C1C1C"/>
                </a:solidFill>
                <a:latin typeface="Arial"/>
                <a:cs typeface="Arial"/>
              </a:rPr>
              <a:t>8.666/93.</a:t>
            </a:r>
            <a:endParaRPr sz="1100">
              <a:latin typeface="Arial"/>
              <a:cs typeface="Arial"/>
            </a:endParaRPr>
          </a:p>
          <a:p>
            <a:pPr marL="21590" marR="34925" algn="just">
              <a:lnSpc>
                <a:spcPts val="1360"/>
              </a:lnSpc>
              <a:spcBef>
                <a:spcPts val="944"/>
              </a:spcBef>
            </a:pPr>
            <a:r>
              <a:rPr sz="1100" b="1" spc="30" dirty="0">
                <a:solidFill>
                  <a:srgbClr val="0E0E0E"/>
                </a:solidFill>
                <a:latin typeface="Arial"/>
                <a:cs typeface="Arial"/>
              </a:rPr>
              <a:t>Parágrafo</a:t>
            </a:r>
            <a:r>
              <a:rPr sz="1100" b="1" spc="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10" dirty="0">
                <a:solidFill>
                  <a:srgbClr val="0E0E0E"/>
                </a:solidFill>
                <a:latin typeface="Arial"/>
                <a:cs typeface="Arial"/>
              </a:rPr>
              <a:t>Segundo: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100" spc="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valor </a:t>
            </a:r>
            <a:r>
              <a:rPr sz="110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C1C1C"/>
                </a:solidFill>
                <a:latin typeface="Arial"/>
                <a:cs typeface="Arial"/>
              </a:rPr>
              <a:t>total</a:t>
            </a:r>
            <a:r>
              <a:rPr sz="1100" spc="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1100" spc="1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F2F2F"/>
                </a:solidFill>
                <a:latin typeface="Arial"/>
                <a:cs typeface="Arial"/>
              </a:rPr>
              <a:t>ser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C1C1C"/>
                </a:solidFill>
                <a:latin typeface="Arial"/>
                <a:cs typeface="Arial"/>
              </a:rPr>
              <a:t>pago</a:t>
            </a:r>
            <a:r>
              <a:rPr sz="1100" spc="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c</a:t>
            </a:r>
            <a:r>
              <a:rPr sz="1100" spc="5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1100" spc="45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100" spc="-5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100" spc="-25" dirty="0">
                <a:solidFill>
                  <a:srgbClr val="2F2F2F"/>
                </a:solidFill>
                <a:latin typeface="Arial"/>
                <a:cs typeface="Arial"/>
              </a:rPr>
              <a:t>esp</a:t>
            </a:r>
            <a:r>
              <a:rPr sz="1100" spc="20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1100" spc="40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100" spc="-30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1100" spc="-10" dirty="0">
                <a:solidFill>
                  <a:srgbClr val="2F2F2F"/>
                </a:solidFill>
                <a:latin typeface="Arial"/>
                <a:cs typeface="Arial"/>
              </a:rPr>
              <a:t>erá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400" spc="-100" dirty="0">
                <a:solidFill>
                  <a:srgbClr val="1C1C1C"/>
                </a:solidFill>
                <a:latin typeface="Times New Roman"/>
                <a:cs typeface="Times New Roman"/>
              </a:rPr>
              <a:t>à</a:t>
            </a:r>
            <a:r>
              <a:rPr sz="1400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400" spc="-165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100" spc="-5" dirty="0">
                <a:solidFill>
                  <a:srgbClr val="2F2F2F"/>
                </a:solidFill>
                <a:latin typeface="Arial"/>
                <a:cs typeface="Arial"/>
              </a:rPr>
              <a:t>sol</a:t>
            </a:r>
            <a:r>
              <a:rPr sz="1100" spc="-1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2F2F2F"/>
                </a:solidFill>
                <a:latin typeface="Arial"/>
                <a:cs typeface="Arial"/>
              </a:rPr>
              <a:t>citação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efetivamente </a:t>
            </a:r>
            <a:r>
              <a:rPr sz="1100" spc="-15" dirty="0">
                <a:solidFill>
                  <a:srgbClr val="2F2F2F"/>
                </a:solidFill>
                <a:latin typeface="Arial"/>
                <a:cs typeface="Arial"/>
              </a:rPr>
              <a:t>requerida</a:t>
            </a:r>
            <a:r>
              <a:rPr sz="1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pe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lo</a:t>
            </a:r>
            <a:r>
              <a:rPr sz="1100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1C1C1C"/>
                </a:solidFill>
                <a:latin typeface="Arial"/>
                <a:cs typeface="Arial"/>
              </a:rPr>
              <a:t>CO</a:t>
            </a:r>
            <a:r>
              <a:rPr sz="1100" spc="-165" dirty="0">
                <a:solidFill>
                  <a:srgbClr val="1C1C1C"/>
                </a:solidFill>
                <a:latin typeface="Arial"/>
                <a:cs typeface="Arial"/>
              </a:rPr>
              <a:t>N</a:t>
            </a:r>
            <a:r>
              <a:rPr sz="1100" spc="-45" dirty="0">
                <a:solidFill>
                  <a:srgbClr val="1C1C1C"/>
                </a:solidFill>
                <a:latin typeface="Arial"/>
                <a:cs typeface="Arial"/>
              </a:rPr>
              <a:t>TRATAN</a:t>
            </a:r>
            <a:r>
              <a:rPr sz="1100" spc="25" dirty="0">
                <a:solidFill>
                  <a:srgbClr val="1C1C1C"/>
                </a:solidFill>
                <a:latin typeface="Arial"/>
                <a:cs typeface="Arial"/>
              </a:rPr>
              <a:t>T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E,</a:t>
            </a:r>
            <a:r>
              <a:rPr sz="1100" spc="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100" spc="8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F2F2F"/>
                </a:solidFill>
                <a:latin typeface="Arial"/>
                <a:cs typeface="Arial"/>
              </a:rPr>
              <a:t>emissão</a:t>
            </a:r>
            <a:r>
              <a:rPr sz="1100" spc="1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da</a:t>
            </a:r>
            <a:r>
              <a:rPr sz="1100" spc="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C1C1C"/>
                </a:solidFill>
                <a:latin typeface="Arial"/>
                <a:cs typeface="Arial"/>
              </a:rPr>
              <a:t>r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100" spc="-25" dirty="0">
                <a:solidFill>
                  <a:srgbClr val="424242"/>
                </a:solidFill>
                <a:latin typeface="Arial"/>
                <a:cs typeface="Arial"/>
              </a:rPr>
              <a:t>s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pectiva</a:t>
            </a:r>
            <a:r>
              <a:rPr sz="1100" spc="1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C1C1C"/>
                </a:solidFill>
                <a:latin typeface="Arial"/>
                <a:cs typeface="Arial"/>
              </a:rPr>
              <a:t>nota</a:t>
            </a:r>
            <a:r>
              <a:rPr sz="1100" spc="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fisca</a:t>
            </a:r>
            <a:r>
              <a:rPr sz="1100" spc="60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100" spc="240" dirty="0">
                <a:solidFill>
                  <a:srgbClr val="424242"/>
                </a:solidFill>
                <a:latin typeface="Arial"/>
                <a:cs typeface="Arial"/>
              </a:rPr>
              <a:t>,</a:t>
            </a:r>
            <a:r>
              <a:rPr sz="1100" spc="-15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C1C1C"/>
                </a:solidFill>
                <a:latin typeface="Arial"/>
                <a:cs typeface="Arial"/>
              </a:rPr>
              <a:t>que</a:t>
            </a:r>
            <a:r>
              <a:rPr sz="1100" spc="1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C1C1C"/>
                </a:solidFill>
                <a:latin typeface="Arial"/>
                <a:cs typeface="Arial"/>
              </a:rPr>
              <a:t>deverá</a:t>
            </a:r>
            <a:r>
              <a:rPr sz="1100" spc="1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24242"/>
                </a:solidFill>
                <a:latin typeface="Arial"/>
                <a:cs typeface="Arial"/>
              </a:rPr>
              <a:t>espec</a:t>
            </a:r>
            <a:r>
              <a:rPr sz="1100" spc="-20" dirty="0">
                <a:solidFill>
                  <a:srgbClr val="424242"/>
                </a:solidFill>
                <a:latin typeface="Arial"/>
                <a:cs typeface="Arial"/>
              </a:rPr>
              <a:t>i</a:t>
            </a:r>
            <a:r>
              <a:rPr sz="1100" spc="55" dirty="0">
                <a:solidFill>
                  <a:srgbClr val="1C1C1C"/>
                </a:solidFill>
                <a:latin typeface="Arial"/>
                <a:cs typeface="Arial"/>
              </a:rPr>
              <a:t>f</a:t>
            </a:r>
            <a:r>
              <a:rPr sz="1100" spc="-1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424242"/>
                </a:solidFill>
                <a:latin typeface="Arial"/>
                <a:cs typeface="Arial"/>
              </a:rPr>
              <a:t>car</a:t>
            </a:r>
            <a:endParaRPr sz="1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37260" y="886967"/>
            <a:ext cx="685800" cy="5897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705855" y="9262871"/>
            <a:ext cx="1344168" cy="123444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4013" y="5135017"/>
            <a:ext cx="0" cy="509905"/>
          </a:xfrm>
          <a:custGeom>
            <a:avLst/>
            <a:gdLst/>
            <a:ahLst/>
            <a:cxnLst/>
            <a:rect l="l" t="t" r="r" b="b"/>
            <a:pathLst>
              <a:path h="509904">
                <a:moveTo>
                  <a:pt x="0" y="509859"/>
                </a:moveTo>
                <a:lnTo>
                  <a:pt x="0" y="0"/>
                </a:lnTo>
              </a:path>
            </a:pathLst>
          </a:custGeom>
          <a:ln w="13605">
            <a:solidFill>
              <a:srgbClr val="D8D8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85263" y="989624"/>
            <a:ext cx="5833110" cy="85744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28065">
              <a:lnSpc>
                <a:spcPts val="2200"/>
              </a:lnSpc>
            </a:pPr>
            <a:r>
              <a:rPr sz="1850" b="1" dirty="0">
                <a:solidFill>
                  <a:srgbClr val="111111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L="1032510">
              <a:lnSpc>
                <a:spcPts val="1480"/>
              </a:lnSpc>
            </a:pPr>
            <a:r>
              <a:rPr sz="1250" spc="25" dirty="0">
                <a:solidFill>
                  <a:srgbClr val="111111"/>
                </a:solidFill>
                <a:latin typeface="Arial"/>
                <a:cs typeface="Arial"/>
              </a:rPr>
              <a:t>ESPORTE</a:t>
            </a:r>
            <a:r>
              <a:rPr sz="125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30" dirty="0">
                <a:solidFill>
                  <a:srgbClr val="111111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0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Página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120" dirty="0">
                <a:solidFill>
                  <a:srgbClr val="111111"/>
                </a:solidFill>
                <a:latin typeface="Arial"/>
                <a:cs typeface="Arial"/>
              </a:rPr>
              <a:t>4</a:t>
            </a:r>
            <a:r>
              <a:rPr sz="1150" b="1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-85" dirty="0">
                <a:solidFill>
                  <a:srgbClr val="242424"/>
                </a:solidFill>
                <a:latin typeface="Arial"/>
                <a:cs typeface="Arial"/>
              </a:rPr>
              <a:t>de</a:t>
            </a:r>
            <a:r>
              <a:rPr sz="1150" b="1" spc="5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50" b="1" spc="95" dirty="0">
                <a:solidFill>
                  <a:srgbClr val="111111"/>
                </a:solidFill>
                <a:latin typeface="Arial"/>
                <a:cs typeface="Arial"/>
              </a:rPr>
              <a:t>6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10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os</a:t>
            </a:r>
            <a:r>
              <a:rPr sz="11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produtos,</a:t>
            </a:r>
            <a:r>
              <a:rPr sz="11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quant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dades</a:t>
            </a:r>
            <a:r>
              <a:rPr sz="11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e</a:t>
            </a:r>
            <a:r>
              <a:rPr sz="1100" spc="4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preços.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6"/>
              </a:spcBef>
            </a:pPr>
            <a:endParaRPr sz="900">
              <a:latin typeface="Times New Roman"/>
              <a:cs typeface="Times New Roman"/>
            </a:endParaRPr>
          </a:p>
          <a:p>
            <a:pPr marL="30480" marR="11430" algn="just">
              <a:lnSpc>
                <a:spcPts val="1330"/>
              </a:lnSpc>
            </a:pPr>
            <a:r>
              <a:rPr sz="1150" b="1" spc="10" dirty="0">
                <a:solidFill>
                  <a:srgbClr val="111111"/>
                </a:solidFill>
                <a:latin typeface="Arial"/>
                <a:cs typeface="Arial"/>
              </a:rPr>
              <a:t>Parágrafo</a:t>
            </a:r>
            <a:r>
              <a:rPr sz="1150" b="1" spc="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10" dirty="0">
                <a:solidFill>
                  <a:srgbClr val="111111"/>
                </a:solidFill>
                <a:latin typeface="Arial"/>
                <a:cs typeface="Arial"/>
              </a:rPr>
              <a:t>Terceiro:</a:t>
            </a:r>
            <a:r>
              <a:rPr sz="1150" b="1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300" spc="-210" dirty="0">
                <a:solidFill>
                  <a:srgbClr val="111111"/>
                </a:solidFill>
                <a:latin typeface="Times New Roman"/>
                <a:cs typeface="Times New Roman"/>
              </a:rPr>
              <a:t>É</a:t>
            </a:r>
            <a:r>
              <a:rPr sz="130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spc="-10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facultada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a </a:t>
            </a:r>
            <a:r>
              <a:rPr sz="1100" spc="-8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00" spc="-6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teração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242424"/>
                </a:solidFill>
                <a:latin typeface="Arial"/>
                <a:cs typeface="Arial"/>
              </a:rPr>
              <a:t>a</a:t>
            </a:r>
            <a:r>
              <a:rPr sz="1100" spc="-30" dirty="0">
                <a:solidFill>
                  <a:srgbClr val="242424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242424"/>
                </a:solidFill>
                <a:latin typeface="Arial"/>
                <a:cs typeface="Arial"/>
              </a:rPr>
              <a:t>ém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111111"/>
                </a:solidFill>
                <a:latin typeface="Arial"/>
                <a:cs typeface="Arial"/>
              </a:rPr>
              <a:t>imite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estabe</a:t>
            </a:r>
            <a:r>
              <a:rPr sz="1100" spc="25" dirty="0">
                <a:solidFill>
                  <a:srgbClr val="242424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242424"/>
                </a:solidFill>
                <a:latin typeface="Arial"/>
                <a:cs typeface="Arial"/>
              </a:rPr>
              <a:t>ecido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no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parágrafo 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primeiro</a:t>
            </a:r>
            <a:r>
              <a:rPr sz="11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mediante</a:t>
            </a:r>
            <a:r>
              <a:rPr sz="110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acordo</a:t>
            </a:r>
            <a:r>
              <a:rPr sz="11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242424"/>
                </a:solidFill>
                <a:latin typeface="Arial"/>
                <a:cs typeface="Arial"/>
              </a:rPr>
              <a:t>entre</a:t>
            </a:r>
            <a:r>
              <a:rPr sz="1100" spc="3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as</a:t>
            </a:r>
            <a:r>
              <a:rPr sz="11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part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00" spc="15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1100" spc="80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 marL="21590" marR="17145" indent="8890" algn="just">
              <a:lnSpc>
                <a:spcPct val="100000"/>
              </a:lnSpc>
              <a:spcBef>
                <a:spcPts val="875"/>
              </a:spcBef>
            </a:pPr>
            <a:r>
              <a:rPr sz="1150" b="1" spc="10" dirty="0">
                <a:solidFill>
                  <a:srgbClr val="111111"/>
                </a:solidFill>
                <a:latin typeface="Arial"/>
                <a:cs typeface="Arial"/>
              </a:rPr>
              <a:t>Parágrafo </a:t>
            </a:r>
            <a:r>
              <a:rPr sz="1150" b="1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15" dirty="0">
                <a:solidFill>
                  <a:srgbClr val="111111"/>
                </a:solidFill>
                <a:latin typeface="Arial"/>
                <a:cs typeface="Arial"/>
              </a:rPr>
              <a:t>Quarto:</a:t>
            </a:r>
            <a:r>
              <a:rPr sz="1150" b="1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11111"/>
                </a:solidFill>
                <a:latin typeface="Arial"/>
                <a:cs typeface="Arial"/>
              </a:rPr>
              <a:t>Torna</a:t>
            </a:r>
            <a:r>
              <a:rPr sz="1100" spc="70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100" spc="-35" dirty="0">
                <a:solidFill>
                  <a:srgbClr val="383838"/>
                </a:solidFill>
                <a:latin typeface="Arial"/>
                <a:cs typeface="Arial"/>
              </a:rPr>
              <a:t>se</a:t>
            </a:r>
            <a:r>
              <a:rPr sz="11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242424"/>
                </a:solidFill>
                <a:latin typeface="Arial"/>
                <a:cs typeface="Arial"/>
              </a:rPr>
              <a:t>obrigatór</a:t>
            </a:r>
            <a:r>
              <a:rPr sz="1100" spc="55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242424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111111"/>
                </a:solidFill>
                <a:latin typeface="Arial"/>
                <a:cs typeface="Arial"/>
              </a:rPr>
              <a:t>nclu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45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42424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campo </a:t>
            </a:r>
            <a:r>
              <a:rPr sz="1100" spc="8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42424"/>
                </a:solidFill>
                <a:latin typeface="Arial"/>
                <a:cs typeface="Arial"/>
              </a:rPr>
              <a:t>apropriado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242424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documento </a:t>
            </a:r>
            <a:r>
              <a:rPr sz="1100" spc="-15" dirty="0">
                <a:solidFill>
                  <a:srgbClr val="242424"/>
                </a:solidFill>
                <a:latin typeface="Arial"/>
                <a:cs typeface="Arial"/>
              </a:rPr>
              <a:t>fiscal</a:t>
            </a:r>
            <a:r>
              <a:rPr sz="1100" spc="9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42424"/>
                </a:solidFill>
                <a:latin typeface="Arial"/>
                <a:cs typeface="Arial"/>
              </a:rPr>
              <a:t>de</a:t>
            </a:r>
            <a:r>
              <a:rPr sz="1100" spc="6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pagamento</a:t>
            </a:r>
            <a:r>
              <a:rPr sz="110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os</a:t>
            </a:r>
            <a:r>
              <a:rPr sz="11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segu</a:t>
            </a:r>
            <a:r>
              <a:rPr sz="1100" spc="10" dirty="0">
                <a:solidFill>
                  <a:srgbClr val="242424"/>
                </a:solidFill>
                <a:latin typeface="Arial"/>
                <a:cs typeface="Arial"/>
              </a:rPr>
              <a:t>intes</a:t>
            </a:r>
            <a:r>
              <a:rPr sz="1100" spc="1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dad</a:t>
            </a:r>
            <a:r>
              <a:rPr sz="1100" spc="2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00" spc="-70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1100" spc="6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Convên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25" dirty="0">
                <a:solidFill>
                  <a:srgbClr val="111111"/>
                </a:solidFill>
                <a:latin typeface="Arial"/>
                <a:cs typeface="Arial"/>
              </a:rPr>
              <a:t>o:</a:t>
            </a:r>
            <a:endParaRPr sz="1100">
              <a:latin typeface="Arial"/>
              <a:cs typeface="Arial"/>
            </a:endParaRPr>
          </a:p>
          <a:p>
            <a:pPr marL="26034" marR="23495" indent="4445" algn="just">
              <a:lnSpc>
                <a:spcPts val="1400"/>
              </a:lnSpc>
              <a:spcBef>
                <a:spcPts val="990"/>
              </a:spcBef>
            </a:pPr>
            <a:r>
              <a:rPr sz="1150" b="1" spc="365" dirty="0">
                <a:solidFill>
                  <a:srgbClr val="111111"/>
                </a:solidFill>
                <a:latin typeface="Arial"/>
                <a:cs typeface="Arial"/>
              </a:rPr>
              <a:t>P</a:t>
            </a:r>
            <a:r>
              <a:rPr sz="1150" b="1" spc="28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50" b="1" spc="25" dirty="0">
                <a:solidFill>
                  <a:srgbClr val="111111"/>
                </a:solidFill>
                <a:latin typeface="Arial"/>
                <a:cs typeface="Arial"/>
              </a:rPr>
              <a:t>amento</a:t>
            </a:r>
            <a:r>
              <a:rPr sz="1150" b="1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4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50" b="1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20" dirty="0">
                <a:solidFill>
                  <a:srgbClr val="111111"/>
                </a:solidFill>
                <a:latin typeface="Arial"/>
                <a:cs typeface="Arial"/>
              </a:rPr>
              <a:t>itens</a:t>
            </a:r>
            <a:r>
              <a:rPr sz="1150" b="1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15" dirty="0">
                <a:solidFill>
                  <a:srgbClr val="111111"/>
                </a:solidFill>
                <a:latin typeface="Arial"/>
                <a:cs typeface="Arial"/>
              </a:rPr>
              <a:t>pertencentes</a:t>
            </a:r>
            <a:r>
              <a:rPr sz="1150" b="1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30" dirty="0">
                <a:solidFill>
                  <a:srgbClr val="111111"/>
                </a:solidFill>
                <a:latin typeface="Arial"/>
                <a:cs typeface="Arial"/>
              </a:rPr>
              <a:t>ao</a:t>
            </a:r>
            <a:r>
              <a:rPr sz="1150" b="1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15" dirty="0">
                <a:solidFill>
                  <a:srgbClr val="111111"/>
                </a:solidFill>
                <a:latin typeface="Arial"/>
                <a:cs typeface="Arial"/>
              </a:rPr>
              <a:t>Projeto</a:t>
            </a:r>
            <a:r>
              <a:rPr sz="1150" b="1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111111"/>
                </a:solidFill>
                <a:latin typeface="Arial"/>
                <a:cs typeface="Arial"/>
              </a:rPr>
              <a:t>MACKENZ</a:t>
            </a:r>
            <a:r>
              <a:rPr sz="1150" b="1" spc="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b="1" spc="-9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b="1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-30" dirty="0">
                <a:solidFill>
                  <a:srgbClr val="111111"/>
                </a:solidFill>
                <a:latin typeface="Arial"/>
                <a:cs typeface="Arial"/>
              </a:rPr>
              <a:t>FORMANDO</a:t>
            </a:r>
            <a:r>
              <a:rPr sz="1150" b="1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-70" dirty="0">
                <a:solidFill>
                  <a:srgbClr val="111111"/>
                </a:solidFill>
                <a:latin typeface="Arial"/>
                <a:cs typeface="Arial"/>
              </a:rPr>
              <a:t>ATLETAS</a:t>
            </a:r>
            <a:r>
              <a:rPr sz="1150" b="1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55" dirty="0">
                <a:solidFill>
                  <a:srgbClr val="111111"/>
                </a:solidFill>
                <a:latin typeface="Arial"/>
                <a:cs typeface="Arial"/>
              </a:rPr>
              <a:t>OLIMP</a:t>
            </a:r>
            <a:r>
              <a:rPr sz="1150" b="1" spc="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b="1" spc="-60" dirty="0">
                <a:solidFill>
                  <a:srgbClr val="111111"/>
                </a:solidFill>
                <a:latin typeface="Arial"/>
                <a:cs typeface="Arial"/>
              </a:rPr>
              <a:t>COS</a:t>
            </a:r>
            <a:r>
              <a:rPr sz="1150" b="1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300" spc="85" dirty="0">
                <a:solidFill>
                  <a:srgbClr val="111111"/>
                </a:solidFill>
                <a:latin typeface="Times New Roman"/>
                <a:cs typeface="Times New Roman"/>
              </a:rPr>
              <a:t>III,</a:t>
            </a:r>
            <a:r>
              <a:rPr sz="1300" spc="5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150" b="1" spc="15" dirty="0">
                <a:solidFill>
                  <a:srgbClr val="111111"/>
                </a:solidFill>
                <a:latin typeface="Arial"/>
                <a:cs typeface="Arial"/>
              </a:rPr>
              <a:t>parcer</a:t>
            </a:r>
            <a:r>
              <a:rPr sz="1150" b="1" spc="-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b="1" spc="4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50" b="1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10" dirty="0">
                <a:solidFill>
                  <a:srgbClr val="111111"/>
                </a:solidFill>
                <a:latin typeface="Arial"/>
                <a:cs typeface="Arial"/>
              </a:rPr>
              <a:t>Mackenzie</a:t>
            </a:r>
            <a:r>
              <a:rPr sz="1150" b="1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-10" dirty="0">
                <a:solidFill>
                  <a:srgbClr val="111111"/>
                </a:solidFill>
                <a:latin typeface="Arial"/>
                <a:cs typeface="Arial"/>
              </a:rPr>
              <a:t>Esporte</a:t>
            </a:r>
            <a:r>
              <a:rPr sz="1150" b="1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-10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150" b="1" spc="-1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50" b="1" spc="20" dirty="0">
                <a:solidFill>
                  <a:srgbClr val="111111"/>
                </a:solidFill>
                <a:latin typeface="Arial"/>
                <a:cs typeface="Arial"/>
              </a:rPr>
              <a:t>ube</a:t>
            </a:r>
            <a:r>
              <a:rPr sz="1150" b="1" spc="-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8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b="1" spc="-45" dirty="0">
                <a:solidFill>
                  <a:srgbClr val="111111"/>
                </a:solidFill>
                <a:latin typeface="Arial"/>
                <a:cs typeface="Arial"/>
              </a:rPr>
              <a:t> CBC.</a:t>
            </a:r>
            <a:endParaRPr sz="1150">
              <a:latin typeface="Arial"/>
              <a:cs typeface="Arial"/>
            </a:endParaRPr>
          </a:p>
          <a:p>
            <a:pPr marL="30480" marR="9525" algn="just">
              <a:lnSpc>
                <a:spcPct val="102699"/>
              </a:lnSpc>
              <a:spcBef>
                <a:spcPts val="860"/>
              </a:spcBef>
            </a:pPr>
            <a:r>
              <a:rPr sz="1150" b="1" spc="10" dirty="0">
                <a:solidFill>
                  <a:srgbClr val="111111"/>
                </a:solidFill>
                <a:latin typeface="Arial"/>
                <a:cs typeface="Arial"/>
              </a:rPr>
              <a:t>Parágrafo</a:t>
            </a:r>
            <a:r>
              <a:rPr sz="1150" b="1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10" dirty="0">
                <a:solidFill>
                  <a:srgbClr val="111111"/>
                </a:solidFill>
                <a:latin typeface="Arial"/>
                <a:cs typeface="Arial"/>
              </a:rPr>
              <a:t>Quinto:</a:t>
            </a:r>
            <a:r>
              <a:rPr sz="1150" b="1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pagamento</a:t>
            </a:r>
            <a:r>
              <a:rPr sz="110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será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rea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izado</a:t>
            </a:r>
            <a:r>
              <a:rPr sz="11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42424"/>
                </a:solidFill>
                <a:latin typeface="Arial"/>
                <a:cs typeface="Arial"/>
              </a:rPr>
              <a:t>em</a:t>
            </a:r>
            <a:r>
              <a:rPr sz="1100" spc="114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parce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0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42424"/>
                </a:solidFill>
                <a:latin typeface="Arial"/>
                <a:cs typeface="Arial"/>
              </a:rPr>
              <a:t>ún</a:t>
            </a:r>
            <a:r>
              <a:rPr sz="1100" spc="-5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242424"/>
                </a:solidFill>
                <a:latin typeface="Arial"/>
                <a:cs typeface="Arial"/>
              </a:rPr>
              <a:t>ca,</a:t>
            </a:r>
            <a:r>
              <a:rPr sz="1100" spc="7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com</a:t>
            </a:r>
            <a:r>
              <a:rPr sz="110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vencimento </a:t>
            </a:r>
            <a:r>
              <a:rPr sz="110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42424"/>
                </a:solidFill>
                <a:latin typeface="Arial"/>
                <a:cs typeface="Arial"/>
              </a:rPr>
              <a:t>após</a:t>
            </a:r>
            <a:r>
              <a:rPr sz="1100" spc="-1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0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242424"/>
                </a:solidFill>
                <a:latin typeface="Arial"/>
                <a:cs typeface="Arial"/>
              </a:rPr>
              <a:t>(dez)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úteis,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242424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42424"/>
                </a:solidFill>
                <a:latin typeface="Arial"/>
                <a:cs typeface="Arial"/>
              </a:rPr>
              <a:t>contar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data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entrega </a:t>
            </a:r>
            <a:r>
              <a:rPr sz="1100" spc="-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11111"/>
                </a:solidFill>
                <a:latin typeface="Arial"/>
                <a:cs typeface="Arial"/>
              </a:rPr>
              <a:t>produto,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42424"/>
                </a:solidFill>
                <a:latin typeface="Arial"/>
                <a:cs typeface="Arial"/>
              </a:rPr>
              <a:t>mediante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apresentação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Nota</a:t>
            </a:r>
            <a:r>
              <a:rPr sz="11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Fiscal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correspondente.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850">
              <a:latin typeface="Times New Roman"/>
              <a:cs typeface="Times New Roman"/>
            </a:endParaRPr>
          </a:p>
          <a:p>
            <a:pPr marL="21590" marR="12065" indent="8890" algn="just">
              <a:lnSpc>
                <a:spcPct val="100000"/>
              </a:lnSpc>
            </a:pPr>
            <a:r>
              <a:rPr sz="1150" b="1" spc="10" dirty="0">
                <a:solidFill>
                  <a:srgbClr val="111111"/>
                </a:solidFill>
                <a:latin typeface="Arial"/>
                <a:cs typeface="Arial"/>
              </a:rPr>
              <a:t>Parágrafo </a:t>
            </a:r>
            <a:r>
              <a:rPr sz="1150" b="1" spc="-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10" dirty="0">
                <a:solidFill>
                  <a:srgbClr val="111111"/>
                </a:solidFill>
                <a:latin typeface="Arial"/>
                <a:cs typeface="Arial"/>
              </a:rPr>
              <a:t>Sexto:</a:t>
            </a:r>
            <a:r>
              <a:rPr sz="1150" b="1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-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pagamento </a:t>
            </a:r>
            <a:r>
              <a:rPr sz="1100" spc="-3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42424"/>
                </a:solidFill>
                <a:latin typeface="Arial"/>
                <a:cs typeface="Arial"/>
              </a:rPr>
              <a:t>será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242424"/>
                </a:solidFill>
                <a:latin typeface="Arial"/>
                <a:cs typeface="Arial"/>
              </a:rPr>
              <a:t>rea</a:t>
            </a:r>
            <a:r>
              <a:rPr sz="1100" spc="-15" dirty="0">
                <a:solidFill>
                  <a:srgbClr val="242424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242424"/>
                </a:solidFill>
                <a:latin typeface="Arial"/>
                <a:cs typeface="Arial"/>
              </a:rPr>
              <a:t>zado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242424"/>
                </a:solidFill>
                <a:latin typeface="Arial"/>
                <a:cs typeface="Arial"/>
              </a:rPr>
              <a:t>v</a:t>
            </a:r>
            <a:r>
              <a:rPr sz="1100" spc="1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242424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50" b="1" u="heavy" spc="-50" dirty="0">
                <a:solidFill>
                  <a:srgbClr val="111111"/>
                </a:solidFill>
                <a:latin typeface="Arial"/>
                <a:cs typeface="Arial"/>
              </a:rPr>
              <a:t>BOLETO</a:t>
            </a:r>
            <a:r>
              <a:rPr sz="1150" b="1" u="heavy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u="heavy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u="heavy" spc="-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u="heavy" spc="-10" dirty="0">
                <a:solidFill>
                  <a:srgbClr val="111111"/>
                </a:solidFill>
                <a:latin typeface="Arial"/>
                <a:cs typeface="Arial"/>
              </a:rPr>
              <a:t>BANCÁR</a:t>
            </a:r>
            <a:r>
              <a:rPr sz="1150" b="1" u="heavy" spc="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b="1" u="heavy" spc="-4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50" b="1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242424"/>
                </a:solidFill>
                <a:latin typeface="Arial"/>
                <a:cs typeface="Arial"/>
              </a:rPr>
              <a:t>emit</a:t>
            </a:r>
            <a:r>
              <a:rPr sz="1100" spc="-5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242424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242424"/>
                </a:solidFill>
                <a:latin typeface="Arial"/>
                <a:cs typeface="Arial"/>
              </a:rPr>
              <a:t>pe</a:t>
            </a:r>
            <a:r>
              <a:rPr sz="1100" spc="-60" dirty="0">
                <a:solidFill>
                  <a:srgbClr val="242424"/>
                </a:solidFill>
                <a:latin typeface="Arial"/>
                <a:cs typeface="Arial"/>
              </a:rPr>
              <a:t>l</a:t>
            </a:r>
            <a:r>
              <a:rPr sz="1100" spc="-45" dirty="0">
                <a:solidFill>
                  <a:srgbClr val="242424"/>
                </a:solidFill>
                <a:latin typeface="Arial"/>
                <a:cs typeface="Arial"/>
              </a:rPr>
              <a:t>a</a:t>
            </a:r>
            <a:r>
              <a:rPr sz="1100" spc="-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11111"/>
                </a:solidFill>
                <a:latin typeface="Arial"/>
                <a:cs typeface="Arial"/>
              </a:rPr>
              <a:t>CONTRATADA.</a:t>
            </a:r>
            <a:endParaRPr sz="1100">
              <a:latin typeface="Arial"/>
              <a:cs typeface="Arial"/>
            </a:endParaRPr>
          </a:p>
          <a:p>
            <a:pPr marL="21590" algn="just">
              <a:lnSpc>
                <a:spcPct val="100000"/>
              </a:lnSpc>
              <a:spcBef>
                <a:spcPts val="885"/>
              </a:spcBef>
            </a:pPr>
            <a:r>
              <a:rPr sz="1150" b="1" spc="-65" dirty="0">
                <a:solidFill>
                  <a:srgbClr val="111111"/>
                </a:solidFill>
                <a:latin typeface="Arial"/>
                <a:cs typeface="Arial"/>
              </a:rPr>
              <a:t>CLÁUSULA</a:t>
            </a:r>
            <a:r>
              <a:rPr sz="1150" b="1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90" dirty="0">
                <a:solidFill>
                  <a:srgbClr val="111111"/>
                </a:solidFill>
                <a:latin typeface="Arial"/>
                <a:cs typeface="Arial"/>
              </a:rPr>
              <a:t>7ª</a:t>
            </a:r>
            <a:r>
              <a:rPr sz="1150" b="1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135" dirty="0">
                <a:solidFill>
                  <a:srgbClr val="242424"/>
                </a:solidFill>
                <a:latin typeface="Arial"/>
                <a:cs typeface="Arial"/>
              </a:rPr>
              <a:t>-</a:t>
            </a:r>
            <a:r>
              <a:rPr sz="1150" b="1" spc="-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111111"/>
                </a:solidFill>
                <a:latin typeface="Arial"/>
                <a:cs typeface="Arial"/>
              </a:rPr>
              <a:t>ONUS</a:t>
            </a:r>
            <a:r>
              <a:rPr sz="1150" b="1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-9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b="1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-50" dirty="0">
                <a:solidFill>
                  <a:srgbClr val="111111"/>
                </a:solidFill>
                <a:latin typeface="Arial"/>
                <a:cs typeface="Arial"/>
              </a:rPr>
              <a:t>ENCARGOS</a:t>
            </a:r>
            <a:endParaRPr sz="1150">
              <a:latin typeface="Arial"/>
              <a:cs typeface="Arial"/>
            </a:endParaRPr>
          </a:p>
          <a:p>
            <a:pPr marL="26034" marR="16510" indent="-13970" algn="just">
              <a:lnSpc>
                <a:spcPct val="101400"/>
              </a:lnSpc>
              <a:spcBef>
                <a:spcPts val="760"/>
              </a:spcBef>
            </a:pPr>
            <a:r>
              <a:rPr sz="1100" spc="-20" dirty="0">
                <a:solidFill>
                  <a:srgbClr val="242424"/>
                </a:solidFill>
                <a:latin typeface="Arial"/>
                <a:cs typeface="Arial"/>
              </a:rPr>
              <a:t>Todos </a:t>
            </a:r>
            <a:r>
              <a:rPr sz="1100" spc="3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42424"/>
                </a:solidFill>
                <a:latin typeface="Arial"/>
                <a:cs typeface="Arial"/>
              </a:rPr>
              <a:t>os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ônus </a:t>
            </a:r>
            <a:r>
              <a:rPr sz="1100" spc="-3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242424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42424"/>
                </a:solidFill>
                <a:latin typeface="Arial"/>
                <a:cs typeface="Arial"/>
              </a:rPr>
              <a:t>encargos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referentes </a:t>
            </a:r>
            <a:r>
              <a:rPr sz="1100" spc="3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350" spc="-75" dirty="0">
                <a:solidFill>
                  <a:srgbClr val="111111"/>
                </a:solidFill>
                <a:latin typeface="Times New Roman"/>
                <a:cs typeface="Times New Roman"/>
              </a:rPr>
              <a:t>à</a:t>
            </a:r>
            <a:r>
              <a:rPr sz="135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50" spc="-6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100" spc="-15" dirty="0">
                <a:solidFill>
                  <a:srgbClr val="242424"/>
                </a:solidFill>
                <a:latin typeface="Arial"/>
                <a:cs typeface="Arial"/>
              </a:rPr>
              <a:t>execução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deste 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Contrato,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242424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838"/>
                </a:solidFill>
                <a:latin typeface="Arial"/>
                <a:cs typeface="Arial"/>
              </a:rPr>
              <a:t>se</a:t>
            </a:r>
            <a:r>
              <a:rPr sz="11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dest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100" spc="-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100" spc="35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350" spc="-30" dirty="0">
                <a:solidFill>
                  <a:srgbClr val="242424"/>
                </a:solidFill>
                <a:latin typeface="Times New Roman"/>
                <a:cs typeface="Times New Roman"/>
              </a:rPr>
              <a:t>à </a:t>
            </a:r>
            <a:r>
              <a:rPr sz="1100" spc="10" dirty="0">
                <a:solidFill>
                  <a:srgbClr val="242424"/>
                </a:solidFill>
                <a:latin typeface="Arial"/>
                <a:cs typeface="Arial"/>
              </a:rPr>
              <a:t>rea</a:t>
            </a:r>
            <a:r>
              <a:rPr sz="1100" spc="-50" dirty="0">
                <a:solidFill>
                  <a:srgbClr val="242424"/>
                </a:solidFill>
                <a:latin typeface="Arial"/>
                <a:cs typeface="Arial"/>
              </a:rPr>
              <a:t>l</a:t>
            </a:r>
            <a:r>
              <a:rPr sz="1100" spc="-25" dirty="0">
                <a:solidFill>
                  <a:srgbClr val="242424"/>
                </a:solidFill>
                <a:latin typeface="Arial"/>
                <a:cs typeface="Arial"/>
              </a:rPr>
              <a:t>ização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1100" spc="-114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dos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42424"/>
                </a:solidFill>
                <a:latin typeface="Arial"/>
                <a:cs typeface="Arial"/>
              </a:rPr>
              <a:t>serv</a:t>
            </a:r>
            <a:r>
              <a:rPr sz="1100" spc="1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242424"/>
                </a:solidFill>
                <a:latin typeface="Arial"/>
                <a:cs typeface="Arial"/>
              </a:rPr>
              <a:t>ços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1100" spc="-1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ficarão  </a:t>
            </a:r>
            <a:r>
              <a:rPr sz="110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totalmente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a  </a:t>
            </a:r>
            <a:r>
              <a:rPr sz="1100" spc="-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cargo  </a:t>
            </a:r>
            <a:r>
              <a:rPr sz="1100" spc="-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242424"/>
                </a:solidFill>
                <a:latin typeface="Arial"/>
                <a:cs typeface="Arial"/>
              </a:rPr>
              <a:t>CONTRATADA,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1100" spc="-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não  </a:t>
            </a:r>
            <a:r>
              <a:rPr sz="1100" spc="-1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42424"/>
                </a:solidFill>
                <a:latin typeface="Arial"/>
                <a:cs typeface="Arial"/>
              </a:rPr>
              <a:t>cabendo</a:t>
            </a:r>
            <a:r>
              <a:rPr sz="1100" spc="-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nenhuma</a:t>
            </a:r>
            <a:r>
              <a:rPr sz="11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transfe</a:t>
            </a:r>
            <a:r>
              <a:rPr sz="1100" spc="55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100" spc="30" dirty="0">
                <a:solidFill>
                  <a:srgbClr val="383838"/>
                </a:solidFill>
                <a:latin typeface="Arial"/>
                <a:cs typeface="Arial"/>
              </a:rPr>
              <a:t>ê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ncia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383838"/>
                </a:solidFill>
                <a:latin typeface="Arial"/>
                <a:cs typeface="Arial"/>
              </a:rPr>
              <a:t>ô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nus</a:t>
            </a:r>
            <a:r>
              <a:rPr sz="11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42424"/>
                </a:solidFill>
                <a:latin typeface="Arial"/>
                <a:cs typeface="Arial"/>
              </a:rPr>
              <a:t>ao</a:t>
            </a:r>
            <a:r>
              <a:rPr sz="1100" spc="6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11111"/>
                </a:solidFill>
                <a:latin typeface="Arial"/>
                <a:cs typeface="Arial"/>
              </a:rPr>
              <a:t>CONTRATANTE.</a:t>
            </a:r>
            <a:endParaRPr sz="1100">
              <a:latin typeface="Arial"/>
              <a:cs typeface="Arial"/>
            </a:endParaRPr>
          </a:p>
          <a:p>
            <a:pPr marL="21590" algn="just">
              <a:lnSpc>
                <a:spcPct val="100000"/>
              </a:lnSpc>
              <a:spcBef>
                <a:spcPts val="925"/>
              </a:spcBef>
            </a:pPr>
            <a:r>
              <a:rPr sz="1150" b="1" spc="-65" dirty="0">
                <a:solidFill>
                  <a:srgbClr val="111111"/>
                </a:solidFill>
                <a:latin typeface="Arial"/>
                <a:cs typeface="Arial"/>
              </a:rPr>
              <a:t>CLÁUSULA</a:t>
            </a:r>
            <a:r>
              <a:rPr sz="1150" b="1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110" dirty="0">
                <a:solidFill>
                  <a:srgbClr val="111111"/>
                </a:solidFill>
                <a:latin typeface="Arial"/>
                <a:cs typeface="Arial"/>
              </a:rPr>
              <a:t>8ª</a:t>
            </a:r>
            <a:r>
              <a:rPr sz="1150" b="1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13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150" b="1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175" dirty="0">
                <a:solidFill>
                  <a:srgbClr val="111111"/>
                </a:solidFill>
                <a:latin typeface="Arial"/>
                <a:cs typeface="Arial"/>
              </a:rPr>
              <a:t>F</a:t>
            </a:r>
            <a:r>
              <a:rPr sz="1150" b="1" spc="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b="1" spc="-40" dirty="0">
                <a:solidFill>
                  <a:srgbClr val="111111"/>
                </a:solidFill>
                <a:latin typeface="Arial"/>
                <a:cs typeface="Arial"/>
              </a:rPr>
              <a:t>SCALIZAÇÃO</a:t>
            </a:r>
            <a:endParaRPr sz="1150">
              <a:latin typeface="Arial"/>
              <a:cs typeface="Arial"/>
            </a:endParaRPr>
          </a:p>
          <a:p>
            <a:pPr marL="26034" marR="11430" indent="4445" algn="just">
              <a:lnSpc>
                <a:spcPct val="101499"/>
              </a:lnSpc>
              <a:spcBef>
                <a:spcPts val="915"/>
              </a:spcBef>
            </a:pPr>
            <a:r>
              <a:rPr sz="1100" spc="-40" dirty="0">
                <a:solidFill>
                  <a:srgbClr val="242424"/>
                </a:solidFill>
                <a:latin typeface="Arial"/>
                <a:cs typeface="Arial"/>
              </a:rPr>
              <a:t>Nos </a:t>
            </a:r>
            <a:r>
              <a:rPr sz="1100" spc="4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termos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42424"/>
                </a:solidFill>
                <a:latin typeface="Arial"/>
                <a:cs typeface="Arial"/>
              </a:rPr>
              <a:t>art.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11111"/>
                </a:solidFill>
                <a:latin typeface="Arial"/>
                <a:cs typeface="Arial"/>
              </a:rPr>
              <a:t>67,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5" dirty="0">
                <a:solidFill>
                  <a:srgbClr val="242424"/>
                </a:solidFill>
                <a:latin typeface="Times New Roman"/>
                <a:cs typeface="Times New Roman"/>
              </a:rPr>
              <a:t>§</a:t>
            </a:r>
            <a:r>
              <a:rPr sz="120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1200" spc="12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1100" spc="-45" dirty="0">
                <a:solidFill>
                  <a:srgbClr val="242424"/>
                </a:solidFill>
                <a:latin typeface="Arial"/>
                <a:cs typeface="Arial"/>
              </a:rPr>
              <a:t>1</a:t>
            </a:r>
            <a:r>
              <a:rPr sz="1100" spc="55" dirty="0">
                <a:solidFill>
                  <a:srgbClr val="242424"/>
                </a:solidFill>
                <a:latin typeface="Arial"/>
                <a:cs typeface="Arial"/>
              </a:rPr>
              <a:t>°</a:t>
            </a:r>
            <a:r>
              <a:rPr sz="1100" spc="335" dirty="0">
                <a:solidFill>
                  <a:srgbClr val="242424"/>
                </a:solidFill>
                <a:latin typeface="Arial"/>
                <a:cs typeface="Arial"/>
              </a:rPr>
              <a:t>,</a:t>
            </a:r>
            <a:r>
              <a:rPr sz="1100" spc="114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42424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1100" spc="-1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242424"/>
                </a:solidFill>
                <a:latin typeface="Arial"/>
                <a:cs typeface="Arial"/>
              </a:rPr>
              <a:t>Lei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111111"/>
                </a:solidFill>
                <a:latin typeface="Arial"/>
                <a:cs typeface="Arial"/>
              </a:rPr>
              <a:t>nº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242424"/>
                </a:solidFill>
                <a:latin typeface="Arial"/>
                <a:cs typeface="Arial"/>
              </a:rPr>
              <a:t>8.666/93,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242424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242424"/>
                </a:solidFill>
                <a:latin typeface="Arial"/>
                <a:cs typeface="Arial"/>
              </a:rPr>
              <a:t>CONTRATANTE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1100" spc="-7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42424"/>
                </a:solidFill>
                <a:latin typeface="Arial"/>
                <a:cs typeface="Arial"/>
              </a:rPr>
              <a:t>designará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1100" spc="-9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242424"/>
                </a:solidFill>
                <a:latin typeface="Arial"/>
                <a:cs typeface="Arial"/>
              </a:rPr>
              <a:t>um</a:t>
            </a:r>
            <a:r>
              <a:rPr sz="1100" spc="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representante </a:t>
            </a:r>
            <a:r>
              <a:rPr sz="110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para</a:t>
            </a:r>
            <a:r>
              <a:rPr sz="1100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acompanhar</a:t>
            </a:r>
            <a:r>
              <a:rPr sz="1100" spc="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242424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fiscalizar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00" spc="-20" dirty="0">
                <a:solidFill>
                  <a:srgbClr val="383838"/>
                </a:solidFill>
                <a:latin typeface="Arial"/>
                <a:cs typeface="Arial"/>
              </a:rPr>
              <a:t>xe</a:t>
            </a:r>
            <a:r>
              <a:rPr sz="1100" spc="65" dirty="0">
                <a:solidFill>
                  <a:srgbClr val="383838"/>
                </a:solidFill>
                <a:latin typeface="Arial"/>
                <a:cs typeface="Arial"/>
              </a:rPr>
              <a:t>c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ução</a:t>
            </a:r>
            <a:r>
              <a:rPr sz="11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Contrato,</a:t>
            </a:r>
            <a:r>
              <a:rPr sz="11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anotando</a:t>
            </a:r>
            <a:r>
              <a:rPr sz="11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242424"/>
                </a:solidFill>
                <a:latin typeface="Arial"/>
                <a:cs typeface="Arial"/>
              </a:rPr>
              <a:t>em</a:t>
            </a:r>
            <a:r>
              <a:rPr sz="1100" spc="10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registro</a:t>
            </a:r>
            <a:endParaRPr sz="1100">
              <a:latin typeface="Arial"/>
              <a:cs typeface="Arial"/>
            </a:endParaRPr>
          </a:p>
          <a:p>
            <a:pPr marL="21590" marR="17145" indent="8890" algn="just">
              <a:lnSpc>
                <a:spcPts val="1360"/>
              </a:lnSpc>
              <a:spcBef>
                <a:spcPts val="125"/>
              </a:spcBef>
            </a:pPr>
            <a:r>
              <a:rPr sz="1100" spc="15" dirty="0">
                <a:solidFill>
                  <a:srgbClr val="111111"/>
                </a:solidFill>
                <a:latin typeface="Arial"/>
                <a:cs typeface="Arial"/>
              </a:rPr>
              <a:t>própr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todas  </a:t>
            </a:r>
            <a:r>
              <a:rPr sz="110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42424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1100" spc="-8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ocorrênc</a:t>
            </a:r>
            <a:r>
              <a:rPr sz="1100" spc="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que  </a:t>
            </a:r>
            <a:r>
              <a:rPr sz="110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42424"/>
                </a:solidFill>
                <a:latin typeface="Arial"/>
                <a:cs typeface="Arial"/>
              </a:rPr>
              <a:t>porventura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1100" spc="-7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existirem  </a:t>
            </a:r>
            <a:r>
              <a:rPr sz="1100" spc="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242424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1100" spc="-6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determ</a:t>
            </a:r>
            <a:r>
              <a:rPr sz="1100" spc="8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nando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42424"/>
                </a:solidFill>
                <a:latin typeface="Arial"/>
                <a:cs typeface="Arial"/>
              </a:rPr>
              <a:t>for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nece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100" spc="-20" dirty="0">
                <a:solidFill>
                  <a:srgbClr val="383838"/>
                </a:solidFill>
                <a:latin typeface="Arial"/>
                <a:cs typeface="Arial"/>
              </a:rPr>
              <a:t>sá</a:t>
            </a:r>
            <a:r>
              <a:rPr sz="1100" spc="35" dirty="0">
                <a:solidFill>
                  <a:srgbClr val="383838"/>
                </a:solidFill>
                <a:latin typeface="Arial"/>
                <a:cs typeface="Arial"/>
              </a:rPr>
              <a:t>r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350" spc="-40" dirty="0">
                <a:solidFill>
                  <a:srgbClr val="242424"/>
                </a:solidFill>
                <a:latin typeface="Times New Roman"/>
                <a:cs typeface="Times New Roman"/>
              </a:rPr>
              <a:t>à</a:t>
            </a:r>
            <a:r>
              <a:rPr sz="135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1350" spc="-3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1100" spc="25" dirty="0">
                <a:solidFill>
                  <a:srgbClr val="111111"/>
                </a:solidFill>
                <a:latin typeface="Arial"/>
                <a:cs typeface="Arial"/>
              </a:rPr>
              <a:t>regu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35" dirty="0">
                <a:solidFill>
                  <a:srgbClr val="111111"/>
                </a:solidFill>
                <a:latin typeface="Arial"/>
                <a:cs typeface="Arial"/>
              </a:rPr>
              <a:t>ar</a:t>
            </a:r>
            <a:r>
              <a:rPr sz="1100" spc="-5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zação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42424"/>
                </a:solidFill>
                <a:latin typeface="Arial"/>
                <a:cs typeface="Arial"/>
              </a:rPr>
              <a:t>das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11111"/>
                </a:solidFill>
                <a:latin typeface="Arial"/>
                <a:cs typeface="Arial"/>
              </a:rPr>
              <a:t>fa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tas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defeitos </a:t>
            </a:r>
            <a:r>
              <a:rPr sz="11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42424"/>
                </a:solidFill>
                <a:latin typeface="Arial"/>
                <a:cs typeface="Arial"/>
              </a:rPr>
              <a:t>observados.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Quaisquer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42424"/>
                </a:solidFill>
                <a:latin typeface="Arial"/>
                <a:cs typeface="Arial"/>
              </a:rPr>
              <a:t>exigências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42424"/>
                </a:solidFill>
                <a:latin typeface="Arial"/>
                <a:cs typeface="Arial"/>
              </a:rPr>
              <a:t>da</a:t>
            </a:r>
            <a:r>
              <a:rPr sz="1100" spc="-1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fisca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ização,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 inerentes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ao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242424"/>
                </a:solidFill>
                <a:latin typeface="Arial"/>
                <a:cs typeface="Arial"/>
              </a:rPr>
              <a:t>objeto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Contrato,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deverão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42424"/>
                </a:solidFill>
                <a:latin typeface="Arial"/>
                <a:cs typeface="Arial"/>
              </a:rPr>
              <a:t>ser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242424"/>
                </a:solidFill>
                <a:latin typeface="Arial"/>
                <a:cs typeface="Arial"/>
              </a:rPr>
              <a:t>prontamente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42424"/>
                </a:solidFill>
                <a:latin typeface="Arial"/>
                <a:cs typeface="Arial"/>
              </a:rPr>
              <a:t>atend</a:t>
            </a:r>
            <a:r>
              <a:rPr sz="1100" spc="15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242424"/>
                </a:solidFill>
                <a:latin typeface="Arial"/>
                <a:cs typeface="Arial"/>
              </a:rPr>
              <a:t>das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838"/>
                </a:solidFill>
                <a:latin typeface="Arial"/>
                <a:cs typeface="Arial"/>
              </a:rPr>
              <a:t>p</a:t>
            </a:r>
            <a:r>
              <a:rPr sz="110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242424"/>
                </a:solidFill>
                <a:latin typeface="Arial"/>
                <a:cs typeface="Arial"/>
              </a:rPr>
              <a:t>CONTRATADA,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42424"/>
                </a:solidFill>
                <a:latin typeface="Arial"/>
                <a:cs typeface="Arial"/>
              </a:rPr>
              <a:t>sem</a:t>
            </a:r>
            <a:r>
              <a:rPr sz="1100" spc="6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242424"/>
                </a:solidFill>
                <a:latin typeface="Arial"/>
                <a:cs typeface="Arial"/>
              </a:rPr>
              <a:t>ônus</a:t>
            </a:r>
            <a:r>
              <a:rPr sz="1100" spc="8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para</a:t>
            </a:r>
            <a:r>
              <a:rPr sz="11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242424"/>
                </a:solidFill>
                <a:latin typeface="Arial"/>
                <a:cs typeface="Arial"/>
              </a:rPr>
              <a:t>o</a:t>
            </a:r>
            <a:r>
              <a:rPr sz="1100" spc="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11111"/>
                </a:solidFill>
                <a:latin typeface="Arial"/>
                <a:cs typeface="Arial"/>
              </a:rPr>
              <a:t>CONTRATANTE.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150" b="1" spc="-65" dirty="0">
                <a:solidFill>
                  <a:srgbClr val="111111"/>
                </a:solidFill>
                <a:latin typeface="Arial"/>
                <a:cs typeface="Arial"/>
              </a:rPr>
              <a:t>CLAUSULA</a:t>
            </a:r>
            <a:r>
              <a:rPr sz="1150" b="1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100" dirty="0">
                <a:solidFill>
                  <a:srgbClr val="111111"/>
                </a:solidFill>
                <a:latin typeface="Arial"/>
                <a:cs typeface="Arial"/>
              </a:rPr>
              <a:t>9ª</a:t>
            </a:r>
            <a:r>
              <a:rPr sz="1150" b="1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13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150" b="1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-20" dirty="0">
                <a:solidFill>
                  <a:srgbClr val="111111"/>
                </a:solidFill>
                <a:latin typeface="Arial"/>
                <a:cs typeface="Arial"/>
              </a:rPr>
              <a:t>RESPONSAB</a:t>
            </a:r>
            <a:r>
              <a:rPr sz="1150" b="1" spc="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b="1" spc="5" dirty="0">
                <a:solidFill>
                  <a:srgbClr val="111111"/>
                </a:solidFill>
                <a:latin typeface="Arial"/>
                <a:cs typeface="Arial"/>
              </a:rPr>
              <a:t>LIDADE</a:t>
            </a:r>
            <a:r>
              <a:rPr sz="1150" b="1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-55" dirty="0">
                <a:solidFill>
                  <a:srgbClr val="111111"/>
                </a:solidFill>
                <a:latin typeface="Arial"/>
                <a:cs typeface="Arial"/>
              </a:rPr>
              <a:t>PELO</a:t>
            </a:r>
            <a:r>
              <a:rPr sz="1150" b="1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15" dirty="0">
                <a:solidFill>
                  <a:srgbClr val="111111"/>
                </a:solidFill>
                <a:latin typeface="Arial"/>
                <a:cs typeface="Arial"/>
              </a:rPr>
              <a:t>MATER</a:t>
            </a:r>
            <a:r>
              <a:rPr sz="1150" b="1" spc="-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b="1" spc="-65" dirty="0">
                <a:solidFill>
                  <a:srgbClr val="111111"/>
                </a:solidFill>
                <a:latin typeface="Arial"/>
                <a:cs typeface="Arial"/>
              </a:rPr>
              <a:t>AL</a:t>
            </a:r>
            <a:r>
              <a:rPr sz="1150" b="1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-50" dirty="0">
                <a:solidFill>
                  <a:srgbClr val="111111"/>
                </a:solidFill>
                <a:latin typeface="Arial"/>
                <a:cs typeface="Arial"/>
              </a:rPr>
              <a:t>ENTREGUE</a:t>
            </a:r>
            <a:endParaRPr sz="1150">
              <a:latin typeface="Arial"/>
              <a:cs typeface="Arial"/>
            </a:endParaRPr>
          </a:p>
          <a:p>
            <a:pPr marL="21590" marR="13970" indent="-5080" algn="just">
              <a:lnSpc>
                <a:spcPct val="101400"/>
              </a:lnSpc>
              <a:spcBef>
                <a:spcPts val="690"/>
              </a:spcBef>
            </a:pPr>
            <a:r>
              <a:rPr sz="1100" spc="-8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11111"/>
                </a:solidFill>
                <a:latin typeface="Arial"/>
                <a:cs typeface="Arial"/>
              </a:rPr>
              <a:t>CONTRATADA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350" spc="10" dirty="0">
                <a:solidFill>
                  <a:srgbClr val="242424"/>
                </a:solidFill>
                <a:latin typeface="Times New Roman"/>
                <a:cs typeface="Times New Roman"/>
              </a:rPr>
              <a:t>é</a:t>
            </a:r>
            <a:r>
              <a:rPr sz="1350" spc="8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respo</a:t>
            </a:r>
            <a:r>
              <a:rPr sz="1100" spc="2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100" spc="-20" dirty="0">
                <a:solidFill>
                  <a:srgbClr val="383838"/>
                </a:solidFill>
                <a:latin typeface="Arial"/>
                <a:cs typeface="Arial"/>
              </a:rPr>
              <a:t>sáv</a:t>
            </a:r>
            <a:r>
              <a:rPr sz="1100" spc="1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100" spc="20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pe</a:t>
            </a:r>
            <a:r>
              <a:rPr sz="1100" spc="-5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0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qua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dade</a:t>
            </a:r>
            <a:r>
              <a:rPr sz="1100" spc="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dos</a:t>
            </a:r>
            <a:r>
              <a:rPr sz="1100" spc="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materiais</a:t>
            </a:r>
            <a:r>
              <a:rPr sz="110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e </a:t>
            </a:r>
            <a:r>
              <a:rPr sz="1100" spc="-15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responsabiliza-se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242424"/>
                </a:solidFill>
                <a:latin typeface="Arial"/>
                <a:cs typeface="Arial"/>
              </a:rPr>
              <a:t>ntegral</a:t>
            </a:r>
            <a:r>
              <a:rPr sz="1100" spc="1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242424"/>
                </a:solidFill>
                <a:latin typeface="Arial"/>
                <a:cs typeface="Arial"/>
              </a:rPr>
              <a:t>e</a:t>
            </a:r>
            <a:r>
              <a:rPr sz="1100" spc="-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42424"/>
                </a:solidFill>
                <a:latin typeface="Arial"/>
                <a:cs typeface="Arial"/>
              </a:rPr>
              <a:t>exclusivamente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  </a:t>
            </a:r>
            <a:r>
              <a:rPr sz="1100" spc="-1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pela  </a:t>
            </a:r>
            <a:r>
              <a:rPr sz="110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promoção   </a:t>
            </a:r>
            <a:r>
              <a:rPr sz="110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42424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1100" spc="13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42424"/>
                </a:solidFill>
                <a:latin typeface="Arial"/>
                <a:cs typeface="Arial"/>
              </a:rPr>
              <a:t>readequações,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  </a:t>
            </a:r>
            <a:r>
              <a:rPr sz="1100" spc="-7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42424"/>
                </a:solidFill>
                <a:latin typeface="Arial"/>
                <a:cs typeface="Arial"/>
              </a:rPr>
              <a:t>sempre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  </a:t>
            </a:r>
            <a:r>
              <a:rPr sz="1100" spc="-14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242424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1100" spc="13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forem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 </a:t>
            </a:r>
            <a:r>
              <a:rPr sz="110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detecta</a:t>
            </a:r>
            <a:r>
              <a:rPr sz="1100" spc="60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100" spc="-20" dirty="0">
                <a:solidFill>
                  <a:srgbClr val="383838"/>
                </a:solidFill>
                <a:latin typeface="Arial"/>
                <a:cs typeface="Arial"/>
              </a:rPr>
              <a:t>as</a:t>
            </a:r>
            <a:r>
              <a:rPr sz="1100" spc="-1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242424"/>
                </a:solidFill>
                <a:latin typeface="Arial"/>
                <a:cs typeface="Arial"/>
              </a:rPr>
              <a:t>mpropr</a:t>
            </a:r>
            <a:r>
              <a:rPr sz="1100" spc="-2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242424"/>
                </a:solidFill>
                <a:latin typeface="Arial"/>
                <a:cs typeface="Arial"/>
              </a:rPr>
              <a:t>edades</a:t>
            </a:r>
            <a:r>
              <a:rPr sz="1100" spc="8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que</a:t>
            </a:r>
            <a:r>
              <a:rPr sz="11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po</a:t>
            </a:r>
            <a:r>
              <a:rPr sz="1100" spc="-55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100" spc="-55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1100" spc="25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1100" spc="80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comprometer</a:t>
            </a:r>
            <a:r>
              <a:rPr sz="1100" spc="1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a</a:t>
            </a:r>
            <a:r>
              <a:rPr sz="1100" spc="1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42424"/>
                </a:solidFill>
                <a:latin typeface="Arial"/>
                <a:cs typeface="Arial"/>
              </a:rPr>
              <a:t>sua</a:t>
            </a:r>
            <a:r>
              <a:rPr sz="1100" spc="8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11111"/>
                </a:solidFill>
                <a:latin typeface="Arial"/>
                <a:cs typeface="Arial"/>
              </a:rPr>
              <a:t>uti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383838"/>
                </a:solidFill>
                <a:latin typeface="Arial"/>
                <a:cs typeface="Arial"/>
              </a:rPr>
              <a:t>zação</a:t>
            </a:r>
            <a:r>
              <a:rPr sz="1100" spc="8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dos</a:t>
            </a:r>
            <a:r>
              <a:rPr sz="110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42424"/>
                </a:solidFill>
                <a:latin typeface="Arial"/>
                <a:cs typeface="Arial"/>
              </a:rPr>
              <a:t>mesmos.</a:t>
            </a:r>
            <a:endParaRPr sz="1100">
              <a:latin typeface="Arial"/>
              <a:cs typeface="Arial"/>
            </a:endParaRPr>
          </a:p>
          <a:p>
            <a:pPr marL="21590" algn="just">
              <a:lnSpc>
                <a:spcPct val="100000"/>
              </a:lnSpc>
              <a:spcBef>
                <a:spcPts val="960"/>
              </a:spcBef>
            </a:pPr>
            <a:r>
              <a:rPr sz="1150" b="1" spc="-65" dirty="0">
                <a:solidFill>
                  <a:srgbClr val="111111"/>
                </a:solidFill>
                <a:latin typeface="Arial"/>
                <a:cs typeface="Arial"/>
              </a:rPr>
              <a:t>CLÁUSULA</a:t>
            </a:r>
            <a:r>
              <a:rPr sz="1150" b="1" spc="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150" b="1" spc="110" dirty="0">
                <a:solidFill>
                  <a:srgbClr val="111111"/>
                </a:solidFill>
                <a:latin typeface="Arial"/>
                <a:cs typeface="Arial"/>
              </a:rPr>
              <a:t>0ª</a:t>
            </a:r>
            <a:r>
              <a:rPr sz="1150" b="1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13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150" b="1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-20" dirty="0">
                <a:solidFill>
                  <a:srgbClr val="111111"/>
                </a:solidFill>
                <a:latin typeface="Arial"/>
                <a:cs typeface="Arial"/>
              </a:rPr>
              <a:t>RESPONSAB</a:t>
            </a:r>
            <a:r>
              <a:rPr sz="1150" b="1" spc="7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b="1" dirty="0">
                <a:solidFill>
                  <a:srgbClr val="111111"/>
                </a:solidFill>
                <a:latin typeface="Arial"/>
                <a:cs typeface="Arial"/>
              </a:rPr>
              <a:t>LIDADE</a:t>
            </a:r>
            <a:r>
              <a:rPr sz="1150" b="1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130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150" b="1" spc="-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b="1" spc="160" dirty="0">
                <a:solidFill>
                  <a:srgbClr val="111111"/>
                </a:solidFill>
                <a:latin typeface="Arial"/>
                <a:cs typeface="Arial"/>
              </a:rPr>
              <a:t>V</a:t>
            </a:r>
            <a:r>
              <a:rPr sz="1150" b="1" spc="9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b="1" spc="-3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endParaRPr sz="1150">
              <a:latin typeface="Arial"/>
              <a:cs typeface="Arial"/>
            </a:endParaRPr>
          </a:p>
          <a:p>
            <a:pPr marL="21590" marR="13970" indent="-5080" algn="just">
              <a:lnSpc>
                <a:spcPct val="103200"/>
              </a:lnSpc>
              <a:spcBef>
                <a:spcPts val="955"/>
              </a:spcBef>
            </a:pPr>
            <a:r>
              <a:rPr sz="1100" spc="-85" dirty="0">
                <a:solidFill>
                  <a:srgbClr val="111111"/>
                </a:solidFill>
                <a:latin typeface="Arial"/>
                <a:cs typeface="Arial"/>
              </a:rPr>
              <a:t>A </a:t>
            </a:r>
            <a:r>
              <a:rPr sz="1100" spc="-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11111"/>
                </a:solidFill>
                <a:latin typeface="Arial"/>
                <a:cs typeface="Arial"/>
              </a:rPr>
              <a:t>CONTRATADA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responderá </a:t>
            </a:r>
            <a:r>
              <a:rPr sz="110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10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qua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55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quer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danos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11111"/>
                </a:solidFill>
                <a:latin typeface="Arial"/>
                <a:cs typeface="Arial"/>
              </a:rPr>
              <a:t>preju</a:t>
            </a:r>
            <a:r>
              <a:rPr sz="1100" spc="-60" dirty="0">
                <a:solidFill>
                  <a:srgbClr val="111111"/>
                </a:solidFill>
                <a:latin typeface="Arial"/>
                <a:cs typeface="Arial"/>
              </a:rPr>
              <a:t>í</a:t>
            </a:r>
            <a:r>
              <a:rPr sz="1100" spc="-40" dirty="0">
                <a:solidFill>
                  <a:srgbClr val="383838"/>
                </a:solidFill>
                <a:latin typeface="Arial"/>
                <a:cs typeface="Arial"/>
              </a:rPr>
              <a:t>zos</a:t>
            </a:r>
            <a:r>
              <a:rPr sz="11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42424"/>
                </a:solidFill>
                <a:latin typeface="Arial"/>
                <a:cs typeface="Arial"/>
              </a:rPr>
              <a:t>pessoais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242424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materiais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242424"/>
                </a:solidFill>
                <a:latin typeface="Arial"/>
                <a:cs typeface="Arial"/>
              </a:rPr>
              <a:t>q</a:t>
            </a:r>
            <a:r>
              <a:rPr sz="1100" spc="5" dirty="0">
                <a:solidFill>
                  <a:srgbClr val="242424"/>
                </a:solidFill>
                <a:latin typeface="Arial"/>
                <a:cs typeface="Arial"/>
              </a:rPr>
              <a:t>ue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42424"/>
                </a:solidFill>
                <a:latin typeface="Arial"/>
                <a:cs typeface="Arial"/>
              </a:rPr>
              <a:t>seus</a:t>
            </a:r>
            <a:r>
              <a:rPr sz="1100" spc="9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42424"/>
                </a:solidFill>
                <a:latin typeface="Arial"/>
                <a:cs typeface="Arial"/>
              </a:rPr>
              <a:t>empregados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1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preposto,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42424"/>
                </a:solidFill>
                <a:latin typeface="Arial"/>
                <a:cs typeface="Arial"/>
              </a:rPr>
              <a:t>em</a:t>
            </a:r>
            <a:r>
              <a:rPr sz="1100" spc="14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00" spc="-40" dirty="0">
                <a:solidFill>
                  <a:srgbClr val="383838"/>
                </a:solidFill>
                <a:latin typeface="Arial"/>
                <a:cs typeface="Arial"/>
              </a:rPr>
              <a:t>zão</a:t>
            </a:r>
            <a:r>
              <a:rPr sz="1100" spc="13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11111"/>
                </a:solidFill>
                <a:latin typeface="Arial"/>
                <a:cs typeface="Arial"/>
              </a:rPr>
              <a:t>om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383838"/>
                </a:solidFill>
                <a:latin typeface="Arial"/>
                <a:cs typeface="Arial"/>
              </a:rPr>
              <a:t>ssão</a:t>
            </a:r>
            <a:r>
              <a:rPr sz="1100" spc="12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42424"/>
                </a:solidFill>
                <a:latin typeface="Arial"/>
                <a:cs typeface="Arial"/>
              </a:rPr>
              <a:t>do</a:t>
            </a:r>
            <a:r>
              <a:rPr sz="1100" spc="-20" dirty="0">
                <a:solidFill>
                  <a:srgbClr val="242424"/>
                </a:solidFill>
                <a:latin typeface="Arial"/>
                <a:cs typeface="Arial"/>
              </a:rPr>
              <a:t>l</a:t>
            </a:r>
            <a:r>
              <a:rPr sz="1100" spc="-30" dirty="0">
                <a:solidFill>
                  <a:srgbClr val="242424"/>
                </a:solidFill>
                <a:latin typeface="Arial"/>
                <a:cs typeface="Arial"/>
              </a:rPr>
              <a:t>osa</a:t>
            </a:r>
            <a:r>
              <a:rPr sz="1100" spc="114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242424"/>
                </a:solidFill>
                <a:latin typeface="Arial"/>
                <a:cs typeface="Arial"/>
              </a:rPr>
              <a:t>ou</a:t>
            </a:r>
            <a:r>
              <a:rPr sz="1100" spc="8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42424"/>
                </a:solidFill>
                <a:latin typeface="Arial"/>
                <a:cs typeface="Arial"/>
              </a:rPr>
              <a:t>cul</a:t>
            </a:r>
            <a:r>
              <a:rPr sz="1100" spc="-10" dirty="0">
                <a:solidFill>
                  <a:srgbClr val="242424"/>
                </a:solidFill>
                <a:latin typeface="Arial"/>
                <a:cs typeface="Arial"/>
              </a:rPr>
              <a:t>posa,</a:t>
            </a:r>
            <a:r>
              <a:rPr sz="1100" spc="7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11111"/>
                </a:solidFill>
                <a:latin typeface="Arial"/>
                <a:cs typeface="Arial"/>
              </a:rPr>
              <a:t>v</a:t>
            </a:r>
            <a:r>
              <a:rPr sz="1100" spc="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100" spc="55" dirty="0">
                <a:solidFill>
                  <a:srgbClr val="383838"/>
                </a:solidFill>
                <a:latin typeface="Arial"/>
                <a:cs typeface="Arial"/>
              </a:rPr>
              <a:t>n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ham</a:t>
            </a:r>
            <a:r>
              <a:rPr sz="110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242424"/>
                </a:solidFill>
                <a:latin typeface="Arial"/>
                <a:cs typeface="Arial"/>
              </a:rPr>
              <a:t>a</a:t>
            </a:r>
            <a:r>
              <a:rPr sz="1100" spc="1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83838"/>
                </a:solidFill>
                <a:latin typeface="Arial"/>
                <a:cs typeface="Arial"/>
              </a:rPr>
              <a:t>causar</a:t>
            </a:r>
            <a:r>
              <a:rPr sz="1100" spc="-1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42424"/>
                </a:solidFill>
                <a:latin typeface="Arial"/>
                <a:cs typeface="Arial"/>
              </a:rPr>
              <a:t>ao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242424"/>
                </a:solidFill>
                <a:latin typeface="Arial"/>
                <a:cs typeface="Arial"/>
              </a:rPr>
              <a:t>CONTRATANTE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1100" spc="-11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dec</a:t>
            </a:r>
            <a:r>
              <a:rPr sz="1100" spc="5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00" spc="20" dirty="0">
                <a:solidFill>
                  <a:srgbClr val="383838"/>
                </a:solidFill>
                <a:latin typeface="Arial"/>
                <a:cs typeface="Arial"/>
              </a:rPr>
              <a:t>r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rênc</a:t>
            </a:r>
            <a:r>
              <a:rPr sz="1100" spc="-4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a </a:t>
            </a:r>
            <a:r>
              <a:rPr sz="11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42424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1100" spc="-1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42424"/>
                </a:solidFill>
                <a:latin typeface="Arial"/>
                <a:cs typeface="Arial"/>
              </a:rPr>
              <a:t>prestação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42424"/>
                </a:solidFill>
                <a:latin typeface="Arial"/>
                <a:cs typeface="Arial"/>
              </a:rPr>
              <a:t>dos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838"/>
                </a:solidFill>
                <a:latin typeface="Arial"/>
                <a:cs typeface="Arial"/>
              </a:rPr>
              <a:t>serviços,</a:t>
            </a:r>
            <a:r>
              <a:rPr sz="1100" dirty="0">
                <a:solidFill>
                  <a:srgbClr val="383838"/>
                </a:solidFill>
                <a:latin typeface="Arial"/>
                <a:cs typeface="Arial"/>
              </a:rPr>
              <a:t>  </a:t>
            </a:r>
            <a:r>
              <a:rPr sz="1100" spc="-11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111111"/>
                </a:solidFill>
                <a:latin typeface="Arial"/>
                <a:cs typeface="Arial"/>
              </a:rPr>
              <a:t>nclu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4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100" spc="-10" dirty="0">
                <a:solidFill>
                  <a:srgbClr val="383838"/>
                </a:solidFill>
                <a:latin typeface="Arial"/>
                <a:cs typeface="Arial"/>
              </a:rPr>
              <a:t>o-se</a:t>
            </a:r>
            <a:r>
              <a:rPr sz="11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838"/>
                </a:solidFill>
                <a:latin typeface="Arial"/>
                <a:cs typeface="Arial"/>
              </a:rPr>
              <a:t>os</a:t>
            </a:r>
            <a:r>
              <a:rPr sz="11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100" spc="114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42424"/>
                </a:solidFill>
                <a:latin typeface="Arial"/>
                <a:cs typeface="Arial"/>
              </a:rPr>
              <a:t>danos</a:t>
            </a:r>
            <a:r>
              <a:rPr sz="1100" spc="-1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mater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ais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1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pessoais</a:t>
            </a:r>
            <a:r>
              <a:rPr sz="11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42424"/>
                </a:solidFill>
                <a:latin typeface="Arial"/>
                <a:cs typeface="Arial"/>
              </a:rPr>
              <a:t>causados</a:t>
            </a:r>
            <a:r>
              <a:rPr sz="1100" spc="1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terce</a:t>
            </a:r>
            <a:r>
              <a:rPr sz="1100" spc="7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383838"/>
                </a:solidFill>
                <a:latin typeface="Arial"/>
                <a:cs typeface="Arial"/>
              </a:rPr>
              <a:t>s,</a:t>
            </a:r>
            <a:r>
              <a:rPr sz="1100" spc="3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242424"/>
                </a:solidFill>
                <a:latin typeface="Arial"/>
                <a:cs typeface="Arial"/>
              </a:rPr>
              <a:t>a</a:t>
            </a:r>
            <a:r>
              <a:rPr sz="1100" spc="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42424"/>
                </a:solidFill>
                <a:latin typeface="Arial"/>
                <a:cs typeface="Arial"/>
              </a:rPr>
              <a:t>que</a:t>
            </a:r>
            <a:r>
              <a:rPr sz="1100" spc="7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11111"/>
                </a:solidFill>
                <a:latin typeface="Arial"/>
                <a:cs typeface="Arial"/>
              </a:rPr>
              <a:t>título</a:t>
            </a:r>
            <a:r>
              <a:rPr sz="11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242424"/>
                </a:solidFill>
                <a:latin typeface="Arial"/>
                <a:cs typeface="Arial"/>
              </a:rPr>
              <a:t>for.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8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150" b="1" spc="-65" dirty="0">
                <a:solidFill>
                  <a:srgbClr val="111111"/>
                </a:solidFill>
                <a:latin typeface="Arial"/>
                <a:cs typeface="Arial"/>
              </a:rPr>
              <a:t>CLÁUSULA</a:t>
            </a:r>
            <a:r>
              <a:rPr sz="1150" b="1" spc="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7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150" b="1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150" b="1" spc="130" dirty="0">
                <a:solidFill>
                  <a:srgbClr val="111111"/>
                </a:solidFill>
                <a:latin typeface="Arial"/>
                <a:cs typeface="Arial"/>
              </a:rPr>
              <a:t>ª</a:t>
            </a:r>
            <a:r>
              <a:rPr sz="1150" b="1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13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150" b="1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-25" dirty="0">
                <a:solidFill>
                  <a:srgbClr val="111111"/>
                </a:solidFill>
                <a:latin typeface="Arial"/>
                <a:cs typeface="Arial"/>
              </a:rPr>
              <a:t>RE</a:t>
            </a:r>
            <a:r>
              <a:rPr sz="1150" b="1" spc="-130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150" b="1" spc="155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150" b="1" spc="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b="1" dirty="0">
                <a:solidFill>
                  <a:srgbClr val="111111"/>
                </a:solidFill>
                <a:latin typeface="Arial"/>
                <a:cs typeface="Arial"/>
              </a:rPr>
              <a:t>SÃO/</a:t>
            </a:r>
            <a:r>
              <a:rPr sz="1150" b="1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b="1" spc="-25" dirty="0">
                <a:solidFill>
                  <a:srgbClr val="111111"/>
                </a:solidFill>
                <a:latin typeface="Arial"/>
                <a:cs typeface="Arial"/>
              </a:rPr>
              <a:t>PENALIDADES</a:t>
            </a:r>
            <a:endParaRPr sz="11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23544" y="864108"/>
            <a:ext cx="685800" cy="59893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83171" y="971864"/>
            <a:ext cx="5878830" cy="7196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45210">
              <a:lnSpc>
                <a:spcPts val="2200"/>
              </a:lnSpc>
            </a:pPr>
            <a:r>
              <a:rPr sz="1850" b="1" spc="10" dirty="0">
                <a:solidFill>
                  <a:srgbClr val="0F0F0F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L="1045210">
              <a:lnSpc>
                <a:spcPts val="1660"/>
              </a:lnSpc>
            </a:pPr>
            <a:r>
              <a:rPr sz="1400" spc="-7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4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400" spc="-70" dirty="0">
                <a:solidFill>
                  <a:srgbClr val="0F0F0F"/>
                </a:solidFill>
                <a:latin typeface="Arial"/>
                <a:cs typeface="Arial"/>
              </a:rPr>
              <a:t>CLUBE</a:t>
            </a:r>
            <a:endParaRPr sz="1400">
              <a:latin typeface="Arial"/>
              <a:cs typeface="Arial"/>
            </a:endParaRPr>
          </a:p>
          <a:p>
            <a:pPr marL="26034" indent="4940935">
              <a:lnSpc>
                <a:spcPct val="100000"/>
              </a:lnSpc>
              <a:spcBef>
                <a:spcPts val="1100"/>
              </a:spcBef>
            </a:pP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Pág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-1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100" b="1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-4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00" b="1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125" dirty="0">
                <a:solidFill>
                  <a:srgbClr val="0F0F0F"/>
                </a:solidFill>
                <a:latin typeface="Arial"/>
                <a:cs typeface="Arial"/>
              </a:rPr>
              <a:t>6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marL="26034" algn="just">
              <a:lnSpc>
                <a:spcPct val="100000"/>
              </a:lnSpc>
              <a:spcBef>
                <a:spcPts val="869"/>
              </a:spcBef>
            </a:pP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presente</a:t>
            </a:r>
            <a:r>
              <a:rPr sz="11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contrato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pode</a:t>
            </a:r>
            <a:r>
              <a:rPr sz="11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ser</a:t>
            </a:r>
            <a:r>
              <a:rPr sz="11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resc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0F0F0F"/>
                </a:solidFill>
                <a:latin typeface="Arial"/>
                <a:cs typeface="Arial"/>
              </a:rPr>
              <a:t>nd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SE: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900">
              <a:latin typeface="Times New Roman"/>
              <a:cs typeface="Times New Roman"/>
            </a:endParaRPr>
          </a:p>
          <a:p>
            <a:pPr marL="460375" indent="-214629">
              <a:lnSpc>
                <a:spcPct val="100000"/>
              </a:lnSpc>
              <a:buClr>
                <a:srgbClr val="0F0F0F"/>
              </a:buClr>
              <a:buFont typeface="Arial"/>
              <a:buChar char="•"/>
              <a:tabLst>
                <a:tab pos="461009" algn="l"/>
              </a:tabLst>
            </a:pP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Não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for</a:t>
            </a:r>
            <a:r>
              <a:rPr sz="11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cumprido</a:t>
            </a:r>
            <a:r>
              <a:rPr sz="1100" spc="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essas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cláusu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contratua</a:t>
            </a:r>
            <a:r>
              <a:rPr sz="1100" spc="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s,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12121"/>
                </a:solidFill>
                <a:latin typeface="Arial"/>
                <a:cs typeface="Arial"/>
              </a:rPr>
              <a:t>especificações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8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prazos;</a:t>
            </a:r>
            <a:endParaRPr sz="1100">
              <a:latin typeface="Arial"/>
              <a:cs typeface="Arial"/>
            </a:endParaRPr>
          </a:p>
          <a:p>
            <a:pPr marL="460375" marR="8890" indent="-214629">
              <a:lnSpc>
                <a:spcPts val="1300"/>
              </a:lnSpc>
              <a:spcBef>
                <a:spcPts val="140"/>
              </a:spcBef>
              <a:buClr>
                <a:srgbClr val="0F0F0F"/>
              </a:buClr>
              <a:buFont typeface="Arial"/>
              <a:buChar char="•"/>
              <a:tabLst>
                <a:tab pos="461009" algn="l"/>
              </a:tabLst>
            </a:pP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Houver   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cessão 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transferênc</a:t>
            </a:r>
            <a:r>
              <a:rPr sz="1100" spc="114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dos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direitos  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0F0F0F"/>
                </a:solidFill>
                <a:latin typeface="Arial"/>
                <a:cs typeface="Arial"/>
              </a:rPr>
              <a:t>obr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igaçõe</a:t>
            </a:r>
            <a:r>
              <a:rPr sz="1100" spc="4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100" spc="250" dirty="0">
                <a:solidFill>
                  <a:srgbClr val="333333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fusão,  </a:t>
            </a:r>
            <a:r>
              <a:rPr sz="11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12121"/>
                </a:solidFill>
                <a:latin typeface="Arial"/>
                <a:cs typeface="Arial"/>
              </a:rPr>
              <a:t>cisão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100" spc="-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incorporação</a:t>
            </a:r>
            <a:r>
              <a:rPr sz="110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1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CONTRATADA;</a:t>
            </a:r>
            <a:endParaRPr sz="1100">
              <a:latin typeface="Arial"/>
              <a:cs typeface="Arial"/>
            </a:endParaRPr>
          </a:p>
          <a:p>
            <a:pPr marL="460375" indent="-210185">
              <a:lnSpc>
                <a:spcPct val="100000"/>
              </a:lnSpc>
              <a:spcBef>
                <a:spcPts val="40"/>
              </a:spcBef>
              <a:buClr>
                <a:srgbClr val="0F0F0F"/>
              </a:buClr>
              <a:buFont typeface="Arial"/>
              <a:buChar char="•"/>
              <a:tabLst>
                <a:tab pos="461009" algn="l"/>
              </a:tabLst>
            </a:pP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Houver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fa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ência</a:t>
            </a:r>
            <a:r>
              <a:rPr sz="11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concordata </a:t>
            </a:r>
            <a:r>
              <a:rPr sz="1100" spc="-1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1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0F0F0F"/>
                </a:solidFill>
                <a:latin typeface="Arial"/>
                <a:cs typeface="Arial"/>
              </a:rPr>
              <a:t>CO</a:t>
            </a:r>
            <a:r>
              <a:rPr sz="1100" spc="-16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TRATADA;</a:t>
            </a:r>
            <a:endParaRPr sz="1100">
              <a:latin typeface="Arial"/>
              <a:cs typeface="Arial"/>
            </a:endParaRPr>
          </a:p>
          <a:p>
            <a:pPr marL="460375" marR="17780" indent="-214629">
              <a:lnSpc>
                <a:spcPct val="100899"/>
              </a:lnSpc>
              <a:spcBef>
                <a:spcPts val="35"/>
              </a:spcBef>
              <a:buClr>
                <a:srgbClr val="0F0F0F"/>
              </a:buClr>
              <a:buFont typeface="Arial"/>
              <a:buChar char="•"/>
              <a:tabLst>
                <a:tab pos="461009" algn="l"/>
              </a:tabLst>
            </a:pP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Houver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alteração</a:t>
            </a:r>
            <a:r>
              <a:rPr sz="11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12121"/>
                </a:solidFill>
                <a:latin typeface="Arial"/>
                <a:cs typeface="Arial"/>
              </a:rPr>
              <a:t>soc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212121"/>
                </a:solidFill>
                <a:latin typeface="Arial"/>
                <a:cs typeface="Arial"/>
              </a:rPr>
              <a:t>al</a:t>
            </a:r>
            <a:r>
              <a:rPr sz="1100" spc="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modificação</a:t>
            </a:r>
            <a:r>
              <a:rPr sz="1100" spc="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1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fina</a:t>
            </a:r>
            <a:r>
              <a:rPr sz="1100" spc="6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dade</a:t>
            </a:r>
            <a:r>
              <a:rPr sz="11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212121"/>
                </a:solidFill>
                <a:latin typeface="Arial"/>
                <a:cs typeface="Arial"/>
              </a:rPr>
              <a:t>estrutura</a:t>
            </a:r>
            <a:r>
              <a:rPr sz="1100" spc="10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1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CONTRATADA,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que</a:t>
            </a:r>
            <a:r>
              <a:rPr sz="11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prejud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que</a:t>
            </a:r>
            <a:r>
              <a:rPr sz="11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execução</a:t>
            </a:r>
            <a:r>
              <a:rPr sz="11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contrato;</a:t>
            </a:r>
            <a:endParaRPr sz="1100">
              <a:latin typeface="Arial"/>
              <a:cs typeface="Arial"/>
            </a:endParaRPr>
          </a:p>
          <a:p>
            <a:pPr marL="460375" indent="-214629">
              <a:lnSpc>
                <a:spcPct val="100000"/>
              </a:lnSpc>
              <a:spcBef>
                <a:spcPts val="120"/>
              </a:spcBef>
              <a:buClr>
                <a:srgbClr val="0F0F0F"/>
              </a:buClr>
              <a:buFont typeface="Arial"/>
              <a:buChar char="•"/>
              <a:tabLst>
                <a:tab pos="461009" algn="l"/>
              </a:tabLst>
            </a:pP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caso</a:t>
            </a:r>
            <a:r>
              <a:rPr sz="11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0F0F0F"/>
                </a:solidFill>
                <a:latin typeface="Arial"/>
                <a:cs typeface="Arial"/>
              </a:rPr>
              <a:t>fortuito</a:t>
            </a:r>
            <a:r>
              <a:rPr sz="11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força </a:t>
            </a:r>
            <a:r>
              <a:rPr sz="11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ma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or</a:t>
            </a:r>
            <a:r>
              <a:rPr sz="11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impeditiva</a:t>
            </a:r>
            <a:r>
              <a:rPr sz="11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1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12121"/>
                </a:solidFill>
                <a:latin typeface="Arial"/>
                <a:cs typeface="Arial"/>
              </a:rPr>
              <a:t>execução</a:t>
            </a:r>
            <a:r>
              <a:rPr sz="1100" spc="8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contrato.</a:t>
            </a:r>
            <a:endParaRPr sz="1100">
              <a:latin typeface="Arial"/>
              <a:cs typeface="Arial"/>
            </a:endParaRPr>
          </a:p>
          <a:p>
            <a:pPr marL="21590" marR="5080" indent="8890" algn="just">
              <a:lnSpc>
                <a:spcPct val="103899"/>
              </a:lnSpc>
              <a:spcBef>
                <a:spcPts val="860"/>
              </a:spcBef>
            </a:pPr>
            <a:r>
              <a:rPr sz="1200" b="1" spc="-15" dirty="0">
                <a:solidFill>
                  <a:srgbClr val="0F0F0F"/>
                </a:solidFill>
                <a:latin typeface="Arial"/>
                <a:cs typeface="Arial"/>
              </a:rPr>
              <a:t>Parágrafo</a:t>
            </a:r>
            <a:r>
              <a:rPr sz="1200" b="1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Pr</a:t>
            </a:r>
            <a:r>
              <a:rPr sz="1200" b="1" spc="-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spc="5" dirty="0">
                <a:solidFill>
                  <a:srgbClr val="0F0F0F"/>
                </a:solidFill>
                <a:latin typeface="Arial"/>
                <a:cs typeface="Arial"/>
              </a:rPr>
              <a:t>meir</a:t>
            </a:r>
            <a:r>
              <a:rPr sz="1200" b="1" spc="9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b="1" spc="25" dirty="0">
                <a:solidFill>
                  <a:srgbClr val="484848"/>
                </a:solidFill>
                <a:latin typeface="Arial"/>
                <a:cs typeface="Arial"/>
              </a:rPr>
              <a:t>:</a:t>
            </a:r>
            <a:r>
              <a:rPr sz="1200" b="1" spc="-8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não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cumprimento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das</a:t>
            </a:r>
            <a:r>
              <a:rPr sz="11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condições</a:t>
            </a:r>
            <a:r>
              <a:rPr sz="11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técn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cas,</a:t>
            </a:r>
            <a:r>
              <a:rPr sz="11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comerc</a:t>
            </a:r>
            <a:r>
              <a:rPr sz="1100" spc="3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100" spc="-5" dirty="0">
                <a:solidFill>
                  <a:srgbClr val="212121"/>
                </a:solidFill>
                <a:latin typeface="Arial"/>
                <a:cs typeface="Arial"/>
              </a:rPr>
              <a:t>ais</a:t>
            </a:r>
            <a:r>
              <a:rPr sz="1100" spc="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0F0F0F"/>
                </a:solidFill>
                <a:latin typeface="Arial"/>
                <a:cs typeface="Arial"/>
              </a:rPr>
              <a:t>jur</a:t>
            </a:r>
            <a:r>
              <a:rPr sz="1100" spc="45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cas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 estabe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ecidas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nos</a:t>
            </a:r>
            <a:r>
              <a:rPr sz="11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nstrumentos</a:t>
            </a:r>
            <a:r>
              <a:rPr sz="11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convocatór</a:t>
            </a:r>
            <a:r>
              <a:rPr sz="1100" spc="7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8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contratual</a:t>
            </a:r>
            <a:r>
              <a:rPr sz="11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caracter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zará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descumpr</a:t>
            </a:r>
            <a:r>
              <a:rPr sz="1100" spc="10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mento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das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obri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gações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assum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das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poderá 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acarretar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ao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part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cipante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segu</a:t>
            </a:r>
            <a:r>
              <a:rPr sz="1100" spc="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ntes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penalidades,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 previstas</a:t>
            </a:r>
            <a:r>
              <a:rPr sz="11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1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nstrumento</a:t>
            </a:r>
            <a:r>
              <a:rPr sz="11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convocatór</a:t>
            </a:r>
            <a:r>
              <a:rPr sz="1100" spc="7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o:</a:t>
            </a:r>
            <a:endParaRPr sz="1100">
              <a:latin typeface="Arial"/>
              <a:cs typeface="Arial"/>
            </a:endParaRPr>
          </a:p>
          <a:p>
            <a:pPr marL="451484" marR="4405630" indent="-7620">
              <a:lnSpc>
                <a:spcPct val="100899"/>
              </a:lnSpc>
              <a:spcBef>
                <a:spcPts val="969"/>
              </a:spcBef>
            </a:pPr>
            <a:r>
              <a:rPr sz="1100" spc="3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420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10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advertênc</a:t>
            </a:r>
            <a:r>
              <a:rPr sz="1100" spc="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a;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27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2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420" dirty="0">
                <a:solidFill>
                  <a:srgbClr val="484848"/>
                </a:solidFill>
                <a:latin typeface="Arial"/>
                <a:cs typeface="Arial"/>
              </a:rPr>
              <a:t>-</a:t>
            </a:r>
            <a:r>
              <a:rPr sz="1100" spc="-1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0F0F0F"/>
                </a:solidFill>
                <a:latin typeface="Arial"/>
                <a:cs typeface="Arial"/>
              </a:rPr>
              <a:t>multa;</a:t>
            </a:r>
            <a:endParaRPr sz="1100">
              <a:latin typeface="Arial"/>
              <a:cs typeface="Arial"/>
            </a:endParaRPr>
          </a:p>
          <a:p>
            <a:pPr marL="451484" marR="13335" indent="-132715" algn="just">
              <a:lnSpc>
                <a:spcPct val="105400"/>
              </a:lnSpc>
              <a:spcBef>
                <a:spcPts val="45"/>
              </a:spcBef>
            </a:pPr>
            <a:r>
              <a:rPr sz="1100" spc="-9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250" dirty="0">
                <a:solidFill>
                  <a:srgbClr val="0F0F0F"/>
                </a:solidFill>
                <a:latin typeface="Arial"/>
                <a:cs typeface="Arial"/>
              </a:rPr>
              <a:t>II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420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1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suspensão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temporár</a:t>
            </a:r>
            <a:r>
              <a:rPr sz="1100" spc="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para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partic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par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dos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processos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333333"/>
                </a:solidFill>
                <a:latin typeface="Arial"/>
                <a:cs typeface="Arial"/>
              </a:rPr>
              <a:t>s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etivos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F0F0F"/>
                </a:solidFill>
                <a:latin typeface="Arial"/>
                <a:cs typeface="Arial"/>
              </a:rPr>
              <a:t>CBC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10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be,</a:t>
            </a:r>
            <a:r>
              <a:rPr sz="11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conseqüênc</a:t>
            </a:r>
            <a:r>
              <a:rPr sz="1100" spc="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a,</a:t>
            </a:r>
            <a:r>
              <a:rPr sz="11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212121"/>
                </a:solidFill>
                <a:latin typeface="Arial"/>
                <a:cs typeface="Arial"/>
              </a:rPr>
              <a:t>contratar</a:t>
            </a:r>
            <a:r>
              <a:rPr sz="1100" spc="1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com</a:t>
            </a:r>
            <a:r>
              <a:rPr sz="1100" spc="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100" spc="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100" spc="-6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spc="20" dirty="0">
                <a:solidFill>
                  <a:srgbClr val="333333"/>
                </a:solidFill>
                <a:latin typeface="Arial"/>
                <a:cs typeface="Arial"/>
              </a:rPr>
              <a:t>s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ma,</a:t>
            </a:r>
            <a:r>
              <a:rPr sz="11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100" spc="35" dirty="0">
                <a:solidFill>
                  <a:srgbClr val="333333"/>
                </a:solidFill>
                <a:latin typeface="Arial"/>
                <a:cs typeface="Arial"/>
              </a:rPr>
              <a:t>e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prazo </a:t>
            </a:r>
            <a:r>
              <a:rPr sz="1100" spc="2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100" spc="-80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nimo</a:t>
            </a:r>
            <a:r>
              <a:rPr sz="11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6</a:t>
            </a:r>
            <a:r>
              <a:rPr sz="110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(seis)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meses</a:t>
            </a:r>
            <a:r>
              <a:rPr sz="110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0F0F0F"/>
                </a:solidFill>
                <a:latin typeface="Arial"/>
                <a:cs typeface="Arial"/>
              </a:rPr>
              <a:t>máx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mo</a:t>
            </a:r>
            <a:r>
              <a:rPr sz="11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24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0F0F0F"/>
                </a:solidFill>
                <a:latin typeface="Arial"/>
                <a:cs typeface="Arial"/>
              </a:rPr>
              <a:t>(v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nte</a:t>
            </a:r>
            <a:r>
              <a:rPr sz="11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quatro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)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meses,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nas</a:t>
            </a:r>
            <a:r>
              <a:rPr sz="11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condi</a:t>
            </a:r>
            <a:r>
              <a:rPr sz="1100" spc="-25" dirty="0">
                <a:solidFill>
                  <a:srgbClr val="212121"/>
                </a:solidFill>
                <a:latin typeface="Arial"/>
                <a:cs typeface="Arial"/>
              </a:rPr>
              <a:t>ções</a:t>
            </a:r>
            <a:r>
              <a:rPr sz="1100" spc="-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estabe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lec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das</a:t>
            </a:r>
            <a:r>
              <a:rPr sz="11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nstrumento</a:t>
            </a:r>
            <a:r>
              <a:rPr sz="11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convocatór</a:t>
            </a:r>
            <a:r>
              <a:rPr sz="1100" spc="7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o.</a:t>
            </a:r>
            <a:endParaRPr sz="1100">
              <a:latin typeface="Arial"/>
              <a:cs typeface="Arial"/>
            </a:endParaRPr>
          </a:p>
          <a:p>
            <a:pPr marL="21590" marR="17145" indent="8890" algn="just">
              <a:lnSpc>
                <a:spcPct val="102800"/>
              </a:lnSpc>
              <a:spcBef>
                <a:spcPts val="880"/>
              </a:spcBef>
            </a:pPr>
            <a:r>
              <a:rPr sz="1200" b="1" spc="-15" dirty="0">
                <a:solidFill>
                  <a:srgbClr val="0F0F0F"/>
                </a:solidFill>
                <a:latin typeface="Arial"/>
                <a:cs typeface="Arial"/>
              </a:rPr>
              <a:t>Parágrafo</a:t>
            </a:r>
            <a:r>
              <a:rPr sz="1200" b="1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0F0F"/>
                </a:solidFill>
                <a:latin typeface="Arial"/>
                <a:cs typeface="Arial"/>
              </a:rPr>
              <a:t>Segundo: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00" spc="-20" dirty="0">
                <a:solidFill>
                  <a:srgbClr val="333333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penas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previstas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nos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inc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333333"/>
                </a:solidFill>
                <a:latin typeface="Arial"/>
                <a:cs typeface="Arial"/>
              </a:rPr>
              <a:t>so</a:t>
            </a:r>
            <a:r>
              <a:rPr sz="1100" spc="-195" dirty="0">
                <a:solidFill>
                  <a:srgbClr val="333333"/>
                </a:solidFill>
                <a:latin typeface="Arial"/>
                <a:cs typeface="Arial"/>
              </a:rPr>
              <a:t>s</a:t>
            </a:r>
            <a:r>
              <a:rPr sz="1100" spc="-5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25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10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250" dirty="0">
                <a:solidFill>
                  <a:srgbClr val="0F0F0F"/>
                </a:solidFill>
                <a:latin typeface="Arial"/>
                <a:cs typeface="Arial"/>
              </a:rPr>
              <a:t>II</a:t>
            </a:r>
            <a:r>
              <a:rPr sz="110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2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58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deste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12121"/>
                </a:solidFill>
                <a:latin typeface="Arial"/>
                <a:cs typeface="Arial"/>
              </a:rPr>
              <a:t>art</a:t>
            </a:r>
            <a:r>
              <a:rPr sz="1100" spc="-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212121"/>
                </a:solidFill>
                <a:latin typeface="Arial"/>
                <a:cs typeface="Arial"/>
              </a:rPr>
              <a:t>go</a:t>
            </a:r>
            <a:r>
              <a:rPr sz="1100" spc="1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poderão</a:t>
            </a:r>
            <a:r>
              <a:rPr sz="110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12121"/>
                </a:solidFill>
                <a:latin typeface="Arial"/>
                <a:cs typeface="Arial"/>
              </a:rPr>
              <a:t>ser</a:t>
            </a:r>
            <a:r>
              <a:rPr sz="1100" spc="-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apl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icadas</a:t>
            </a:r>
            <a:r>
              <a:rPr sz="11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cumul</a:t>
            </a:r>
            <a:r>
              <a:rPr sz="1100" spc="50" dirty="0">
                <a:solidFill>
                  <a:srgbClr val="0F0F0F"/>
                </a:solidFill>
                <a:latin typeface="Arial"/>
                <a:cs typeface="Arial"/>
              </a:rPr>
              <a:t>at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vamente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nã</a:t>
            </a:r>
            <a:r>
              <a:rPr sz="1100" spc="-8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spc="34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100" spc="-1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sem </a:t>
            </a:r>
            <a:r>
              <a:rPr sz="1100" spc="-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prej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100" spc="-95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zo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rescisão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ajuste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ato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uni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ateral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1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F0F0F"/>
                </a:solidFill>
                <a:latin typeface="Arial"/>
                <a:cs typeface="Arial"/>
              </a:rPr>
              <a:t>CBC</a:t>
            </a:r>
            <a:r>
              <a:rPr sz="11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Mackenzie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1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Cl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ube.</a:t>
            </a:r>
            <a:endParaRPr sz="1100">
              <a:latin typeface="Arial"/>
              <a:cs typeface="Arial"/>
            </a:endParaRPr>
          </a:p>
          <a:p>
            <a:pPr marL="21590" indent="4445" algn="just">
              <a:lnSpc>
                <a:spcPct val="100000"/>
              </a:lnSpc>
              <a:spcBef>
                <a:spcPts val="755"/>
              </a:spcBef>
            </a:pPr>
            <a:r>
              <a:rPr sz="1200" b="1" spc="-15" dirty="0">
                <a:solidFill>
                  <a:srgbClr val="0F0F0F"/>
                </a:solidFill>
                <a:latin typeface="Arial"/>
                <a:cs typeface="Arial"/>
              </a:rPr>
              <a:t>Parágrafo</a:t>
            </a:r>
            <a:r>
              <a:rPr sz="1200" b="1" spc="-10" dirty="0">
                <a:solidFill>
                  <a:srgbClr val="0F0F0F"/>
                </a:solidFill>
                <a:latin typeface="Arial"/>
                <a:cs typeface="Arial"/>
              </a:rPr>
              <a:t> Terce</a:t>
            </a:r>
            <a:r>
              <a:rPr sz="1200" b="1" spc="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spc="25" dirty="0">
                <a:solidFill>
                  <a:srgbClr val="0F0F0F"/>
                </a:solidFill>
                <a:latin typeface="Arial"/>
                <a:cs typeface="Arial"/>
              </a:rPr>
              <a:t>ro:</a:t>
            </a:r>
            <a:r>
              <a:rPr sz="1200" b="1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notificação</a:t>
            </a:r>
            <a:r>
              <a:rPr sz="11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1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ap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icação</a:t>
            </a:r>
            <a:r>
              <a:rPr sz="11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das</a:t>
            </a:r>
            <a:r>
              <a:rPr sz="110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penalidades,</a:t>
            </a:r>
            <a:r>
              <a:rPr sz="110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0F0F0F"/>
                </a:solidFill>
                <a:latin typeface="Arial"/>
                <a:cs typeface="Arial"/>
              </a:rPr>
              <a:t>re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ativas</a:t>
            </a:r>
            <a:r>
              <a:rPr sz="11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400" spc="-50" dirty="0">
                <a:solidFill>
                  <a:srgbClr val="0F0F0F"/>
                </a:solidFill>
                <a:latin typeface="Times New Roman"/>
                <a:cs typeface="Times New Roman"/>
              </a:rPr>
              <a:t>à</a:t>
            </a:r>
            <a:r>
              <a:rPr sz="1400" spc="114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nexecução</a:t>
            </a:r>
            <a:endParaRPr sz="1100">
              <a:latin typeface="Arial"/>
              <a:cs typeface="Arial"/>
            </a:endParaRPr>
          </a:p>
          <a:p>
            <a:pPr marL="21590" marR="19685" algn="just">
              <a:lnSpc>
                <a:spcPct val="89000"/>
              </a:lnSpc>
              <a:spcBef>
                <a:spcPts val="170"/>
              </a:spcBef>
            </a:pPr>
            <a:r>
              <a:rPr sz="1100" spc="25" dirty="0">
                <a:solidFill>
                  <a:srgbClr val="0F0F0F"/>
                </a:solidFill>
                <a:latin typeface="Arial"/>
                <a:cs typeface="Arial"/>
              </a:rPr>
              <a:t>total </a:t>
            </a:r>
            <a:r>
              <a:rPr sz="110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parcial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previstas </a:t>
            </a:r>
            <a:r>
              <a:rPr sz="11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neste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 Cap</a:t>
            </a:r>
            <a:r>
              <a:rPr sz="1100" spc="-105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100" spc="55" dirty="0">
                <a:solidFill>
                  <a:srgbClr val="0F0F0F"/>
                </a:solidFill>
                <a:latin typeface="Arial"/>
                <a:cs typeface="Arial"/>
              </a:rPr>
              <a:t>tu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o,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será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efetuada </a:t>
            </a:r>
            <a:r>
              <a:rPr sz="1100" spc="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através </a:t>
            </a:r>
            <a:r>
              <a:rPr sz="11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212121"/>
                </a:solidFill>
                <a:latin typeface="Arial"/>
                <a:cs typeface="Arial"/>
              </a:rPr>
              <a:t>comun</a:t>
            </a:r>
            <a:r>
              <a:rPr sz="1100" spc="2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212121"/>
                </a:solidFill>
                <a:latin typeface="Arial"/>
                <a:cs typeface="Arial"/>
              </a:rPr>
              <a:t>cação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formal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encam</a:t>
            </a:r>
            <a:r>
              <a:rPr sz="1100" spc="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nhada  </a:t>
            </a:r>
            <a:r>
              <a:rPr sz="1100" spc="25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 e-ma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11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400" spc="-95" dirty="0">
                <a:solidFill>
                  <a:srgbClr val="0F0F0F"/>
                </a:solidFill>
                <a:latin typeface="Times New Roman"/>
                <a:cs typeface="Times New Roman"/>
              </a:rPr>
              <a:t>à</a:t>
            </a:r>
            <a:r>
              <a:rPr sz="140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100" spc="10" dirty="0">
                <a:solidFill>
                  <a:srgbClr val="212121"/>
                </a:solidFill>
                <a:latin typeface="Arial"/>
                <a:cs typeface="Arial"/>
              </a:rPr>
              <a:t>contratada,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onde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deverá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12121"/>
                </a:solidFill>
                <a:latin typeface="Arial"/>
                <a:cs typeface="Arial"/>
              </a:rPr>
              <a:t>ser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assegurado </a:t>
            </a:r>
            <a:r>
              <a:rPr sz="11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reito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350" spc="-30" dirty="0">
                <a:solidFill>
                  <a:srgbClr val="0F0F0F"/>
                </a:solidFill>
                <a:latin typeface="Times New Roman"/>
                <a:cs typeface="Times New Roman"/>
              </a:rPr>
              <a:t>à</a:t>
            </a:r>
            <a:r>
              <a:rPr sz="135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spc="-3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def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spc="-55" dirty="0">
                <a:solidFill>
                  <a:srgbClr val="333333"/>
                </a:solidFill>
                <a:latin typeface="Arial"/>
                <a:cs typeface="Arial"/>
              </a:rPr>
              <a:t>sa</a:t>
            </a:r>
            <a:r>
              <a:rPr sz="1100" spc="-3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prévia,</a:t>
            </a:r>
            <a:r>
              <a:rPr sz="11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respeitando-se</a:t>
            </a:r>
            <a:r>
              <a:rPr sz="11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100" spc="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pr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00" spc="-15" dirty="0">
                <a:solidFill>
                  <a:srgbClr val="333333"/>
                </a:solidFill>
                <a:latin typeface="Arial"/>
                <a:cs typeface="Arial"/>
              </a:rPr>
              <a:t>z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5</a:t>
            </a:r>
            <a:r>
              <a:rPr sz="11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(cinco)</a:t>
            </a:r>
            <a:r>
              <a:rPr sz="11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di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10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úteis.</a:t>
            </a:r>
            <a:endParaRPr sz="1100">
              <a:latin typeface="Arial"/>
              <a:cs typeface="Arial"/>
            </a:endParaRPr>
          </a:p>
          <a:p>
            <a:pPr marL="12700" marR="18415" indent="8890" algn="just">
              <a:lnSpc>
                <a:spcPct val="103299"/>
              </a:lnSpc>
              <a:spcBef>
                <a:spcPts val="835"/>
              </a:spcBef>
            </a:pPr>
            <a:r>
              <a:rPr sz="1200" b="1" spc="-15" dirty="0">
                <a:solidFill>
                  <a:srgbClr val="0F0F0F"/>
                </a:solidFill>
                <a:latin typeface="Arial"/>
                <a:cs typeface="Arial"/>
              </a:rPr>
              <a:t>Parágrafo  </a:t>
            </a:r>
            <a:r>
              <a:rPr sz="1200" b="1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F0F0F"/>
                </a:solidFill>
                <a:latin typeface="Arial"/>
                <a:cs typeface="Arial"/>
              </a:rPr>
              <a:t>Quarto: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b="1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Caso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haja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recusa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material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212121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100" spc="-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212121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100" spc="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33333"/>
                </a:solidFill>
                <a:latin typeface="Arial"/>
                <a:cs typeface="Arial"/>
              </a:rPr>
              <a:t>s</a:t>
            </a:r>
            <a:r>
              <a:rPr sz="1100" spc="5" dirty="0">
                <a:solidFill>
                  <a:srgbClr val="333333"/>
                </a:solidFill>
                <a:latin typeface="Arial"/>
                <a:cs typeface="Arial"/>
              </a:rPr>
              <a:t>e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rviço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parte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30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1100" b="1" spc="1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b="1" spc="-5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-1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1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-10" dirty="0">
                <a:solidFill>
                  <a:srgbClr val="0F0F0F"/>
                </a:solidFill>
                <a:latin typeface="Arial"/>
                <a:cs typeface="Arial"/>
              </a:rPr>
              <a:t>CLUBE,</a:t>
            </a:r>
            <a:r>
              <a:rPr sz="11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contratada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deverá,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dentro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prazo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0F0F0F"/>
                </a:solidFill>
                <a:latin typeface="Arial"/>
                <a:cs typeface="Arial"/>
              </a:rPr>
              <a:t>orig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mente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contratado,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reparar,</a:t>
            </a:r>
            <a:r>
              <a:rPr sz="1100" spc="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corr</a:t>
            </a:r>
            <a:r>
              <a:rPr sz="1100" spc="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g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5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remover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às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12121"/>
                </a:solidFill>
                <a:latin typeface="Arial"/>
                <a:cs typeface="Arial"/>
              </a:rPr>
              <a:t>suas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custas,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1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todo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parte,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objeto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ciado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defe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tos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ncorreções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1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12121"/>
                </a:solidFill>
                <a:latin typeface="Arial"/>
                <a:cs typeface="Arial"/>
              </a:rPr>
              <a:t>execução,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12121"/>
                </a:solidFill>
                <a:latin typeface="Arial"/>
                <a:cs typeface="Arial"/>
              </a:rPr>
              <a:t>sob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pena </a:t>
            </a:r>
            <a:r>
              <a:rPr sz="110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restar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12121"/>
                </a:solidFill>
                <a:latin typeface="Arial"/>
                <a:cs typeface="Arial"/>
              </a:rPr>
              <a:t>caracterizada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inexecução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0F0F0F"/>
                </a:solidFill>
                <a:latin typeface="Arial"/>
                <a:cs typeface="Arial"/>
              </a:rPr>
              <a:t>total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parcial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212121"/>
                </a:solidFill>
                <a:latin typeface="Arial"/>
                <a:cs typeface="Arial"/>
              </a:rPr>
              <a:t>objeto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212121"/>
                </a:solidFill>
                <a:latin typeface="Arial"/>
                <a:cs typeface="Arial"/>
              </a:rPr>
              <a:t>contratado,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100" spc="-10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com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consequente  </a:t>
            </a:r>
            <a:r>
              <a:rPr sz="1100" spc="-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apl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cação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00" spc="-65" dirty="0">
                <a:solidFill>
                  <a:srgbClr val="333333"/>
                </a:solidFill>
                <a:latin typeface="Arial"/>
                <a:cs typeface="Arial"/>
              </a:rPr>
              <a:t>s</a:t>
            </a:r>
            <a:r>
              <a:rPr sz="1100" spc="-3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12121"/>
                </a:solidFill>
                <a:latin typeface="Arial"/>
                <a:cs typeface="Arial"/>
              </a:rPr>
              <a:t>sanções</a:t>
            </a:r>
            <a:r>
              <a:rPr sz="1100" spc="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previstas</a:t>
            </a:r>
            <a:r>
              <a:rPr sz="110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0F0F0F"/>
                </a:solidFill>
                <a:latin typeface="Arial"/>
                <a:cs typeface="Arial"/>
              </a:rPr>
              <a:t>art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go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anteri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spc="114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100" spc="85" dirty="0">
                <a:solidFill>
                  <a:srgbClr val="333333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87742" y="8294175"/>
            <a:ext cx="5861050" cy="7105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4445" algn="just">
              <a:lnSpc>
                <a:spcPct val="94100"/>
              </a:lnSpc>
            </a:pPr>
            <a:r>
              <a:rPr sz="1200" b="1" spc="-15" dirty="0">
                <a:solidFill>
                  <a:srgbClr val="0F0F0F"/>
                </a:solidFill>
                <a:latin typeface="Arial"/>
                <a:cs typeface="Arial"/>
              </a:rPr>
              <a:t>Parágrafo</a:t>
            </a:r>
            <a:r>
              <a:rPr sz="1200" b="1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0F0F"/>
                </a:solidFill>
                <a:latin typeface="Arial"/>
                <a:cs typeface="Arial"/>
              </a:rPr>
              <a:t>Quinto:</a:t>
            </a:r>
            <a:r>
              <a:rPr sz="1200" b="1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pena</a:t>
            </a:r>
            <a:r>
              <a:rPr sz="11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0F0F0F"/>
                </a:solidFill>
                <a:latin typeface="Arial"/>
                <a:cs typeface="Arial"/>
              </a:rPr>
              <a:t>mu</a:t>
            </a:r>
            <a:r>
              <a:rPr sz="1100" spc="-8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ta</a:t>
            </a:r>
            <a:r>
              <a:rPr sz="11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pe</a:t>
            </a:r>
            <a:r>
              <a:rPr sz="1100" spc="-6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nexecução</a:t>
            </a:r>
            <a:r>
              <a:rPr sz="110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0F0F0F"/>
                </a:solidFill>
                <a:latin typeface="Arial"/>
                <a:cs typeface="Arial"/>
              </a:rPr>
              <a:t>total</a:t>
            </a:r>
            <a:r>
              <a:rPr sz="11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parcial</a:t>
            </a:r>
            <a:r>
              <a:rPr sz="11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212121"/>
                </a:solidFill>
                <a:latin typeface="Arial"/>
                <a:cs typeface="Arial"/>
              </a:rPr>
              <a:t>ajuste</a:t>
            </a:r>
            <a:r>
              <a:rPr sz="1100" spc="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ce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ebrado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com</a:t>
            </a:r>
            <a:r>
              <a:rPr sz="1100" spc="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F0F0F"/>
                </a:solidFill>
                <a:latin typeface="Arial"/>
                <a:cs typeface="Arial"/>
              </a:rPr>
              <a:t>CBC</a:t>
            </a:r>
            <a:r>
              <a:rPr sz="1100" spc="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4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spc="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ube</a:t>
            </a:r>
            <a:r>
              <a:rPr sz="110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12121"/>
                </a:solidFill>
                <a:latin typeface="Arial"/>
                <a:cs typeface="Arial"/>
              </a:rPr>
              <a:t>será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12121"/>
                </a:solidFill>
                <a:latin typeface="Arial"/>
                <a:cs typeface="Arial"/>
              </a:rPr>
              <a:t>ca</a:t>
            </a:r>
            <a:r>
              <a:rPr sz="1100" spc="-30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212121"/>
                </a:solidFill>
                <a:latin typeface="Arial"/>
                <a:cs typeface="Arial"/>
              </a:rPr>
              <a:t>culada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10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até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0F0F0F"/>
                </a:solidFill>
                <a:latin typeface="Arial"/>
                <a:cs typeface="Arial"/>
              </a:rPr>
              <a:t>50%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(cinquenta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por cento)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12121"/>
                </a:solidFill>
                <a:latin typeface="Arial"/>
                <a:cs typeface="Arial"/>
              </a:rPr>
              <a:t>sobre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100" spc="-114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0F0F0F"/>
                </a:solidFill>
                <a:latin typeface="Arial"/>
                <a:cs typeface="Arial"/>
              </a:rPr>
              <a:t>va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or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total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aj</a:t>
            </a:r>
            <a:r>
              <a:rPr sz="1100" spc="5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100" spc="-55" dirty="0">
                <a:solidFill>
                  <a:srgbClr val="333333"/>
                </a:solidFill>
                <a:latin typeface="Arial"/>
                <a:cs typeface="Arial"/>
              </a:rPr>
              <a:t>s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te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atualizado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33333"/>
                </a:solidFill>
                <a:latin typeface="Arial"/>
                <a:cs typeface="Arial"/>
              </a:rPr>
              <a:t>s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obre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valor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12121"/>
                </a:solidFill>
                <a:latin typeface="Arial"/>
                <a:cs typeface="Arial"/>
              </a:rPr>
              <a:t>correspondente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400" spc="-95" dirty="0">
                <a:solidFill>
                  <a:srgbClr val="212121"/>
                </a:solidFill>
                <a:latin typeface="Times New Roman"/>
                <a:cs typeface="Times New Roman"/>
              </a:rPr>
              <a:t>à</a:t>
            </a:r>
            <a:endParaRPr sz="14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20"/>
              </a:spcBef>
            </a:pPr>
            <a:r>
              <a:rPr sz="1100" spc="25" dirty="0">
                <a:solidFill>
                  <a:srgbClr val="0F0F0F"/>
                </a:solidFill>
                <a:latin typeface="Arial"/>
                <a:cs typeface="Arial"/>
              </a:rPr>
              <a:t>obr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gação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não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cumpr</a:t>
            </a:r>
            <a:r>
              <a:rPr sz="1100" spc="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da,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excetuando-se </a:t>
            </a:r>
            <a:r>
              <a:rPr sz="1100" spc="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aque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grande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0F0F0F"/>
                </a:solidFill>
                <a:latin typeface="Arial"/>
                <a:cs typeface="Arial"/>
              </a:rPr>
              <a:t>vu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45" dirty="0">
                <a:solidFill>
                  <a:srgbClr val="0F0F0F"/>
                </a:solidFill>
                <a:latin typeface="Arial"/>
                <a:cs typeface="Arial"/>
              </a:rPr>
              <a:t>to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com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repercussões</a:t>
            </a:r>
            <a:endParaRPr sz="11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87742" y="9008520"/>
            <a:ext cx="586549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15" dirty="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sz="1100" spc="-3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gnificativas, </a:t>
            </a:r>
            <a:r>
              <a:rPr sz="1100" spc="-1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0F0F0F"/>
                </a:solidFill>
                <a:latin typeface="Arial"/>
                <a:cs typeface="Arial"/>
              </a:rPr>
              <a:t>h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pótese</a:t>
            </a:r>
            <a:r>
              <a:rPr sz="11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1100" spc="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que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0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graduação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1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0F0F0F"/>
                </a:solidFill>
                <a:latin typeface="Arial"/>
                <a:cs typeface="Arial"/>
              </a:rPr>
              <a:t>mu</a:t>
            </a:r>
            <a:r>
              <a:rPr sz="1100" spc="-8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ta</a:t>
            </a:r>
            <a:r>
              <a:rPr sz="11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deverá</a:t>
            </a:r>
            <a:r>
              <a:rPr sz="1100" spc="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estar</a:t>
            </a:r>
            <a:r>
              <a:rPr sz="1100" spc="1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prevista </a:t>
            </a:r>
            <a:r>
              <a:rPr sz="1100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1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nstru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100" spc="35" dirty="0">
                <a:solidFill>
                  <a:srgbClr val="333333"/>
                </a:solidFill>
                <a:latin typeface="Arial"/>
                <a:cs typeface="Arial"/>
              </a:rPr>
              <a:t>e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nto</a:t>
            </a:r>
            <a:endParaRPr sz="11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87742" y="9162598"/>
            <a:ext cx="6093460" cy="190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940435" algn="l"/>
                <a:tab pos="2292985" algn="l"/>
                <a:tab pos="4139565" algn="l"/>
              </a:tabLst>
            </a:pPr>
            <a:r>
              <a:rPr sz="1300" spc="-55" dirty="0">
                <a:solidFill>
                  <a:srgbClr val="0F0F0F"/>
                </a:solidFill>
                <a:latin typeface="Times New Roman"/>
                <a:cs typeface="Times New Roman"/>
              </a:rPr>
              <a:t>convocatório	</a:t>
            </a:r>
            <a:r>
              <a:rPr sz="1300" spc="40" dirty="0">
                <a:solidFill>
                  <a:srgbClr val="0F0F0F"/>
                </a:solidFill>
                <a:latin typeface="Times New Roman"/>
                <a:cs typeface="Times New Roman"/>
              </a:rPr>
              <a:t>e  </a:t>
            </a:r>
            <a:r>
              <a:rPr sz="1300" spc="-9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00" spc="-30" dirty="0">
                <a:solidFill>
                  <a:srgbClr val="0F0F0F"/>
                </a:solidFill>
                <a:latin typeface="Times New Roman"/>
                <a:cs typeface="Times New Roman"/>
              </a:rPr>
              <a:t>no</a:t>
            </a:r>
            <a:r>
              <a:rPr sz="1300" dirty="0">
                <a:solidFill>
                  <a:srgbClr val="0F0F0F"/>
                </a:solidFill>
                <a:latin typeface="Times New Roman"/>
                <a:cs typeface="Times New Roman"/>
              </a:rPr>
              <a:t>  </a:t>
            </a:r>
            <a:r>
              <a:rPr sz="1300" spc="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00" spc="-20" dirty="0">
                <a:solidFill>
                  <a:srgbClr val="0F0F0F"/>
                </a:solidFill>
                <a:latin typeface="Times New Roman"/>
                <a:cs typeface="Times New Roman"/>
              </a:rPr>
              <a:t>competente</a:t>
            </a:r>
            <a:r>
              <a:rPr sz="1300" dirty="0">
                <a:solidFill>
                  <a:srgbClr val="0F0F0F"/>
                </a:solidFill>
                <a:latin typeface="Times New Roman"/>
                <a:cs typeface="Times New Roman"/>
              </a:rPr>
              <a:t>	</a:t>
            </a:r>
            <a:r>
              <a:rPr sz="1300" spc="-85" dirty="0">
                <a:solidFill>
                  <a:srgbClr val="212121"/>
                </a:solidFill>
                <a:latin typeface="Times New Roman"/>
                <a:cs typeface="Times New Roman"/>
              </a:rPr>
              <a:t>i</a:t>
            </a:r>
            <a:r>
              <a:rPr sz="1300" spc="-30" dirty="0">
                <a:solidFill>
                  <a:srgbClr val="212121"/>
                </a:solidFill>
                <a:latin typeface="Times New Roman"/>
                <a:cs typeface="Times New Roman"/>
              </a:rPr>
              <a:t>n</a:t>
            </a:r>
            <a:r>
              <a:rPr sz="1300" spc="-95" dirty="0">
                <a:solidFill>
                  <a:srgbClr val="212121"/>
                </a:solidFill>
                <a:latin typeface="Times New Roman"/>
                <a:cs typeface="Times New Roman"/>
              </a:rPr>
              <a:t>s</a:t>
            </a:r>
            <a:r>
              <a:rPr sz="1300" spc="-15" dirty="0">
                <a:solidFill>
                  <a:srgbClr val="212121"/>
                </a:solidFill>
                <a:latin typeface="Times New Roman"/>
                <a:cs typeface="Times New Roman"/>
              </a:rPr>
              <a:t>trument</a:t>
            </a:r>
            <a:r>
              <a:rPr sz="1300" spc="80" dirty="0">
                <a:solidFill>
                  <a:srgbClr val="212121"/>
                </a:solidFill>
                <a:latin typeface="Times New Roman"/>
                <a:cs typeface="Times New Roman"/>
              </a:rPr>
              <a:t>o</a:t>
            </a:r>
            <a:r>
              <a:rPr sz="1300" dirty="0">
                <a:solidFill>
                  <a:srgbClr val="212121"/>
                </a:solidFill>
                <a:latin typeface="Times New Roman"/>
                <a:cs typeface="Times New Roman"/>
              </a:rPr>
              <a:t>  </a:t>
            </a:r>
            <a:r>
              <a:rPr sz="1300" spc="-13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300" spc="20" dirty="0">
                <a:solidFill>
                  <a:srgbClr val="0F0F0F"/>
                </a:solidFill>
                <a:latin typeface="Times New Roman"/>
                <a:cs typeface="Times New Roman"/>
              </a:rPr>
              <a:t>de</a:t>
            </a:r>
            <a:r>
              <a:rPr sz="1300" dirty="0">
                <a:solidFill>
                  <a:srgbClr val="0F0F0F"/>
                </a:solidFill>
                <a:latin typeface="Times New Roman"/>
                <a:cs typeface="Times New Roman"/>
              </a:rPr>
              <a:t>  </a:t>
            </a:r>
            <a:r>
              <a:rPr sz="1300" spc="-10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00" spc="-25" dirty="0">
                <a:solidFill>
                  <a:srgbClr val="0F0F0F"/>
                </a:solidFill>
                <a:latin typeface="Times New Roman"/>
                <a:cs typeface="Times New Roman"/>
              </a:rPr>
              <a:t>contrato,</a:t>
            </a:r>
            <a:r>
              <a:rPr sz="1300" dirty="0">
                <a:solidFill>
                  <a:srgbClr val="0F0F0F"/>
                </a:solidFill>
                <a:latin typeface="Times New Roman"/>
                <a:cs typeface="Times New Roman"/>
              </a:rPr>
              <a:t>	</a:t>
            </a:r>
            <a:r>
              <a:rPr sz="1300" spc="-5" dirty="0">
                <a:solidFill>
                  <a:srgbClr val="212121"/>
                </a:solidFill>
                <a:latin typeface="Times New Roman"/>
                <a:cs typeface="Times New Roman"/>
              </a:rPr>
              <a:t>s</a:t>
            </a:r>
            <a:r>
              <a:rPr sz="1300" spc="-10" dirty="0">
                <a:solidFill>
                  <a:srgbClr val="212121"/>
                </a:solidFill>
                <a:latin typeface="Times New Roman"/>
                <a:cs typeface="Times New Roman"/>
              </a:rPr>
              <a:t>endo</a:t>
            </a:r>
            <a:r>
              <a:rPr sz="1300" dirty="0">
                <a:solidFill>
                  <a:srgbClr val="212121"/>
                </a:solidFill>
                <a:latin typeface="Times New Roman"/>
                <a:cs typeface="Times New Roman"/>
              </a:rPr>
              <a:t>  </a:t>
            </a:r>
            <a:r>
              <a:rPr sz="1300" spc="-8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300" spc="25" dirty="0">
                <a:solidFill>
                  <a:srgbClr val="0F0F0F"/>
                </a:solidFill>
                <a:latin typeface="Times New Roman"/>
                <a:cs typeface="Times New Roman"/>
              </a:rPr>
              <a:t>e</a:t>
            </a:r>
            <a:r>
              <a:rPr sz="1300" spc="15" dirty="0">
                <a:solidFill>
                  <a:srgbClr val="0F0F0F"/>
                </a:solidFill>
                <a:latin typeface="Times New Roman"/>
                <a:cs typeface="Times New Roman"/>
              </a:rPr>
              <a:t>stá</a:t>
            </a:r>
            <a:r>
              <a:rPr sz="1300" dirty="0">
                <a:solidFill>
                  <a:srgbClr val="0F0F0F"/>
                </a:solidFill>
                <a:latin typeface="Times New Roman"/>
                <a:cs typeface="Times New Roman"/>
              </a:rPr>
              <a:t>  </a:t>
            </a:r>
            <a:r>
              <a:rPr sz="1300" spc="-8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00" spc="-45" dirty="0">
                <a:solidFill>
                  <a:srgbClr val="0F0F0F"/>
                </a:solidFill>
                <a:latin typeface="Times New Roman"/>
                <a:cs typeface="Times New Roman"/>
              </a:rPr>
              <a:t>devidame</a:t>
            </a:r>
            <a:r>
              <a:rPr sz="1300" spc="60" dirty="0">
                <a:solidFill>
                  <a:srgbClr val="0F0F0F"/>
                </a:solidFill>
                <a:latin typeface="Times New Roman"/>
                <a:cs typeface="Times New Roman"/>
              </a:rPr>
              <a:t>n</a:t>
            </a:r>
            <a:r>
              <a:rPr sz="1300" spc="2210" dirty="0">
                <a:solidFill>
                  <a:srgbClr val="6B6B77"/>
                </a:solidFill>
                <a:latin typeface="Times New Roman"/>
                <a:cs typeface="Times New Roman"/>
              </a:rPr>
              <a:t>n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74029" y="9386615"/>
            <a:ext cx="695325" cy="190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-45" dirty="0">
                <a:solidFill>
                  <a:srgbClr val="212121"/>
                </a:solidFill>
                <a:latin typeface="Times New Roman"/>
                <a:cs typeface="Times New Roman"/>
              </a:rPr>
              <a:t>justificada.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605778" y="8943171"/>
            <a:ext cx="338455" cy="736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600" spc="595" dirty="0">
                <a:solidFill>
                  <a:srgbClr val="9797A3"/>
                </a:solidFill>
                <a:latin typeface="Arial"/>
                <a:cs typeface="Arial"/>
              </a:rPr>
              <a:t>r</a:t>
            </a:r>
            <a:endParaRPr sz="5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636775" y="9720083"/>
            <a:ext cx="309880" cy="787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6000" i="1" spc="235" dirty="0">
                <a:solidFill>
                  <a:srgbClr val="5B595D"/>
                </a:solidFill>
                <a:latin typeface="Times New Roman"/>
                <a:cs typeface="Times New Roman"/>
              </a:rPr>
              <a:t>(</a:t>
            </a:r>
            <a:endParaRPr sz="6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60119" y="877824"/>
            <a:ext cx="685800" cy="59893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77824" y="3401567"/>
            <a:ext cx="1161288" cy="75895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21708" y="3204972"/>
            <a:ext cx="1856232" cy="83210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52927" y="4727447"/>
            <a:ext cx="1609344" cy="60350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46988" y="6812280"/>
            <a:ext cx="1929383" cy="24688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059935" y="6679692"/>
            <a:ext cx="1453896" cy="3429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38780" y="7021953"/>
            <a:ext cx="2444750" cy="0"/>
          </a:xfrm>
          <a:custGeom>
            <a:avLst/>
            <a:gdLst/>
            <a:ahLst/>
            <a:cxnLst/>
            <a:rect l="l" t="t" r="r" b="b"/>
            <a:pathLst>
              <a:path w="2444750">
                <a:moveTo>
                  <a:pt x="0" y="0"/>
                </a:moveTo>
                <a:lnTo>
                  <a:pt x="2444456" y="0"/>
                </a:lnTo>
              </a:path>
            </a:pathLst>
          </a:custGeom>
          <a:ln w="13605">
            <a:solidFill>
              <a:srgbClr val="3838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891177" y="7017401"/>
            <a:ext cx="2453640" cy="0"/>
          </a:xfrm>
          <a:custGeom>
            <a:avLst/>
            <a:gdLst/>
            <a:ahLst/>
            <a:cxnLst/>
            <a:rect l="l" t="t" r="r" b="b"/>
            <a:pathLst>
              <a:path w="2453640">
                <a:moveTo>
                  <a:pt x="0" y="0"/>
                </a:moveTo>
                <a:lnTo>
                  <a:pt x="2453526" y="0"/>
                </a:lnTo>
              </a:path>
            </a:pathLst>
          </a:custGeom>
          <a:ln w="13605">
            <a:solidFill>
              <a:srgbClr val="38383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928352" y="980519"/>
            <a:ext cx="4813300" cy="7708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210"/>
              </a:lnSpc>
            </a:pPr>
            <a:r>
              <a:rPr sz="1850" b="1" spc="10" dirty="0">
                <a:solidFill>
                  <a:srgbClr val="0C0C0C"/>
                </a:solidFill>
                <a:latin typeface="Arial"/>
                <a:cs typeface="Arial"/>
              </a:rPr>
              <a:t>MACKENZ</a:t>
            </a:r>
            <a:r>
              <a:rPr sz="1850" b="1" spc="1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850" b="1" spc="3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endParaRPr sz="1850">
              <a:latin typeface="Arial"/>
              <a:cs typeface="Arial"/>
            </a:endParaRPr>
          </a:p>
          <a:p>
            <a:pPr marL="12700">
              <a:lnSpc>
                <a:spcPts val="1550"/>
              </a:lnSpc>
            </a:pP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ESPORTE</a:t>
            </a:r>
            <a:r>
              <a:rPr sz="130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0C0C0C"/>
                </a:solidFill>
                <a:latin typeface="Arial"/>
                <a:cs typeface="Arial"/>
              </a:rPr>
              <a:t>CLUBE</a:t>
            </a:r>
            <a:endParaRPr sz="13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1150"/>
              </a:spcBef>
            </a:pPr>
            <a:r>
              <a:rPr sz="1100" spc="-30" dirty="0">
                <a:solidFill>
                  <a:srgbClr val="212121"/>
                </a:solidFill>
                <a:latin typeface="Arial"/>
                <a:cs typeface="Arial"/>
              </a:rPr>
              <a:t>Página</a:t>
            </a:r>
            <a:r>
              <a:rPr sz="1100" spc="8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0C0C0C"/>
                </a:solidFill>
                <a:latin typeface="Arial"/>
                <a:cs typeface="Arial"/>
              </a:rPr>
              <a:t>6</a:t>
            </a:r>
            <a:r>
              <a:rPr sz="11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1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0C0C0C"/>
                </a:solidFill>
                <a:latin typeface="Arial"/>
                <a:cs typeface="Arial"/>
              </a:rPr>
              <a:t>6</a:t>
            </a:r>
            <a:endParaRPr sz="11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30615" y="1903841"/>
            <a:ext cx="73088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50" dirty="0">
                <a:solidFill>
                  <a:srgbClr val="0C0C0C"/>
                </a:solidFill>
                <a:latin typeface="Arial"/>
                <a:cs typeface="Arial"/>
              </a:rPr>
              <a:t>Parágrafo</a:t>
            </a:r>
            <a:endParaRPr sz="11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792297" y="1903841"/>
            <a:ext cx="495109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50" dirty="0">
                <a:solidFill>
                  <a:srgbClr val="0C0C0C"/>
                </a:solidFill>
                <a:latin typeface="Arial"/>
                <a:cs typeface="Arial"/>
              </a:rPr>
              <a:t>Sexto: </a:t>
            </a:r>
            <a:r>
              <a:rPr sz="115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C0C0C"/>
                </a:solidFill>
                <a:latin typeface="Arial"/>
                <a:cs typeface="Arial"/>
              </a:rPr>
              <a:t>presente </a:t>
            </a:r>
            <a:r>
              <a:rPr sz="11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C0C0C"/>
                </a:solidFill>
                <a:latin typeface="Arial"/>
                <a:cs typeface="Arial"/>
              </a:rPr>
              <a:t>contrato</a:t>
            </a:r>
            <a:r>
              <a:rPr sz="1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C0C0C"/>
                </a:solidFill>
                <a:latin typeface="Arial"/>
                <a:cs typeface="Arial"/>
              </a:rPr>
              <a:t>poderá</a:t>
            </a:r>
            <a:r>
              <a:rPr sz="1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12121"/>
                </a:solidFill>
                <a:latin typeface="Arial"/>
                <a:cs typeface="Arial"/>
              </a:rPr>
              <a:t>ser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rescind</a:t>
            </a:r>
            <a:r>
              <a:rPr sz="1100" spc="-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212121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antecipadamente </a:t>
            </a:r>
            <a:r>
              <a:rPr sz="1100" spc="1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212121"/>
                </a:solidFill>
                <a:latin typeface="Arial"/>
                <a:cs typeface="Arial"/>
              </a:rPr>
              <a:t>pe</a:t>
            </a:r>
            <a:r>
              <a:rPr sz="1100" spc="-95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endParaRPr sz="11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26080" y="2086526"/>
            <a:ext cx="5819775" cy="12668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 marR="2177415" indent="-5080">
              <a:lnSpc>
                <a:spcPts val="2370"/>
              </a:lnSpc>
            </a:pPr>
            <a:r>
              <a:rPr sz="1100" spc="-70" dirty="0">
                <a:solidFill>
                  <a:srgbClr val="212121"/>
                </a:solidFill>
                <a:latin typeface="Arial"/>
                <a:cs typeface="Arial"/>
              </a:rPr>
              <a:t>CON</a:t>
            </a:r>
            <a:r>
              <a:rPr sz="1100" spc="-60" dirty="0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sz="1100" spc="-45" dirty="0">
                <a:solidFill>
                  <a:srgbClr val="212121"/>
                </a:solidFill>
                <a:latin typeface="Arial"/>
                <a:cs typeface="Arial"/>
              </a:rPr>
              <a:t>RATAN</a:t>
            </a:r>
            <a:r>
              <a:rPr sz="1100" spc="-80" dirty="0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sz="1100" spc="-20" dirty="0">
                <a:solidFill>
                  <a:srgbClr val="212121"/>
                </a:solidFill>
                <a:latin typeface="Arial"/>
                <a:cs typeface="Arial"/>
              </a:rPr>
              <a:t>E,</a:t>
            </a:r>
            <a:r>
              <a:rPr sz="1100" spc="-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12121"/>
                </a:solidFill>
                <a:latin typeface="Arial"/>
                <a:cs typeface="Arial"/>
              </a:rPr>
              <a:t>sem</a:t>
            </a:r>
            <a:r>
              <a:rPr sz="1100" spc="1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212121"/>
                </a:solidFill>
                <a:latin typeface="Arial"/>
                <a:cs typeface="Arial"/>
              </a:rPr>
              <a:t>nc</a:t>
            </a:r>
            <a:r>
              <a:rPr sz="1100" spc="-5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212121"/>
                </a:solidFill>
                <a:latin typeface="Arial"/>
                <a:cs typeface="Arial"/>
              </a:rPr>
              <a:t>dência</a:t>
            </a:r>
            <a:r>
              <a:rPr sz="1100" spc="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10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C0C0C"/>
                </a:solidFill>
                <a:latin typeface="Arial"/>
                <a:cs typeface="Arial"/>
              </a:rPr>
              <a:t>multa</a:t>
            </a:r>
            <a:r>
              <a:rPr sz="11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212121"/>
                </a:solidFill>
                <a:latin typeface="Arial"/>
                <a:cs typeface="Arial"/>
              </a:rPr>
              <a:t>ou</a:t>
            </a:r>
            <a:r>
              <a:rPr sz="1100" spc="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212121"/>
                </a:solidFill>
                <a:latin typeface="Arial"/>
                <a:cs typeface="Arial"/>
              </a:rPr>
              <a:t>ndenização.</a:t>
            </a:r>
            <a:r>
              <a:rPr sz="1100" spc="-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C0C0C"/>
                </a:solidFill>
                <a:latin typeface="Arial"/>
                <a:cs typeface="Arial"/>
              </a:rPr>
              <a:t>CLÁUSULA</a:t>
            </a:r>
            <a:r>
              <a:rPr sz="1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0C0C0C"/>
                </a:solidFill>
                <a:latin typeface="Arial"/>
                <a:cs typeface="Arial"/>
              </a:rPr>
              <a:t>12ª</a:t>
            </a:r>
            <a:r>
              <a:rPr sz="110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150" dirty="0">
                <a:solidFill>
                  <a:srgbClr val="0C0C0C"/>
                </a:solidFill>
                <a:latin typeface="Arial"/>
                <a:cs typeface="Arial"/>
              </a:rPr>
              <a:t>-</a:t>
            </a:r>
            <a:r>
              <a:rPr sz="11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C0C0C"/>
                </a:solidFill>
                <a:latin typeface="Arial"/>
                <a:cs typeface="Arial"/>
              </a:rPr>
              <a:t>FORO</a:t>
            </a:r>
            <a:endParaRPr sz="1100">
              <a:latin typeface="Arial"/>
              <a:cs typeface="Arial"/>
            </a:endParaRPr>
          </a:p>
          <a:p>
            <a:pPr marL="17145">
              <a:lnSpc>
                <a:spcPts val="1110"/>
              </a:lnSpc>
            </a:pPr>
            <a:r>
              <a:rPr sz="1100" spc="-25" dirty="0">
                <a:solidFill>
                  <a:srgbClr val="0C0C0C"/>
                </a:solidFill>
                <a:latin typeface="Arial"/>
                <a:cs typeface="Arial"/>
              </a:rPr>
              <a:t>F</a:t>
            </a:r>
            <a:r>
              <a:rPr sz="1100" spc="-1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0C0C0C"/>
                </a:solidFill>
                <a:latin typeface="Arial"/>
                <a:cs typeface="Arial"/>
              </a:rPr>
              <a:t>ca</a:t>
            </a:r>
            <a:r>
              <a:rPr sz="1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-30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100" spc="10" dirty="0">
                <a:solidFill>
                  <a:srgbClr val="212121"/>
                </a:solidFill>
                <a:latin typeface="Arial"/>
                <a:cs typeface="Arial"/>
              </a:rPr>
              <a:t>eito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212121"/>
                </a:solidFill>
                <a:latin typeface="Arial"/>
                <a:cs typeface="Arial"/>
              </a:rPr>
              <a:t>foro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C0C0C"/>
                </a:solidFill>
                <a:latin typeface="Arial"/>
                <a:cs typeface="Arial"/>
              </a:rPr>
              <a:t>Belo</a:t>
            </a:r>
            <a:r>
              <a:rPr sz="1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C0C0C"/>
                </a:solidFill>
                <a:latin typeface="Arial"/>
                <a:cs typeface="Arial"/>
              </a:rPr>
              <a:t>Hor</a:t>
            </a:r>
            <a:r>
              <a:rPr sz="11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0C0C0C"/>
                </a:solidFill>
                <a:latin typeface="Arial"/>
                <a:cs typeface="Arial"/>
              </a:rPr>
              <a:t>zonte</a:t>
            </a:r>
            <a:r>
              <a:rPr sz="1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212121"/>
                </a:solidFill>
                <a:latin typeface="Arial"/>
                <a:cs typeface="Arial"/>
              </a:rPr>
              <a:t>/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212121"/>
                </a:solidFill>
                <a:latin typeface="Arial"/>
                <a:cs typeface="Arial"/>
              </a:rPr>
              <a:t>MG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C0C0C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100" spc="-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0C0C0C"/>
                </a:solidFill>
                <a:latin typeface="Arial"/>
                <a:cs typeface="Arial"/>
              </a:rPr>
              <a:t>rim</a:t>
            </a:r>
            <a:r>
              <a:rPr sz="1100" spc="-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00" spc="4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C0C0C"/>
                </a:solidFill>
                <a:latin typeface="Arial"/>
                <a:cs typeface="Arial"/>
              </a:rPr>
              <a:t>tod</a:t>
            </a:r>
            <a:r>
              <a:rPr sz="1100" spc="5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100" spc="15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12121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12121"/>
                </a:solidFill>
                <a:latin typeface="Arial"/>
                <a:cs typeface="Arial"/>
              </a:rPr>
              <a:t>questões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12121"/>
                </a:solidFill>
                <a:latin typeface="Arial"/>
                <a:cs typeface="Arial"/>
              </a:rPr>
              <a:t>oriundas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12121"/>
                </a:solidFill>
                <a:latin typeface="Arial"/>
                <a:cs typeface="Arial"/>
              </a:rPr>
              <a:t>do</a:t>
            </a:r>
            <a:endParaRPr sz="1100">
              <a:latin typeface="Arial"/>
              <a:cs typeface="Arial"/>
            </a:endParaRPr>
          </a:p>
          <a:p>
            <a:pPr marL="17145" marR="5080">
              <a:lnSpc>
                <a:spcPct val="100000"/>
              </a:lnSpc>
              <a:spcBef>
                <a:spcPts val="40"/>
              </a:spcBef>
            </a:pPr>
            <a:r>
              <a:rPr sz="1100" spc="-10" dirty="0">
                <a:solidFill>
                  <a:srgbClr val="0C0C0C"/>
                </a:solidFill>
                <a:latin typeface="Arial"/>
                <a:cs typeface="Arial"/>
              </a:rPr>
              <a:t>presente </a:t>
            </a:r>
            <a:r>
              <a:rPr sz="11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212121"/>
                </a:solidFill>
                <a:latin typeface="Arial"/>
                <a:cs typeface="Arial"/>
              </a:rPr>
              <a:t>contrato.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100" spc="-1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estarem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justos  </a:t>
            </a:r>
            <a:r>
              <a:rPr sz="1100" spc="-1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e </a:t>
            </a:r>
            <a:r>
              <a:rPr sz="1100" spc="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contratados </a:t>
            </a:r>
            <a:r>
              <a:rPr sz="1100" spc="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C0C0C"/>
                </a:solidFill>
                <a:latin typeface="Arial"/>
                <a:cs typeface="Arial"/>
              </a:rPr>
              <a:t>firmam</a:t>
            </a:r>
            <a:r>
              <a:rPr sz="1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presente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contrato,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na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C0C0C"/>
                </a:solidFill>
                <a:latin typeface="Arial"/>
                <a:cs typeface="Arial"/>
              </a:rPr>
              <a:t>presença</a:t>
            </a:r>
            <a:r>
              <a:rPr sz="110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1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0C0C0C"/>
                </a:solidFill>
                <a:latin typeface="Arial"/>
                <a:cs typeface="Arial"/>
              </a:rPr>
              <a:t>01</a:t>
            </a:r>
            <a:r>
              <a:rPr sz="110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testemunha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10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0C0C0C"/>
                </a:solidFill>
                <a:latin typeface="Arial"/>
                <a:cs typeface="Arial"/>
              </a:rPr>
              <a:t>CONTRATANTE</a:t>
            </a:r>
            <a:r>
              <a:rPr sz="1100" spc="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C0C0C"/>
                </a:solidFill>
                <a:latin typeface="Arial"/>
                <a:cs typeface="Arial"/>
              </a:rPr>
              <a:t>outra</a:t>
            </a:r>
            <a:r>
              <a:rPr sz="110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10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C0C0C"/>
                </a:solidFill>
                <a:latin typeface="Arial"/>
                <a:cs typeface="Arial"/>
              </a:rPr>
              <a:t>CONT</a:t>
            </a:r>
            <a:r>
              <a:rPr sz="1100" spc="-45" dirty="0">
                <a:solidFill>
                  <a:srgbClr val="0C0C0C"/>
                </a:solidFill>
                <a:latin typeface="Arial"/>
                <a:cs typeface="Arial"/>
              </a:rPr>
              <a:t>RATADO.</a:t>
            </a:r>
            <a:endParaRPr sz="1100">
              <a:latin typeface="Arial"/>
              <a:cs typeface="Arial"/>
            </a:endParaRPr>
          </a:p>
          <a:p>
            <a:pPr marL="17145">
              <a:lnSpc>
                <a:spcPct val="100000"/>
              </a:lnSpc>
              <a:spcBef>
                <a:spcPts val="935"/>
              </a:spcBef>
            </a:pPr>
            <a:r>
              <a:rPr sz="1100" spc="-25" dirty="0">
                <a:solidFill>
                  <a:srgbClr val="0C0C0C"/>
                </a:solidFill>
                <a:latin typeface="Arial"/>
                <a:cs typeface="Arial"/>
              </a:rPr>
              <a:t>Be</a:t>
            </a:r>
            <a:r>
              <a:rPr sz="1100" spc="-7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10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C0C0C"/>
                </a:solidFill>
                <a:latin typeface="Arial"/>
                <a:cs typeface="Arial"/>
              </a:rPr>
              <a:t>Horizonte</a:t>
            </a:r>
            <a:r>
              <a:rPr sz="110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28</a:t>
            </a:r>
            <a:r>
              <a:rPr sz="1100" spc="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1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C0C0C"/>
                </a:solidFill>
                <a:latin typeface="Arial"/>
                <a:cs typeface="Arial"/>
              </a:rPr>
              <a:t>Março</a:t>
            </a:r>
            <a:r>
              <a:rPr sz="110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1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C0C0C"/>
                </a:solidFill>
                <a:latin typeface="Arial"/>
                <a:cs typeface="Arial"/>
              </a:rPr>
              <a:t>20</a:t>
            </a:r>
            <a:r>
              <a:rPr sz="1100" spc="-40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100" spc="5" dirty="0">
                <a:solidFill>
                  <a:srgbClr val="0C0C0C"/>
                </a:solidFill>
                <a:latin typeface="Arial"/>
                <a:cs typeface="Arial"/>
              </a:rPr>
              <a:t>6.</a:t>
            </a:r>
            <a:endParaRPr sz="11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901141" y="3770652"/>
            <a:ext cx="1567815" cy="560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108585" algn="ctr">
              <a:lnSpc>
                <a:spcPct val="100000"/>
              </a:lnSpc>
            </a:pPr>
            <a:r>
              <a:rPr sz="1600" i="1" spc="285" dirty="0">
                <a:solidFill>
                  <a:srgbClr val="808093"/>
                </a:solidFill>
                <a:latin typeface="Times New Roman"/>
                <a:cs typeface="Times New Roman"/>
              </a:rPr>
              <a:t>{</a:t>
            </a:r>
            <a:r>
              <a:rPr sz="1600" i="1" spc="25" dirty="0">
                <a:solidFill>
                  <a:srgbClr val="808093"/>
                </a:solidFill>
                <a:latin typeface="Times New Roman"/>
                <a:cs typeface="Times New Roman"/>
              </a:rPr>
              <a:t> </a:t>
            </a:r>
            <a:r>
              <a:rPr sz="1600" i="1" spc="-160" dirty="0">
                <a:solidFill>
                  <a:srgbClr val="5D5B7C"/>
                </a:solidFill>
                <a:latin typeface="Times New Roman"/>
                <a:cs typeface="Times New Roman"/>
              </a:rPr>
              <a:t>(_</a:t>
            </a:r>
            <a:endParaRPr sz="1600">
              <a:latin typeface="Times New Roman"/>
              <a:cs typeface="Times New Roman"/>
            </a:endParaRPr>
          </a:p>
          <a:p>
            <a:pPr marL="529590">
              <a:lnSpc>
                <a:spcPts val="1255"/>
              </a:lnSpc>
              <a:spcBef>
                <a:spcPts val="100"/>
              </a:spcBef>
            </a:pPr>
            <a:r>
              <a:rPr sz="1050" spc="-30" dirty="0">
                <a:solidFill>
                  <a:srgbClr val="0C0C0C"/>
                </a:solidFill>
                <a:latin typeface="Arial"/>
                <a:cs typeface="Arial"/>
              </a:rPr>
              <a:t>ÇALVES</a:t>
            </a:r>
            <a:r>
              <a:rPr sz="105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C0C0C"/>
                </a:solidFill>
                <a:latin typeface="Arial"/>
                <a:cs typeface="Arial"/>
              </a:rPr>
              <a:t>ROCHA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ts val="1255"/>
              </a:lnSpc>
              <a:tabLst>
                <a:tab pos="248285" algn="l"/>
              </a:tabLst>
            </a:pPr>
            <a:r>
              <a:rPr sz="1050" spc="-10" dirty="0">
                <a:solidFill>
                  <a:srgbClr val="0C0C0C"/>
                </a:solidFill>
                <a:latin typeface="Arial"/>
                <a:cs typeface="Arial"/>
              </a:rPr>
              <a:t>E	</a:t>
            </a:r>
            <a:r>
              <a:rPr sz="1050" spc="-25" dirty="0">
                <a:solidFill>
                  <a:srgbClr val="0C0C0C"/>
                </a:solidFill>
                <a:latin typeface="Arial"/>
                <a:cs typeface="Arial"/>
              </a:rPr>
              <a:t>DENTE</a:t>
            </a:r>
            <a:endParaRPr sz="10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429484" y="4012751"/>
            <a:ext cx="39560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25" dirty="0">
                <a:solidFill>
                  <a:srgbClr val="0C0C0C"/>
                </a:solidFill>
                <a:latin typeface="Arial"/>
                <a:cs typeface="Arial"/>
              </a:rPr>
              <a:t>ROBE</a:t>
            </a:r>
            <a:endParaRPr sz="10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93655" y="4331413"/>
            <a:ext cx="194437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10" dirty="0">
                <a:solidFill>
                  <a:srgbClr val="0C0C0C"/>
                </a:solidFill>
                <a:latin typeface="Arial"/>
                <a:cs typeface="Arial"/>
              </a:rPr>
              <a:t>MACKENZ</a:t>
            </a:r>
            <a:r>
              <a:rPr sz="1050" spc="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50" spc="-5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05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C0C0C"/>
                </a:solidFill>
                <a:latin typeface="Arial"/>
                <a:cs typeface="Arial"/>
              </a:rPr>
              <a:t>ESPORTE</a:t>
            </a:r>
            <a:r>
              <a:rPr sz="105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C0C0C"/>
                </a:solidFill>
                <a:latin typeface="Arial"/>
                <a:cs typeface="Arial"/>
              </a:rPr>
              <a:t>CLUBE</a:t>
            </a:r>
            <a:endParaRPr sz="10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395486" y="4012751"/>
            <a:ext cx="10858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7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endParaRPr sz="10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599567" y="4012751"/>
            <a:ext cx="2143760" cy="4775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2425" marR="5080" indent="290195">
              <a:lnSpc>
                <a:spcPct val="100000"/>
              </a:lnSpc>
              <a:tabLst>
                <a:tab pos="1114425" algn="l"/>
                <a:tab pos="1477010" algn="l"/>
              </a:tabLst>
            </a:pPr>
            <a:r>
              <a:rPr sz="1050" spc="-10" dirty="0">
                <a:solidFill>
                  <a:srgbClr val="0C0C0C"/>
                </a:solidFill>
                <a:latin typeface="Arial"/>
                <a:cs typeface="Arial"/>
              </a:rPr>
              <a:t>E	</a:t>
            </a:r>
            <a:r>
              <a:rPr sz="1050" spc="35" dirty="0">
                <a:solidFill>
                  <a:srgbClr val="0C0C0C"/>
                </a:solidFill>
                <a:latin typeface="Arial"/>
                <a:cs typeface="Arial"/>
              </a:rPr>
              <a:t>S	</a:t>
            </a:r>
            <a:r>
              <a:rPr sz="1050" spc="-1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05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05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050" spc="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C0C0C"/>
                </a:solidFill>
                <a:latin typeface="Arial"/>
                <a:cs typeface="Arial"/>
              </a:rPr>
              <a:t>LVA</a:t>
            </a:r>
            <a:r>
              <a:rPr sz="105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229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050" spc="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50" spc="-75" dirty="0">
                <a:solidFill>
                  <a:srgbClr val="0C0C0C"/>
                </a:solidFill>
                <a:latin typeface="Arial"/>
                <a:cs typeface="Arial"/>
              </a:rPr>
              <a:t>CE</a:t>
            </a:r>
            <a:r>
              <a:rPr sz="105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C0C0C"/>
                </a:solidFill>
                <a:latin typeface="Arial"/>
                <a:cs typeface="Arial"/>
              </a:rPr>
              <a:t>PRES</a:t>
            </a:r>
            <a:r>
              <a:rPr sz="105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C0C0C"/>
                </a:solidFill>
                <a:latin typeface="Arial"/>
                <a:cs typeface="Arial"/>
              </a:rPr>
              <a:t>DEN</a:t>
            </a:r>
            <a:r>
              <a:rPr sz="1050" spc="-5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050" spc="-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ts val="1255"/>
              </a:lnSpc>
            </a:pPr>
            <a:r>
              <a:rPr sz="1050" spc="20" dirty="0">
                <a:solidFill>
                  <a:srgbClr val="0C0C0C"/>
                </a:solidFill>
                <a:latin typeface="Arial"/>
                <a:cs typeface="Arial"/>
              </a:rPr>
              <a:t>MACKENZ</a:t>
            </a:r>
            <a:r>
              <a:rPr sz="1050" spc="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50" spc="-5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05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C0C0C"/>
                </a:solidFill>
                <a:latin typeface="Arial"/>
                <a:cs typeface="Arial"/>
              </a:rPr>
              <a:t>ESPORTE</a:t>
            </a:r>
            <a:r>
              <a:rPr sz="105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C0C0C"/>
                </a:solidFill>
                <a:latin typeface="Arial"/>
                <a:cs typeface="Arial"/>
              </a:rPr>
              <a:t>CLUBE</a:t>
            </a:r>
            <a:endParaRPr sz="105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440826" y="5282485"/>
            <a:ext cx="2798445" cy="337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15875" algn="ctr">
              <a:lnSpc>
                <a:spcPct val="100000"/>
              </a:lnSpc>
              <a:tabLst>
                <a:tab pos="262890" algn="l"/>
              </a:tabLst>
            </a:pPr>
            <a:r>
              <a:rPr sz="1150" spc="40" dirty="0">
                <a:solidFill>
                  <a:srgbClr val="0C0C0C"/>
                </a:solidFill>
                <a:latin typeface="Times New Roman"/>
                <a:cs typeface="Times New Roman"/>
              </a:rPr>
              <a:t>J	</a:t>
            </a:r>
            <a:r>
              <a:rPr sz="1050" spc="-10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050" spc="55" dirty="0">
                <a:solidFill>
                  <a:srgbClr val="A7A7B8"/>
                </a:solidFill>
                <a:latin typeface="Arial"/>
                <a:cs typeface="Arial"/>
              </a:rPr>
              <a:t>/</a:t>
            </a:r>
            <a:r>
              <a:rPr sz="1050" dirty="0">
                <a:solidFill>
                  <a:srgbClr val="A7A7B8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A7A7B8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C0C0C"/>
                </a:solidFill>
                <a:latin typeface="Arial"/>
                <a:cs typeface="Arial"/>
              </a:rPr>
              <a:t>UDES</a:t>
            </a:r>
            <a:r>
              <a:rPr sz="105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CORRE</a:t>
            </a:r>
            <a:r>
              <a:rPr sz="105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05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C0C0C"/>
                </a:solidFill>
                <a:latin typeface="Arial"/>
                <a:cs typeface="Arial"/>
              </a:rPr>
              <a:t>BARBOSA</a:t>
            </a:r>
            <a:endParaRPr sz="10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45"/>
              </a:spcBef>
              <a:tabLst>
                <a:tab pos="394335" algn="l"/>
              </a:tabLst>
            </a:pPr>
            <a:r>
              <a:rPr sz="1050" spc="-4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05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145" dirty="0">
                <a:solidFill>
                  <a:srgbClr val="0C0C0C"/>
                </a:solidFill>
                <a:latin typeface="Arial"/>
                <a:cs typeface="Arial"/>
              </a:rPr>
              <a:t>&amp;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050" spc="50" dirty="0">
                <a:solidFill>
                  <a:srgbClr val="0C0C0C"/>
                </a:solidFill>
                <a:latin typeface="Arial"/>
                <a:cs typeface="Arial"/>
              </a:rPr>
              <a:t>CAMP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C0C0C"/>
                </a:solidFill>
                <a:latin typeface="Arial"/>
                <a:cs typeface="Arial"/>
              </a:rPr>
              <a:t>NAS</a:t>
            </a:r>
            <a:r>
              <a:rPr sz="105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COMERC</a:t>
            </a:r>
            <a:r>
              <a:rPr sz="1050" spc="-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0C0C0C"/>
                </a:solidFill>
                <a:latin typeface="Arial"/>
                <a:cs typeface="Arial"/>
              </a:rPr>
              <a:t>AL</a:t>
            </a:r>
            <a:r>
              <a:rPr sz="105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0C0C0C"/>
                </a:solidFill>
                <a:latin typeface="Arial"/>
                <a:cs typeface="Arial"/>
              </a:rPr>
              <a:t>TOA</a:t>
            </a:r>
            <a:r>
              <a:rPr sz="105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515" dirty="0">
                <a:solidFill>
                  <a:srgbClr val="0C0C0C"/>
                </a:solidFill>
                <a:latin typeface="Arial"/>
                <a:cs typeface="Arial"/>
              </a:rPr>
              <a:t>-</a:t>
            </a:r>
            <a:r>
              <a:rPr sz="10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C0C0C"/>
                </a:solidFill>
                <a:latin typeface="Arial"/>
                <a:cs typeface="Arial"/>
              </a:rPr>
              <a:t>EPP</a:t>
            </a:r>
            <a:endParaRPr sz="10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21545" y="6369667"/>
            <a:ext cx="109537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35" dirty="0">
                <a:solidFill>
                  <a:srgbClr val="0C0C0C"/>
                </a:solidFill>
                <a:latin typeface="Arial"/>
                <a:cs typeface="Arial"/>
              </a:rPr>
              <a:t>TESTEMUNHAS</a:t>
            </a:r>
            <a:endParaRPr sz="11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930615" y="7121986"/>
            <a:ext cx="1630045" cy="4038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5" dirty="0">
                <a:solidFill>
                  <a:srgbClr val="0C0C0C"/>
                </a:solidFill>
                <a:latin typeface="Arial"/>
                <a:cs typeface="Arial"/>
              </a:rPr>
              <a:t>NOME: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40"/>
              </a:spcBef>
              <a:tabLst>
                <a:tab pos="456565" algn="l"/>
              </a:tabLst>
            </a:pPr>
            <a:r>
              <a:rPr sz="1050" spc="-25" dirty="0">
                <a:solidFill>
                  <a:srgbClr val="0C0C0C"/>
                </a:solidFill>
                <a:latin typeface="Arial"/>
                <a:cs typeface="Arial"/>
              </a:rPr>
              <a:t>CPF:	</a:t>
            </a:r>
            <a:r>
              <a:rPr sz="1050" spc="-20" dirty="0">
                <a:solidFill>
                  <a:srgbClr val="9395A1"/>
                </a:solidFill>
                <a:latin typeface="Arial"/>
                <a:cs typeface="Arial"/>
              </a:rPr>
              <a:t>19</a:t>
            </a:r>
            <a:r>
              <a:rPr sz="1050" spc="-45" dirty="0">
                <a:solidFill>
                  <a:srgbClr val="9395A1"/>
                </a:solidFill>
                <a:latin typeface="Arial"/>
                <a:cs typeface="Arial"/>
              </a:rPr>
              <a:t>1</a:t>
            </a:r>
            <a:r>
              <a:rPr sz="1050" spc="-210" dirty="0">
                <a:solidFill>
                  <a:srgbClr val="9395A1"/>
                </a:solidFill>
                <a:latin typeface="Arial"/>
                <a:cs typeface="Arial"/>
              </a:rPr>
              <a:t>2-</a:t>
            </a:r>
            <a:r>
              <a:rPr sz="1050" spc="-60" dirty="0">
                <a:solidFill>
                  <a:srgbClr val="9395A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9395A1"/>
                </a:solidFill>
                <a:latin typeface="Times New Roman"/>
                <a:cs typeface="Times New Roman"/>
              </a:rPr>
              <a:t>ô'-1'1'15</a:t>
            </a:r>
            <a:r>
              <a:rPr sz="1100" spc="-15" dirty="0">
                <a:solidFill>
                  <a:srgbClr val="9395A1"/>
                </a:solidFill>
                <a:latin typeface="Times New Roman"/>
                <a:cs typeface="Times New Roman"/>
              </a:rPr>
              <a:t> </a:t>
            </a:r>
            <a:r>
              <a:rPr sz="950" spc="-140" dirty="0">
                <a:solidFill>
                  <a:srgbClr val="9395A1"/>
                </a:solidFill>
                <a:latin typeface="Times New Roman"/>
                <a:cs typeface="Times New Roman"/>
              </a:rPr>
              <a:t>{1</a:t>
            </a:r>
            <a:r>
              <a:rPr sz="950" spc="100" dirty="0">
                <a:solidFill>
                  <a:srgbClr val="9395A1"/>
                </a:solidFill>
                <a:latin typeface="Times New Roman"/>
                <a:cs typeface="Times New Roman"/>
              </a:rPr>
              <a:t> </a:t>
            </a:r>
            <a:r>
              <a:rPr sz="950" spc="50" dirty="0">
                <a:solidFill>
                  <a:srgbClr val="A7A7B8"/>
                </a:solidFill>
                <a:latin typeface="Times New Roman"/>
                <a:cs typeface="Times New Roman"/>
              </a:rPr>
              <a:t>-</a:t>
            </a:r>
            <a:r>
              <a:rPr sz="950" spc="105" dirty="0">
                <a:solidFill>
                  <a:srgbClr val="A7A7B8"/>
                </a:solidFill>
                <a:latin typeface="Times New Roman"/>
                <a:cs typeface="Times New Roman"/>
              </a:rPr>
              <a:t> </a:t>
            </a:r>
            <a:r>
              <a:rPr sz="1150" i="1" spc="60" dirty="0">
                <a:solidFill>
                  <a:srgbClr val="9395A1"/>
                </a:solidFill>
                <a:latin typeface="Times New Roman"/>
                <a:cs typeface="Times New Roman"/>
              </a:rPr>
              <a:t>00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615437" y="7099224"/>
            <a:ext cx="2066289" cy="441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2220" dirty="0">
                <a:solidFill>
                  <a:srgbClr val="363636"/>
                </a:solidFill>
                <a:latin typeface="Arial"/>
                <a:cs typeface="Arial"/>
              </a:rPr>
              <a:t>Á</a:t>
            </a:r>
            <a:r>
              <a:rPr sz="1050" spc="75" dirty="0">
                <a:solidFill>
                  <a:srgbClr val="0C0C0C"/>
                </a:solidFill>
                <a:latin typeface="Arial"/>
                <a:cs typeface="Arial"/>
              </a:rPr>
              <a:t>oME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:</a:t>
            </a:r>
            <a:r>
              <a:rPr sz="1050" spc="-40" dirty="0">
                <a:solidFill>
                  <a:srgbClr val="494F59"/>
                </a:solidFill>
                <a:latin typeface="Arial"/>
                <a:cs typeface="Arial"/>
              </a:rPr>
              <a:t>"'</a:t>
            </a:r>
            <a:endParaRPr sz="1050">
              <a:latin typeface="Arial"/>
              <a:cs typeface="Arial"/>
            </a:endParaRPr>
          </a:p>
          <a:p>
            <a:pPr marL="284480">
              <a:lnSpc>
                <a:spcPct val="100000"/>
              </a:lnSpc>
              <a:spcBef>
                <a:spcPts val="540"/>
              </a:spcBef>
            </a:pPr>
            <a:r>
              <a:rPr sz="1050" spc="-25" dirty="0">
                <a:solidFill>
                  <a:srgbClr val="0C0C0C"/>
                </a:solidFill>
                <a:latin typeface="Arial"/>
                <a:cs typeface="Arial"/>
              </a:rPr>
              <a:t>CPF: </a:t>
            </a:r>
            <a:r>
              <a:rPr sz="105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400" i="1" spc="114" dirty="0">
                <a:solidFill>
                  <a:srgbClr val="9395A1"/>
                </a:solidFill>
                <a:latin typeface="Times New Roman"/>
                <a:cs typeface="Times New Roman"/>
              </a:rPr>
              <a:t>.</a:t>
            </a:r>
            <a:r>
              <a:rPr sz="1400" i="1" spc="40" dirty="0">
                <a:solidFill>
                  <a:srgbClr val="9395A1"/>
                </a:solidFill>
                <a:latin typeface="Times New Roman"/>
                <a:cs typeface="Times New Roman"/>
              </a:rPr>
              <a:t>5</a:t>
            </a:r>
            <a:r>
              <a:rPr sz="1400" i="1" spc="-15" dirty="0">
                <a:solidFill>
                  <a:srgbClr val="9395A1"/>
                </a:solidFill>
                <a:latin typeface="Times New Roman"/>
                <a:cs typeface="Times New Roman"/>
              </a:rPr>
              <a:t>.</a:t>
            </a:r>
            <a:r>
              <a:rPr sz="1400" i="1" spc="-45" dirty="0">
                <a:solidFill>
                  <a:srgbClr val="9395A1"/>
                </a:solidFill>
                <a:latin typeface="Times New Roman"/>
                <a:cs typeface="Times New Roman"/>
              </a:rPr>
              <a:t>5</a:t>
            </a:r>
            <a:r>
              <a:rPr sz="950" i="1" spc="215" dirty="0">
                <a:solidFill>
                  <a:srgbClr val="9395A1"/>
                </a:solidFill>
                <a:latin typeface="Arial"/>
                <a:cs typeface="Arial"/>
              </a:rPr>
              <a:t>t</a:t>
            </a:r>
            <a:r>
              <a:rPr sz="950" i="1" spc="-105" dirty="0">
                <a:solidFill>
                  <a:srgbClr val="9395A1"/>
                </a:solidFill>
                <a:latin typeface="Arial"/>
                <a:cs typeface="Arial"/>
              </a:rPr>
              <a:t> </a:t>
            </a:r>
            <a:r>
              <a:rPr sz="1400" i="1" spc="80" dirty="0">
                <a:solidFill>
                  <a:srgbClr val="9395A1"/>
                </a:solidFill>
                <a:latin typeface="Times New Roman"/>
                <a:cs typeface="Times New Roman"/>
              </a:rPr>
              <a:t>5</a:t>
            </a:r>
            <a:r>
              <a:rPr sz="1400" i="1" spc="40" dirty="0">
                <a:solidFill>
                  <a:srgbClr val="9395A1"/>
                </a:solidFill>
                <a:latin typeface="Times New Roman"/>
                <a:cs typeface="Times New Roman"/>
              </a:rPr>
              <a:t>16</a:t>
            </a:r>
            <a:r>
              <a:rPr sz="1400" i="1" spc="-195" dirty="0">
                <a:solidFill>
                  <a:srgbClr val="9395A1"/>
                </a:solidFill>
                <a:latin typeface="Times New Roman"/>
                <a:cs typeface="Times New Roman"/>
              </a:rPr>
              <a:t> </a:t>
            </a:r>
            <a:r>
              <a:rPr sz="1400" i="1" spc="-170" dirty="0">
                <a:solidFill>
                  <a:srgbClr val="9395A1"/>
                </a:solidFill>
                <a:latin typeface="Times New Roman"/>
                <a:cs typeface="Times New Roman"/>
              </a:rPr>
              <a:t>&gt;</a:t>
            </a:r>
            <a:r>
              <a:rPr sz="1400" i="1" spc="5" dirty="0">
                <a:solidFill>
                  <a:srgbClr val="9395A1"/>
                </a:solidFill>
                <a:latin typeface="Times New Roman"/>
                <a:cs typeface="Times New Roman"/>
              </a:rPr>
              <a:t>&gt;</a:t>
            </a:r>
            <a:r>
              <a:rPr sz="1400" i="1" spc="-180" dirty="0">
                <a:solidFill>
                  <a:srgbClr val="9395A1"/>
                </a:solidFill>
                <a:latin typeface="Times New Roman"/>
                <a:cs typeface="Times New Roman"/>
              </a:rPr>
              <a:t>C</a:t>
            </a:r>
            <a:r>
              <a:rPr sz="1400" i="1" spc="-155" dirty="0">
                <a:solidFill>
                  <a:srgbClr val="9395A1"/>
                </a:solidFill>
                <a:latin typeface="Times New Roman"/>
                <a:cs typeface="Times New Roman"/>
              </a:rPr>
              <a:t> </a:t>
            </a:r>
            <a:r>
              <a:rPr sz="800" i="1" spc="540" dirty="0">
                <a:solidFill>
                  <a:srgbClr val="A7A7B8"/>
                </a:solidFill>
                <a:latin typeface="Arial"/>
                <a:cs typeface="Arial"/>
              </a:rPr>
              <a:t>-&amp;</a:t>
            </a:r>
            <a:r>
              <a:rPr sz="800" i="1" spc="65" dirty="0">
                <a:solidFill>
                  <a:srgbClr val="A7A7B8"/>
                </a:solidFill>
                <a:latin typeface="Arial"/>
                <a:cs typeface="Arial"/>
              </a:rPr>
              <a:t> </a:t>
            </a:r>
            <a:r>
              <a:rPr sz="800" spc="484" dirty="0">
                <a:solidFill>
                  <a:srgbClr val="808093"/>
                </a:solidFill>
                <a:latin typeface="Arial"/>
                <a:cs typeface="Arial"/>
              </a:rPr>
              <a:t>'</a:t>
            </a:r>
            <a:r>
              <a:rPr sz="800" i="1" spc="50" dirty="0">
                <a:solidFill>
                  <a:srgbClr val="5D5B7C"/>
                </a:solidFill>
                <a:latin typeface="Arial"/>
                <a:cs typeface="Arial"/>
              </a:rPr>
              <a:t>(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1931</Words>
  <Application>Microsoft Office PowerPoint</Application>
  <PresentationFormat>Benutzerdefiniert</PresentationFormat>
  <Paragraphs>197</Paragraphs>
  <Slides>6</Slides>
  <Notes>6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7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2018-06-25T20:13:50Z</dcterms:created>
  <dcterms:modified xsi:type="dcterms:W3CDTF">2018-06-25T18:13:52Z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