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http://www.cbc-clubes.com.br/" TargetMode="External"/><Relationship Id="rId4" Type="http://schemas.openxmlformats.org/officeDocument/2006/relationships/hyperlink" Target="mailto:projeto.compras@mackenziebh.com.br" TargetMode="External"/><Relationship Id="rId5" Type="http://schemas.openxmlformats.org/officeDocument/2006/relationships/hyperlink" Target="http://www.mackenziebh.com.br/" TargetMode="Externa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http://www.mackenziebh.com.br/" TargetMode="Externa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mailto:projeto.compras@mackenziebh.com.br" TargetMode="Externa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7" y="1560322"/>
            <a:ext cx="6148070" cy="29241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50952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09/2016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MODALIDADE: </a:t>
            </a:r>
            <a:r>
              <a:rPr dirty="0" sz="1000" spc="-5">
                <a:latin typeface="Arial"/>
                <a:cs typeface="Arial"/>
              </a:rPr>
              <a:t>CONCORRÊNCIA / </a:t>
            </a:r>
            <a:r>
              <a:rPr dirty="0" sz="1000" spc="-5" b="1">
                <a:latin typeface="Arial"/>
                <a:cs typeface="Arial"/>
              </a:rPr>
              <a:t>TIPO: </a:t>
            </a:r>
            <a:r>
              <a:rPr dirty="0" sz="1000" spc="-5">
                <a:latin typeface="Arial"/>
                <a:cs typeface="Arial"/>
              </a:rPr>
              <a:t>MENOR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50">
              <a:latin typeface="Times New Roman"/>
              <a:cs typeface="Times New Roman"/>
            </a:endParaRPr>
          </a:p>
          <a:p>
            <a:pPr marL="192405" indent="-179705">
              <a:lnSpc>
                <a:spcPct val="100000"/>
              </a:lnSpc>
              <a:buSzPct val="90000"/>
              <a:buAutoNum type="arabicPeriod"/>
              <a:tabLst>
                <a:tab pos="193040" algn="l"/>
              </a:tabLst>
            </a:pPr>
            <a:r>
              <a:rPr dirty="0" sz="1000" spc="-5" b="1">
                <a:latin typeface="Arial"/>
                <a:cs typeface="Arial"/>
              </a:rPr>
              <a:t>DISPOSIÇÕES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INICIAIS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700"/>
              </a:lnSpc>
              <a:buFont typeface="Arial"/>
              <a:buAutoNum type="arabicPeriod"/>
              <a:tabLst>
                <a:tab pos="287655" algn="l"/>
              </a:tabLst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MACKENZIE ESPORTE CLUBE</a:t>
            </a:r>
            <a:r>
              <a:rPr dirty="0" sz="1000" spc="-5">
                <a:latin typeface="Arial"/>
                <a:cs typeface="Arial"/>
              </a:rPr>
              <a:t>, através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Superintendência </a:t>
            </a:r>
            <a:r>
              <a:rPr dirty="0" sz="1000">
                <a:latin typeface="Arial"/>
                <a:cs typeface="Arial"/>
              </a:rPr>
              <a:t>de Comissão </a:t>
            </a:r>
            <a:r>
              <a:rPr dirty="0" sz="1000" spc="-5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Compras </a:t>
            </a:r>
            <a:r>
              <a:rPr dirty="0" sz="1000" spc="-5">
                <a:latin typeface="Arial"/>
                <a:cs typeface="Arial"/>
              </a:rPr>
              <a:t>torna  público, para ciência dos interessados, que realizará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abaixo especificado licitação na modalidade  </a:t>
            </a:r>
            <a:r>
              <a:rPr dirty="0" sz="1000" b="1">
                <a:latin typeface="Arial"/>
                <a:cs typeface="Arial"/>
              </a:rPr>
              <a:t>CONCORRENCIA </a:t>
            </a:r>
            <a:r>
              <a:rPr dirty="0" sz="1000" spc="-5">
                <a:latin typeface="Arial"/>
                <a:cs typeface="Arial"/>
              </a:rPr>
              <a:t>do </a:t>
            </a:r>
            <a:r>
              <a:rPr dirty="0" sz="1000">
                <a:latin typeface="Arial"/>
                <a:cs typeface="Arial"/>
              </a:rPr>
              <a:t>tipo </a:t>
            </a:r>
            <a:r>
              <a:rPr dirty="0" sz="1000" b="1">
                <a:latin typeface="Arial"/>
                <a:cs typeface="Arial"/>
              </a:rPr>
              <a:t>MENOR </a:t>
            </a:r>
            <a:r>
              <a:rPr dirty="0" sz="1000" spc="-5" b="1">
                <a:latin typeface="Arial"/>
                <a:cs typeface="Arial"/>
              </a:rPr>
              <a:t>PREÇO </a:t>
            </a:r>
            <a:r>
              <a:rPr dirty="0" sz="1000" b="1">
                <a:latin typeface="Arial"/>
                <a:cs typeface="Arial"/>
              </a:rPr>
              <a:t>UNITÁRIO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cujo objeto é a aquisição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CRONOMETRO  DIGITAL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MESA, </a:t>
            </a:r>
            <a:r>
              <a:rPr dirty="0" sz="1000" b="1">
                <a:latin typeface="Arial"/>
                <a:cs typeface="Arial"/>
              </a:rPr>
              <a:t>CRONOMETRO </a:t>
            </a:r>
            <a:r>
              <a:rPr dirty="0" sz="1000" spc="-5" b="1">
                <a:latin typeface="Arial"/>
                <a:cs typeface="Arial"/>
              </a:rPr>
              <a:t>E CRONÔMETRO DE </a:t>
            </a:r>
            <a:r>
              <a:rPr dirty="0" sz="1000" spc="-10" b="1">
                <a:latin typeface="Arial"/>
                <a:cs typeface="Arial"/>
              </a:rPr>
              <a:t>NATAÇÃO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especificado no </a:t>
            </a:r>
            <a:r>
              <a:rPr dirty="0" sz="1000" spc="-10" b="1">
                <a:latin typeface="Arial"/>
                <a:cs typeface="Arial"/>
              </a:rPr>
              <a:t>ANEXO  </a:t>
            </a:r>
            <a:r>
              <a:rPr dirty="0" sz="1000" spc="-5" b="1">
                <a:latin typeface="Arial"/>
                <a:cs typeface="Arial"/>
              </a:rPr>
              <a:t>I</a:t>
            </a:r>
            <a:r>
              <a:rPr dirty="0" sz="1000" spc="-5">
                <a:latin typeface="Arial"/>
                <a:cs typeface="Arial"/>
              </a:rPr>
              <a:t>, para atendimento a Unidade do Mackenzie </a:t>
            </a:r>
            <a:r>
              <a:rPr dirty="0" sz="1000">
                <a:latin typeface="Arial"/>
                <a:cs typeface="Arial"/>
              </a:rPr>
              <a:t>Esporte </a:t>
            </a:r>
            <a:r>
              <a:rPr dirty="0" sz="1000" spc="-5">
                <a:latin typeface="Arial"/>
                <a:cs typeface="Arial"/>
              </a:rPr>
              <a:t>Clube localizada na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450 - Bairro  Santo Antônio - Belo Horizonte/MG - CEP 30.330-100.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aquisição </a:t>
            </a:r>
            <a:r>
              <a:rPr dirty="0" sz="1000">
                <a:latin typeface="Arial"/>
                <a:cs typeface="Arial"/>
              </a:rPr>
              <a:t>faz </a:t>
            </a:r>
            <a:r>
              <a:rPr dirty="0" sz="1000" spc="-5">
                <a:latin typeface="Arial"/>
                <a:cs typeface="Arial"/>
              </a:rPr>
              <a:t>parte do </a:t>
            </a:r>
            <a:r>
              <a:rPr dirty="0" sz="1000" spc="-5" b="1">
                <a:latin typeface="Arial"/>
                <a:cs typeface="Arial"/>
              </a:rPr>
              <a:t>PROJETO MACKENZIE  FORMANDO </a:t>
            </a:r>
            <a:r>
              <a:rPr dirty="0" sz="1000" spc="-10" b="1">
                <a:latin typeface="Arial"/>
                <a:cs typeface="Arial"/>
              </a:rPr>
              <a:t>ATLETAS </a:t>
            </a:r>
            <a:r>
              <a:rPr dirty="0" sz="1000" spc="-5" b="1">
                <a:latin typeface="Arial"/>
                <a:cs typeface="Arial"/>
              </a:rPr>
              <a:t>OLÍMPICOS III </a:t>
            </a:r>
            <a:r>
              <a:rPr dirty="0" sz="1000" spc="-5">
                <a:latin typeface="Arial"/>
                <a:cs typeface="Arial"/>
              </a:rPr>
              <a:t>aprovado </a:t>
            </a:r>
            <a:r>
              <a:rPr dirty="0" sz="100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Confederação Brasileira de Clubes através do </a:t>
            </a:r>
            <a:r>
              <a:rPr dirty="0" sz="1000" spc="-5" b="1">
                <a:latin typeface="Arial"/>
                <a:cs typeface="Arial"/>
              </a:rPr>
              <a:t>Edital  05/2015, convenio nº </a:t>
            </a:r>
            <a:r>
              <a:rPr dirty="0" sz="1000" b="1">
                <a:latin typeface="Arial"/>
                <a:cs typeface="Arial"/>
              </a:rPr>
              <a:t>45 </a:t>
            </a:r>
            <a:r>
              <a:rPr dirty="0" sz="1000" spc="-5">
                <a:latin typeface="Arial"/>
                <a:cs typeface="Arial"/>
              </a:rPr>
              <a:t>formalizado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21/12/2015.</a:t>
            </a:r>
            <a:endParaRPr sz="1000">
              <a:latin typeface="Arial"/>
              <a:cs typeface="Arial"/>
            </a:endParaRPr>
          </a:p>
          <a:p>
            <a:pPr algn="just" lvl="1" marL="12700" marR="6985">
              <a:lnSpc>
                <a:spcPts val="1150"/>
              </a:lnSpc>
              <a:spcBef>
                <a:spcPts val="955"/>
              </a:spcBef>
              <a:buFont typeface="Arial"/>
              <a:buAutoNum type="arabicPeriod"/>
              <a:tabLst>
                <a:tab pos="287655" algn="l"/>
              </a:tabLst>
            </a:pPr>
            <a:r>
              <a:rPr dirty="0" sz="1000" spc="-5">
                <a:latin typeface="Arial"/>
                <a:cs typeface="Arial"/>
              </a:rPr>
              <a:t>A presente licitação é regida </a:t>
            </a:r>
            <a:r>
              <a:rPr dirty="0" sz="1000">
                <a:latin typeface="Arial"/>
                <a:cs typeface="Arial"/>
              </a:rPr>
              <a:t>pelo </a:t>
            </a:r>
            <a:r>
              <a:rPr dirty="0" sz="1000" spc="-5" b="1">
                <a:latin typeface="Arial"/>
                <a:cs typeface="Arial"/>
              </a:rPr>
              <a:t>Regulamento de Compras e Contratações da Confederação  Brasileira de Clubes </a:t>
            </a:r>
            <a:r>
              <a:rPr dirty="0" sz="1000" spc="-5">
                <a:latin typeface="Arial"/>
                <a:cs typeface="Arial"/>
              </a:rPr>
              <a:t>(Instrução Normativa - CBC nº 02, </a:t>
            </a:r>
            <a:r>
              <a:rPr dirty="0" sz="1000">
                <a:latin typeface="Arial"/>
                <a:cs typeface="Arial"/>
              </a:rPr>
              <a:t>de 05 de </a:t>
            </a:r>
            <a:r>
              <a:rPr dirty="0" sz="1000" spc="-5">
                <a:latin typeface="Arial"/>
                <a:cs typeface="Arial"/>
              </a:rPr>
              <a:t>Agosto de 2013, alterada pelas IN’s CBC  nº 06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07/07/2014, nº 10 de 30/10/14 e nº </a:t>
            </a:r>
            <a:r>
              <a:rPr dirty="0" sz="1000">
                <a:latin typeface="Arial"/>
                <a:cs typeface="Arial"/>
              </a:rPr>
              <a:t>12 </a:t>
            </a:r>
            <a:r>
              <a:rPr dirty="0" sz="1000" spc="-5">
                <a:latin typeface="Arial"/>
                <a:cs typeface="Arial"/>
              </a:rPr>
              <a:t>de 13//042015) disponíveis no site</a:t>
            </a:r>
            <a:r>
              <a:rPr dirty="0" sz="1000" spc="-5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http://www.cbc-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 clubes.com.br</a:t>
            </a:r>
            <a:r>
              <a:rPr dirty="0" sz="1000" spc="-5">
                <a:latin typeface="Arial"/>
                <a:cs typeface="Arial"/>
                <a:hlinkClick r:id="rId3"/>
              </a:rPr>
              <a:t>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789736" y="4592446"/>
          <a:ext cx="5984240" cy="19570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91890"/>
                <a:gridCol w="2283460"/>
              </a:tblGrid>
              <a:tr h="3566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PUBLICAÇÃO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DO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EDITAL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27/06/2016 (segunda-feira)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8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CREDENCIAMENTO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06/07/2016 (quarta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-feira)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54151">
                <a:tc>
                  <a:txBody>
                    <a:bodyPr/>
                    <a:lstStyle/>
                    <a:p>
                      <a:pPr algn="just" marL="68580" marR="60960">
                        <a:lnSpc>
                          <a:spcPct val="95600"/>
                        </a:lnSpc>
                        <a:spcBef>
                          <a:spcPts val="37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RECEBIMENTO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DOS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ENVELOPES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DOCUMENTAÇÃO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DE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HABILITAÇÃO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 PROPOSTA PARA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EMPRESAS QUE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NÃO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SE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CREDENCIAREM PARA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SESSÃO</a:t>
                      </a:r>
                      <a:r>
                        <a:rPr dirty="0" sz="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PÚBLICA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69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8580" marR="223520">
                        <a:lnSpc>
                          <a:spcPts val="919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Até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06/07/2016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- 2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(duas)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horas 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início do  certame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>
                  <a:txBody>
                    <a:bodyPr/>
                    <a:lstStyle/>
                    <a:p>
                      <a:pPr marL="68580" marR="65405">
                        <a:lnSpc>
                          <a:spcPts val="919"/>
                        </a:lnSpc>
                        <a:spcBef>
                          <a:spcPts val="46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ABERTURA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DOS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ENVELOPES CONTENDO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DOCUMENTAÇÃO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DE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HABILITAÇÃO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905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950"/>
                        </a:lnSpc>
                        <a:spcBef>
                          <a:spcPts val="40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SESSÃO PÚBLICA: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06/07/2016 (quarta</a:t>
                      </a:r>
                      <a:r>
                        <a:rPr dirty="0" sz="8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ts val="95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feira)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13h30min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LOCAL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RECEBIMENTO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68580" marR="58419">
                        <a:lnSpc>
                          <a:spcPct val="95600"/>
                        </a:lnSpc>
                        <a:spcBef>
                          <a:spcPts val="27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Rua Congonhas, 450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Bairro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Santo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Antônio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 Belo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Horizonte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/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MG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CEP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30.330-100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Bloco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Administrativo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5" name="object 25"/>
          <p:cNvSpPr txBox="1"/>
          <p:nvPr/>
        </p:nvSpPr>
        <p:spPr>
          <a:xfrm>
            <a:off x="706627" y="6645020"/>
            <a:ext cx="6153785" cy="3505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lvl="1" marL="241300" indent="-228600">
              <a:lnSpc>
                <a:spcPct val="100000"/>
              </a:lnSpc>
              <a:spcBef>
                <a:spcPts val="95"/>
              </a:spcBef>
              <a:buFont typeface="Arial"/>
              <a:buAutoNum type="arabicPeriod" startAt="3"/>
              <a:tabLst>
                <a:tab pos="241935" algn="l"/>
              </a:tabLst>
            </a:pPr>
            <a:r>
              <a:rPr dirty="0" sz="1000" spc="-5">
                <a:latin typeface="Arial"/>
                <a:cs typeface="Arial"/>
              </a:rPr>
              <a:t>Para todas as referências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tempo será observado o horário de Brasília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(DF).</a:t>
            </a:r>
            <a:endParaRPr sz="1000">
              <a:latin typeface="Arial"/>
              <a:cs typeface="Arial"/>
            </a:endParaRPr>
          </a:p>
          <a:p>
            <a:pPr algn="just" lvl="1" marL="12700" marR="11430">
              <a:lnSpc>
                <a:spcPct val="95800"/>
              </a:lnSpc>
              <a:spcBef>
                <a:spcPts val="915"/>
              </a:spcBef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Os interessados poderão solicitar esclarecimentos </a:t>
            </a:r>
            <a:r>
              <a:rPr dirty="0" sz="1000">
                <a:latin typeface="Arial"/>
                <a:cs typeface="Arial"/>
              </a:rPr>
              <a:t>ou formular </a:t>
            </a:r>
            <a:r>
              <a:rPr dirty="0" sz="1000" spc="-5">
                <a:latin typeface="Arial"/>
                <a:cs typeface="Arial"/>
              </a:rPr>
              <a:t>impugnações </a:t>
            </a:r>
            <a:r>
              <a:rPr dirty="0" sz="1000">
                <a:latin typeface="Arial"/>
                <a:cs typeface="Arial"/>
              </a:rPr>
              <a:t>acerca </a:t>
            </a:r>
            <a:r>
              <a:rPr dirty="0" sz="1000" spc="-5">
                <a:latin typeface="Arial"/>
                <a:cs typeface="Arial"/>
              </a:rPr>
              <a:t>do objeto deste  edital ou interpretação de qualquer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seus dispositivos por escrito, até 02 </a:t>
            </a:r>
            <a:r>
              <a:rPr dirty="0" sz="1000" spc="5">
                <a:latin typeface="Arial"/>
                <a:cs typeface="Arial"/>
              </a:rPr>
              <a:t>(dois) </a:t>
            </a:r>
            <a:r>
              <a:rPr dirty="0" sz="1000" spc="-5">
                <a:latin typeface="Arial"/>
                <a:cs typeface="Arial"/>
              </a:rPr>
              <a:t>dias úteis anteriores à data  do início do Processo Licitatório, devendo a impugnação ser protocolada de 08h as 12h e 14h às 17h, </a:t>
            </a:r>
            <a:r>
              <a:rPr dirty="0" sz="1000">
                <a:latin typeface="Arial"/>
                <a:cs typeface="Arial"/>
              </a:rPr>
              <a:t>na  </a:t>
            </a:r>
            <a:r>
              <a:rPr dirty="0" sz="1000" spc="-10" b="1">
                <a:latin typeface="Arial"/>
                <a:cs typeface="Arial"/>
              </a:rPr>
              <a:t>SECRETARIA </a:t>
            </a:r>
            <a:r>
              <a:rPr dirty="0" sz="1000" spc="-15" b="1">
                <a:latin typeface="Arial"/>
                <a:cs typeface="Arial"/>
              </a:rPr>
              <a:t>ADMINISTRATIVA </a:t>
            </a:r>
            <a:r>
              <a:rPr dirty="0" sz="1000" spc="-5" b="1">
                <a:latin typeface="Arial"/>
                <a:cs typeface="Arial"/>
              </a:rPr>
              <a:t>DO MACKENZIE ESPORTE CLUBE</a:t>
            </a:r>
            <a:r>
              <a:rPr dirty="0" sz="1000" spc="-5">
                <a:latin typeface="Arial"/>
                <a:cs typeface="Arial"/>
              </a:rPr>
              <a:t>, 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450 - Bairro  Santo Antônio – Belo Horizonte/MG -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30.330-100 - Bloco Administrativo, ou enviado </a:t>
            </a:r>
            <a:r>
              <a:rPr dirty="0" sz="1000">
                <a:latin typeface="Arial"/>
                <a:cs typeface="Arial"/>
              </a:rPr>
              <a:t>para </a:t>
            </a:r>
            <a:r>
              <a:rPr dirty="0" sz="1000" spc="-5">
                <a:latin typeface="Arial"/>
                <a:cs typeface="Arial"/>
              </a:rPr>
              <a:t>o e-mail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4"/>
              </a:rPr>
              <a:t>projeto.compras@mackenziebh.com.br</a:t>
            </a:r>
            <a:r>
              <a:rPr dirty="0" sz="1000" spc="-5">
                <a:latin typeface="Arial"/>
                <a:cs typeface="Arial"/>
                <a:hlinkClick r:id="rId4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lvl="1" marL="12700" marR="19050">
              <a:lnSpc>
                <a:spcPts val="1140"/>
              </a:lnSpc>
              <a:spcBef>
                <a:spcPts val="965"/>
              </a:spcBef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Não serão considerados esclarecimentos e impugnações entregues por </a:t>
            </a:r>
            <a:r>
              <a:rPr dirty="0" sz="1000">
                <a:latin typeface="Arial"/>
                <a:cs typeface="Arial"/>
              </a:rPr>
              <a:t>fax, </a:t>
            </a:r>
            <a:r>
              <a:rPr dirty="0" sz="1000" spc="-5">
                <a:latin typeface="Arial"/>
                <a:cs typeface="Arial"/>
              </a:rPr>
              <a:t>telefone ou </a:t>
            </a:r>
            <a:r>
              <a:rPr dirty="0" sz="1000">
                <a:latin typeface="Arial"/>
                <a:cs typeface="Arial"/>
              </a:rPr>
              <a:t>fora </a:t>
            </a:r>
            <a:r>
              <a:rPr dirty="0" sz="1000" spc="-5">
                <a:latin typeface="Arial"/>
                <a:cs typeface="Arial"/>
              </a:rPr>
              <a:t>do local,  data e hora estabelecidos neste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algn="just" lvl="1" marL="12700" marR="17145">
              <a:lnSpc>
                <a:spcPts val="1150"/>
              </a:lnSpc>
              <a:spcBef>
                <a:spcPts val="925"/>
              </a:spcBef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Caberá a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5">
                <a:latin typeface="Arial"/>
                <a:cs typeface="Arial"/>
              </a:rPr>
              <a:t>de Aquisições responder as impugnações e pedidos de esclarecimento deduzidos  pelos potenciais fornecedores 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realização da sessão, com encaminhamento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cópia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resposta  para todos os interessados por qualquer das </a:t>
            </a:r>
            <a:r>
              <a:rPr dirty="0" sz="1000">
                <a:latin typeface="Arial"/>
                <a:cs typeface="Arial"/>
              </a:rPr>
              <a:t>formas </a:t>
            </a:r>
            <a:r>
              <a:rPr dirty="0" sz="1000" spc="-5">
                <a:latin typeface="Arial"/>
                <a:cs typeface="Arial"/>
              </a:rPr>
              <a:t>previstas </a:t>
            </a:r>
            <a:r>
              <a:rPr dirty="0" sz="1000">
                <a:latin typeface="Arial"/>
                <a:cs typeface="Arial"/>
              </a:rPr>
              <a:t>acima </a:t>
            </a:r>
            <a:r>
              <a:rPr dirty="0" sz="1000" spc="-5">
                <a:latin typeface="Arial"/>
                <a:cs typeface="Arial"/>
              </a:rPr>
              <a:t>neste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algn="just" lvl="1" marL="12700" marR="12700">
              <a:lnSpc>
                <a:spcPct val="96100"/>
              </a:lnSpc>
              <a:spcBef>
                <a:spcPts val="885"/>
              </a:spcBef>
              <a:buFont typeface="Arial"/>
              <a:buAutoNum type="arabicPeriod" startAt="3"/>
              <a:tabLst>
                <a:tab pos="264795" algn="l"/>
              </a:tabLst>
            </a:pPr>
            <a:r>
              <a:rPr dirty="0" sz="1000" spc="-5">
                <a:latin typeface="Arial"/>
                <a:cs typeface="Arial"/>
              </a:rPr>
              <a:t>As retificações </a:t>
            </a:r>
            <a:r>
              <a:rPr dirty="0" sz="1000">
                <a:latin typeface="Arial"/>
                <a:cs typeface="Arial"/>
              </a:rPr>
              <a:t>deste </a:t>
            </a:r>
            <a:r>
              <a:rPr dirty="0" sz="1000" spc="-5">
                <a:latin typeface="Arial"/>
                <a:cs typeface="Arial"/>
              </a:rPr>
              <a:t>edital, por iniciativa oficial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provocada por eventuais impugnações, </a:t>
            </a:r>
            <a:r>
              <a:rPr dirty="0" sz="1000">
                <a:latin typeface="Arial"/>
                <a:cs typeface="Arial"/>
              </a:rPr>
              <a:t>serão  </a:t>
            </a:r>
            <a:r>
              <a:rPr dirty="0" sz="1000" spc="-5">
                <a:latin typeface="Arial"/>
                <a:cs typeface="Arial"/>
              </a:rPr>
              <a:t>divulgadas no site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(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5"/>
              </a:rPr>
              <a:t>www.mackenziebh.com.br</a:t>
            </a:r>
            <a:r>
              <a:rPr dirty="0" sz="1000" spc="-5">
                <a:latin typeface="Arial"/>
                <a:cs typeface="Arial"/>
              </a:rPr>
              <a:t>). Reabrindo-se o prazo  inicialmente estabelecido, exceto </a:t>
            </a:r>
            <a:r>
              <a:rPr dirty="0" sz="1000">
                <a:latin typeface="Arial"/>
                <a:cs typeface="Arial"/>
              </a:rPr>
              <a:t>quando, </a:t>
            </a:r>
            <a:r>
              <a:rPr dirty="0" sz="1000" spc="-5">
                <a:latin typeface="Arial"/>
                <a:cs typeface="Arial"/>
              </a:rPr>
              <a:t>inquestionavelmente, a modificação não alterar a formulação das  propostas.</a:t>
            </a:r>
            <a:endParaRPr sz="1000">
              <a:latin typeface="Arial"/>
              <a:cs typeface="Arial"/>
            </a:endParaRPr>
          </a:p>
          <a:p>
            <a:pPr marL="264160" indent="-251460">
              <a:lnSpc>
                <a:spcPct val="100000"/>
              </a:lnSpc>
              <a:spcBef>
                <a:spcPts val="855"/>
              </a:spcBef>
              <a:buSzPct val="90000"/>
              <a:buAutoNum type="arabicPeriod" startAt="2"/>
              <a:tabLst>
                <a:tab pos="264160" algn="l"/>
                <a:tab pos="264795" algn="l"/>
              </a:tabLst>
            </a:pPr>
            <a:r>
              <a:rPr dirty="0" sz="1000" spc="-5" b="1">
                <a:latin typeface="Arial"/>
                <a:cs typeface="Arial"/>
              </a:rPr>
              <a:t>RETIRADA DO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1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ts val="1140"/>
              </a:lnSpc>
              <a:spcBef>
                <a:spcPts val="960"/>
              </a:spcBef>
              <a:buFont typeface="Arial"/>
              <a:buAutoNum type="arabicPeriod"/>
              <a:tabLst>
                <a:tab pos="264795" algn="l"/>
              </a:tabLst>
            </a:pPr>
            <a:r>
              <a:rPr dirty="0" sz="1000" spc="-5">
                <a:latin typeface="Arial"/>
                <a:cs typeface="Arial"/>
              </a:rPr>
              <a:t>Este Edital estará disponível gratuitamente a qualquer </a:t>
            </a:r>
            <a:r>
              <a:rPr dirty="0" sz="1000">
                <a:latin typeface="Arial"/>
                <a:cs typeface="Arial"/>
              </a:rPr>
              <a:t>interessado </a:t>
            </a:r>
            <a:r>
              <a:rPr dirty="0" sz="1000" spc="-5">
                <a:latin typeface="Arial"/>
                <a:cs typeface="Arial"/>
              </a:rPr>
              <a:t>na </a:t>
            </a:r>
            <a:r>
              <a:rPr dirty="0" sz="1000" spc="-10" b="1">
                <a:latin typeface="Arial"/>
                <a:cs typeface="Arial"/>
              </a:rPr>
              <a:t>SECRETARIA </a:t>
            </a:r>
            <a:r>
              <a:rPr dirty="0" sz="1000" spc="-15" b="1">
                <a:latin typeface="Arial"/>
                <a:cs typeface="Arial"/>
              </a:rPr>
              <a:t>ADMINISTRATIVA  </a:t>
            </a:r>
            <a:r>
              <a:rPr dirty="0" sz="1000" spc="-5" b="1">
                <a:latin typeface="Arial"/>
                <a:cs typeface="Arial"/>
              </a:rPr>
              <a:t>DO MACKENZIE ESPORTE CLUBE</a:t>
            </a:r>
            <a:r>
              <a:rPr dirty="0" sz="1000" spc="-5">
                <a:latin typeface="Arial"/>
                <a:cs typeface="Arial"/>
              </a:rPr>
              <a:t>, situada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450 - Bairro Santo Antônio -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Belo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7" y="1561846"/>
            <a:ext cx="6148705" cy="26587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17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Horizonte/MG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-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CEP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30.330-100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–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Bloco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Administrativo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horário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comercial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ou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ainda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pelo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site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do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0"/>
              </a:lnSpc>
            </a:pPr>
            <a:r>
              <a:rPr dirty="0" sz="1000" spc="-5" b="1">
                <a:latin typeface="Arial"/>
                <a:cs typeface="Arial"/>
              </a:rPr>
              <a:t>MACKENZIE ESPORTE </a:t>
            </a:r>
            <a:r>
              <a:rPr dirty="0" sz="1000" b="1">
                <a:latin typeface="Arial"/>
                <a:cs typeface="Arial"/>
              </a:rPr>
              <a:t>CLUBE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qual seja,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www.mackenziebh.com.br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.</a:t>
            </a:r>
            <a:endParaRPr sz="1000">
              <a:latin typeface="Arial"/>
              <a:cs typeface="Arial"/>
            </a:endParaRPr>
          </a:p>
          <a:p>
            <a:pPr marL="264160" indent="-251460">
              <a:lnSpc>
                <a:spcPct val="100000"/>
              </a:lnSpc>
              <a:spcBef>
                <a:spcPts val="865"/>
              </a:spcBef>
              <a:buAutoNum type="arabicPeriod" startAt="3"/>
              <a:tabLst>
                <a:tab pos="264160" algn="l"/>
                <a:tab pos="264795" algn="l"/>
              </a:tabLst>
            </a:pPr>
            <a:r>
              <a:rPr dirty="0" sz="1000" spc="-10" b="1">
                <a:latin typeface="Arial"/>
                <a:cs typeface="Arial"/>
              </a:rPr>
              <a:t>OBJETO</a:t>
            </a:r>
            <a:endParaRPr sz="1000">
              <a:latin typeface="Arial"/>
              <a:cs typeface="Arial"/>
            </a:endParaRPr>
          </a:p>
          <a:p>
            <a:pPr algn="just" lvl="1" marL="12700" marR="7620">
              <a:lnSpc>
                <a:spcPct val="96000"/>
              </a:lnSpc>
              <a:spcBef>
                <a:spcPts val="925"/>
              </a:spcBef>
              <a:buFont typeface="Arial"/>
              <a:buAutoNum type="arabicPeriod"/>
              <a:tabLst>
                <a:tab pos="264795" algn="l"/>
              </a:tabLst>
            </a:pPr>
            <a:r>
              <a:rPr dirty="0" sz="1000" spc="-5">
                <a:latin typeface="Arial"/>
                <a:cs typeface="Arial"/>
              </a:rPr>
              <a:t>Aquisição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CRONOMETRO </a:t>
            </a:r>
            <a:r>
              <a:rPr dirty="0" sz="1000" spc="-10" b="1">
                <a:latin typeface="Arial"/>
                <a:cs typeface="Arial"/>
              </a:rPr>
              <a:t>DIGITAL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10" b="1">
                <a:latin typeface="Arial"/>
                <a:cs typeface="Arial"/>
              </a:rPr>
              <a:t>MESA, </a:t>
            </a:r>
            <a:r>
              <a:rPr dirty="0" sz="1000" b="1">
                <a:latin typeface="Arial"/>
                <a:cs typeface="Arial"/>
              </a:rPr>
              <a:t>CRONOMETRO </a:t>
            </a:r>
            <a:r>
              <a:rPr dirty="0" sz="1000" spc="-5" b="1">
                <a:latin typeface="Arial"/>
                <a:cs typeface="Arial"/>
              </a:rPr>
              <a:t>E CRONÔMETRO DE NATAÇÃO 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abaixo </a:t>
            </a:r>
            <a:r>
              <a:rPr dirty="0" sz="1000">
                <a:latin typeface="Arial"/>
                <a:cs typeface="Arial"/>
              </a:rPr>
              <a:t>listado</a:t>
            </a:r>
            <a:r>
              <a:rPr dirty="0" sz="1000" b="1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para atendimento a Unidade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localizada na </a:t>
            </a:r>
            <a:r>
              <a:rPr dirty="0" sz="1000">
                <a:latin typeface="Arial"/>
                <a:cs typeface="Arial"/>
              </a:rPr>
              <a:t>Rua  </a:t>
            </a:r>
            <a:r>
              <a:rPr dirty="0" sz="1000" spc="-5">
                <a:latin typeface="Arial"/>
                <a:cs typeface="Arial"/>
              </a:rPr>
              <a:t>Congonhas, </a:t>
            </a:r>
            <a:r>
              <a:rPr dirty="0" sz="1000">
                <a:latin typeface="Arial"/>
                <a:cs typeface="Arial"/>
              </a:rPr>
              <a:t>n.º </a:t>
            </a:r>
            <a:r>
              <a:rPr dirty="0" sz="1000" spc="-5">
                <a:latin typeface="Arial"/>
                <a:cs typeface="Arial"/>
              </a:rPr>
              <a:t>450, Bairro Santo Antônio, CEP 30.330-100, em </a:t>
            </a:r>
            <a:r>
              <a:rPr dirty="0" sz="1000" spc="-10">
                <a:latin typeface="Arial"/>
                <a:cs typeface="Arial"/>
              </a:rPr>
              <a:t>Belo </a:t>
            </a:r>
            <a:r>
              <a:rPr dirty="0" sz="1000" spc="-5">
                <a:latin typeface="Arial"/>
                <a:cs typeface="Arial"/>
              </a:rPr>
              <a:t>Horizonte –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MG.</a:t>
            </a:r>
            <a:endParaRPr sz="1000">
              <a:latin typeface="Arial"/>
              <a:cs typeface="Arial"/>
            </a:endParaRPr>
          </a:p>
          <a:p>
            <a:pPr algn="just" lvl="1" marL="12700" marR="8890">
              <a:lnSpc>
                <a:spcPct val="96100"/>
              </a:lnSpc>
              <a:spcBef>
                <a:spcPts val="910"/>
              </a:spcBef>
              <a:buFont typeface="Arial"/>
              <a:buAutoNum type="arabicPeriod"/>
              <a:tabLst>
                <a:tab pos="295275" algn="l"/>
              </a:tabLst>
            </a:pPr>
            <a:r>
              <a:rPr dirty="0" sz="1000">
                <a:latin typeface="Arial"/>
                <a:cs typeface="Arial"/>
              </a:rPr>
              <a:t>Cada empresa </a:t>
            </a:r>
            <a:r>
              <a:rPr dirty="0" sz="1000" spc="-5">
                <a:latin typeface="Arial"/>
                <a:cs typeface="Arial"/>
              </a:rPr>
              <a:t>poderá enviar proposta para um ou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5">
                <a:latin typeface="Arial"/>
                <a:cs typeface="Arial"/>
              </a:rPr>
              <a:t>itens de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5">
                <a:latin typeface="Arial"/>
                <a:cs typeface="Arial"/>
              </a:rPr>
              <a:t>independente bastando  especificar os itens escolhidos no documento presente no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XIII. </a:t>
            </a:r>
            <a:r>
              <a:rPr dirty="0" sz="1000" spc="-5">
                <a:latin typeface="Arial"/>
                <a:cs typeface="Arial"/>
              </a:rPr>
              <a:t>Ver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 </a:t>
            </a:r>
            <a:r>
              <a:rPr dirty="0" sz="1000" spc="-5">
                <a:latin typeface="Arial"/>
                <a:cs typeface="Arial"/>
              </a:rPr>
              <a:t>com especificação dos  itens.</a:t>
            </a:r>
            <a:endParaRPr sz="1000">
              <a:latin typeface="Arial"/>
              <a:cs typeface="Arial"/>
            </a:endParaRPr>
          </a:p>
          <a:p>
            <a:pPr marL="192405" indent="-179705">
              <a:lnSpc>
                <a:spcPct val="100000"/>
              </a:lnSpc>
              <a:spcBef>
                <a:spcPts val="860"/>
              </a:spcBef>
              <a:buAutoNum type="arabicPeriod" startAt="4"/>
              <a:tabLst>
                <a:tab pos="193040" algn="l"/>
              </a:tabLst>
            </a:pPr>
            <a:r>
              <a:rPr dirty="0" sz="1000" spc="-5" b="1">
                <a:latin typeface="Arial"/>
                <a:cs typeface="Arial"/>
              </a:rPr>
              <a:t>FONTE DE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RECURSOS</a:t>
            </a:r>
            <a:endParaRPr sz="1000">
              <a:latin typeface="Arial"/>
              <a:cs typeface="Arial"/>
            </a:endParaRPr>
          </a:p>
          <a:p>
            <a:pPr algn="just" lvl="1" marL="12700" marR="7620">
              <a:lnSpc>
                <a:spcPts val="1150"/>
              </a:lnSpc>
              <a:spcBef>
                <a:spcPts val="944"/>
              </a:spcBef>
              <a:buFont typeface="Arial"/>
              <a:buAutoNum type="arabicPeriod"/>
              <a:tabLst>
                <a:tab pos="264795" algn="l"/>
              </a:tabLst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10">
                <a:latin typeface="Arial"/>
                <a:cs typeface="Arial"/>
              </a:rPr>
              <a:t>valor </a:t>
            </a:r>
            <a:r>
              <a:rPr dirty="0" sz="1000" spc="-5">
                <a:latin typeface="Arial"/>
                <a:cs typeface="Arial"/>
              </a:rPr>
              <a:t>total deste edital é estimado em </a:t>
            </a:r>
            <a:r>
              <a:rPr dirty="0" sz="1000" spc="-5" b="1">
                <a:latin typeface="Arial"/>
                <a:cs typeface="Arial"/>
              </a:rPr>
              <a:t>R$ R$ 18.293,40 (dezoito mil duzentos e noventa e três  reais e quarenta centavos) </a:t>
            </a:r>
            <a:r>
              <a:rPr dirty="0" sz="1000" spc="-5">
                <a:latin typeface="Arial"/>
                <a:cs typeface="Arial"/>
              </a:rPr>
              <a:t>e correrá à conta dos recursos orçamentários vinculados ao </a:t>
            </a:r>
            <a:r>
              <a:rPr dirty="0" sz="1000" spc="-5" b="1">
                <a:latin typeface="Arial"/>
                <a:cs typeface="Arial"/>
              </a:rPr>
              <a:t>PROJETO  MACKENZIE FORMANDO </a:t>
            </a:r>
            <a:r>
              <a:rPr dirty="0" sz="1000" spc="-30" b="1">
                <a:latin typeface="Arial"/>
                <a:cs typeface="Arial"/>
              </a:rPr>
              <a:t>ATLETAS </a:t>
            </a:r>
            <a:r>
              <a:rPr dirty="0" sz="1000" spc="-5" b="1">
                <a:latin typeface="Arial"/>
                <a:cs typeface="Arial"/>
              </a:rPr>
              <a:t>OLÍMPICOS </a:t>
            </a:r>
            <a:r>
              <a:rPr dirty="0" sz="1000" b="1">
                <a:latin typeface="Arial"/>
                <a:cs typeface="Arial"/>
              </a:rPr>
              <a:t>III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através convênio celebrado entre esta entidade e a  </a:t>
            </a:r>
            <a:r>
              <a:rPr dirty="0" sz="1000" spc="-5" b="1">
                <a:latin typeface="Arial"/>
                <a:cs typeface="Arial"/>
              </a:rPr>
              <a:t>CONFEDERAÇÃO </a:t>
            </a:r>
            <a:r>
              <a:rPr dirty="0" sz="1000" b="1">
                <a:latin typeface="Arial"/>
                <a:cs typeface="Arial"/>
              </a:rPr>
              <a:t>BRASILEIRA DE</a:t>
            </a:r>
            <a:r>
              <a:rPr dirty="0" sz="1000" spc="-6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CLUBES</a:t>
            </a:r>
            <a:r>
              <a:rPr dirty="0" sz="100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449580" y="4328794"/>
          <a:ext cx="6664325" cy="39738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5115"/>
                <a:gridCol w="1141730"/>
                <a:gridCol w="2161540"/>
                <a:gridCol w="719454"/>
                <a:gridCol w="810895"/>
                <a:gridCol w="768350"/>
                <a:gridCol w="767714"/>
              </a:tblGrid>
              <a:tr h="54406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MATERIAL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64210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ESPECIFICAÇÃO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74295" marR="63500" indent="16510">
                        <a:lnSpc>
                          <a:spcPts val="91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UNIDDADE 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-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MEDIDA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38430" marR="130810" indent="68580">
                        <a:lnSpc>
                          <a:spcPts val="91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VALOR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UN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Á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214629" marR="198755" indent="-7620">
                        <a:lnSpc>
                          <a:spcPts val="910"/>
                        </a:lnSpc>
                      </a:pPr>
                      <a:r>
                        <a:rPr dirty="0" sz="800" spc="15" b="1">
                          <a:latin typeface="Arial"/>
                          <a:cs typeface="Arial"/>
                        </a:rPr>
                        <a:t>V</a:t>
                      </a:r>
                      <a:r>
                        <a:rPr dirty="0" sz="800" spc="-45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LOR  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084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21920" marR="110489" indent="76200">
                        <a:lnSpc>
                          <a:spcPts val="919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CRONOMETRO  DIGITAL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MESA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085" marR="37465">
                        <a:lnSpc>
                          <a:spcPts val="910"/>
                        </a:lnSpc>
                        <a:spcBef>
                          <a:spcPts val="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Alojado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caixa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metálica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de 100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6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cm,    com    pintura    epoxi;  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Peso    5</a:t>
                      </a:r>
                      <a:r>
                        <a:rPr dirty="0" sz="80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kilos;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085">
                        <a:lnSpc>
                          <a:spcPts val="89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Alimentação 127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/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220 Volts automático;</a:t>
                      </a:r>
                      <a:r>
                        <a:rPr dirty="0" sz="80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Uma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085" marR="36830">
                        <a:lnSpc>
                          <a:spcPct val="95800"/>
                        </a:lnSpc>
                        <a:spcBef>
                          <a:spcPts val="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Face;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Dígitos na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vermelha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alto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intensidade;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Painel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frontal anti reflexo;  Bateria de 12 Volts, acessório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parte; Cabo  de interligação para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Plug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acendedor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12  Volts; Caixa para transporte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em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madeira,  acessório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parte; Funções Relógio de Horas,  Cronometro Progressivo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Cronometro  Regressivo; Suporte para fixação no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teto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do  carro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madrinha,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acessório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parte.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7018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0668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4.143,00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4.143,00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772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CRONOMETRO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085" marR="34925">
                        <a:lnSpc>
                          <a:spcPct val="95700"/>
                        </a:lnSpc>
                        <a:spcBef>
                          <a:spcPts val="27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Indicação de hora, data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 dia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 semana;  Resolução 1/100 segundos;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Alarme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diário;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Sinal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sonoro de hora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cheia;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Contagem  progressiva; Resistente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água; Peso: 1.0000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kg;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Dimensões: 16.0000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16.0000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x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16.0000 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7018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2192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3.418,80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28575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10.256,40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300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16865" marR="159385" indent="-151130">
                        <a:lnSpc>
                          <a:spcPts val="910"/>
                        </a:lnSpc>
                        <a:spcBef>
                          <a:spcPts val="67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CRONÔMETRO</a:t>
                      </a:r>
                      <a:r>
                        <a:rPr dirty="0" sz="8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- 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NATAÇÃO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085" marR="35560">
                        <a:lnSpc>
                          <a:spcPct val="95900"/>
                        </a:lnSpc>
                        <a:spcBef>
                          <a:spcPts val="41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laps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memória;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Exibe tanto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tempo  total corrente quanto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tempo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lap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corrente;  Acesso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 memória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uso; Pega  passagens durante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 uso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da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memória; 3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displays de tempo; Espaço de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medida</a:t>
                      </a:r>
                      <a:r>
                        <a:rPr dirty="0" sz="80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para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just" marL="45085" marR="37465">
                        <a:lnSpc>
                          <a:spcPts val="919"/>
                        </a:lnSpc>
                        <a:spcBef>
                          <a:spcPts val="20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10 horas; Pega frequência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braçada;  Resistente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à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água; Bateria de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Lítio.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27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701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6446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324,50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04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R$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3.894,00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7847">
                <a:tc gridSpan="5">
                  <a:txBody>
                    <a:bodyPr/>
                    <a:lstStyle/>
                    <a:p>
                      <a:pPr algn="r" marR="38100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dirty="0" sz="800" spc="-15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800" spc="-3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857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marL="463550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R$ 18.293,40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857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5" name="object 25"/>
          <p:cNvSpPr txBox="1"/>
          <p:nvPr/>
        </p:nvSpPr>
        <p:spPr>
          <a:xfrm>
            <a:off x="706627" y="8396477"/>
            <a:ext cx="6146800" cy="17259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92405" indent="-179705">
              <a:lnSpc>
                <a:spcPct val="100000"/>
              </a:lnSpc>
              <a:spcBef>
                <a:spcPts val="95"/>
              </a:spcBef>
              <a:buAutoNum type="arabicPeriod" startAt="5"/>
              <a:tabLst>
                <a:tab pos="193040" algn="l"/>
              </a:tabLst>
            </a:pPr>
            <a:r>
              <a:rPr dirty="0" sz="1000" spc="-5" b="1">
                <a:latin typeface="Arial"/>
                <a:cs typeface="Arial"/>
              </a:rPr>
              <a:t>CONDIÇAO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spc="-20" b="1">
                <a:latin typeface="Arial"/>
                <a:cs typeface="Arial"/>
              </a:rPr>
              <a:t>PARTICIPAÇÃO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500"/>
              </a:lnSpc>
              <a:spcBef>
                <a:spcPts val="905"/>
              </a:spcBef>
              <a:buFont typeface="Arial"/>
              <a:buAutoNum type="arabicPeriod"/>
              <a:tabLst>
                <a:tab pos="263525" algn="l"/>
              </a:tabLst>
            </a:pPr>
            <a:r>
              <a:rPr dirty="0" sz="1000" spc="-5">
                <a:latin typeface="Arial"/>
                <a:cs typeface="Arial"/>
              </a:rPr>
              <a:t>Para participar a </a:t>
            </a:r>
            <a:r>
              <a:rPr dirty="0" sz="1000">
                <a:latin typeface="Arial"/>
                <a:cs typeface="Arial"/>
              </a:rPr>
              <a:t>empresa </a:t>
            </a:r>
            <a:r>
              <a:rPr dirty="0" sz="1000" spc="-5">
                <a:latin typeface="Arial"/>
                <a:cs typeface="Arial"/>
              </a:rPr>
              <a:t>deve atuar em ramo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atividade </a:t>
            </a:r>
            <a:r>
              <a:rPr dirty="0" sz="1000">
                <a:latin typeface="Arial"/>
                <a:cs typeface="Arial"/>
              </a:rPr>
              <a:t>compatível </a:t>
            </a:r>
            <a:r>
              <a:rPr dirty="0" sz="1000" spc="-5">
                <a:latin typeface="Arial"/>
                <a:cs typeface="Arial"/>
              </a:rPr>
              <a:t>com o objeto deste edital, </a:t>
            </a:r>
            <a:r>
              <a:rPr dirty="0" sz="1000">
                <a:latin typeface="Arial"/>
                <a:cs typeface="Arial"/>
              </a:rPr>
              <a:t>estar  </a:t>
            </a:r>
            <a:r>
              <a:rPr dirty="0" sz="1000" spc="-5">
                <a:latin typeface="Arial"/>
                <a:cs typeface="Arial"/>
              </a:rPr>
              <a:t>regularmente estabelecida no país e que atenda a todas as exigências, inclusive quanto à documentação,  constantes deste edital e </a:t>
            </a:r>
            <a:r>
              <a:rPr dirty="0" sz="1000">
                <a:latin typeface="Arial"/>
                <a:cs typeface="Arial"/>
              </a:rPr>
              <a:t>seus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anexos.</a:t>
            </a:r>
            <a:endParaRPr sz="1000">
              <a:latin typeface="Arial"/>
              <a:cs typeface="Arial"/>
            </a:endParaRPr>
          </a:p>
          <a:p>
            <a:pPr algn="just" lvl="1" marL="257810" indent="-245110">
              <a:lnSpc>
                <a:spcPts val="1180"/>
              </a:lnSpc>
              <a:spcBef>
                <a:spcPts val="855"/>
              </a:spcBef>
              <a:buFont typeface="Arial"/>
              <a:buAutoNum type="arabicPeriod"/>
              <a:tabLst>
                <a:tab pos="258445" algn="l"/>
              </a:tabLst>
            </a:pPr>
            <a:r>
              <a:rPr dirty="0" sz="100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poderão participar desta concorrência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empresas:</a:t>
            </a:r>
            <a:endParaRPr sz="1000">
              <a:latin typeface="Arial"/>
              <a:cs typeface="Arial"/>
            </a:endParaRPr>
          </a:p>
          <a:p>
            <a:pPr lvl="2" marL="768350" indent="-214629">
              <a:lnSpc>
                <a:spcPts val="1160"/>
              </a:lnSpc>
              <a:buAutoNum type="alphaLcParenR"/>
              <a:tabLst>
                <a:tab pos="768985" algn="l"/>
              </a:tabLst>
            </a:pP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sanções prescritas nos incisos III e IV do art. </a:t>
            </a:r>
            <a:r>
              <a:rPr dirty="0" sz="1000">
                <a:latin typeface="Arial"/>
                <a:cs typeface="Arial"/>
              </a:rPr>
              <a:t>87 </a:t>
            </a:r>
            <a:r>
              <a:rPr dirty="0" sz="1000" spc="-5">
                <a:latin typeface="Arial"/>
                <a:cs typeface="Arial"/>
              </a:rPr>
              <a:t>da Lei </a:t>
            </a:r>
            <a:r>
              <a:rPr dirty="0" sz="1000">
                <a:latin typeface="Arial"/>
                <a:cs typeface="Arial"/>
              </a:rPr>
              <a:t>n.º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</a:t>
            </a:r>
            <a:endParaRPr sz="1000">
              <a:latin typeface="Arial"/>
              <a:cs typeface="Arial"/>
            </a:endParaRPr>
          </a:p>
          <a:p>
            <a:pPr lvl="2" marL="768350" indent="-214629">
              <a:lnSpc>
                <a:spcPts val="1150"/>
              </a:lnSpc>
              <a:buAutoNum type="alphaLcParenR"/>
              <a:tabLst>
                <a:tab pos="768985" algn="l"/>
              </a:tabLst>
            </a:pPr>
            <a:r>
              <a:rPr dirty="0" sz="1000" spc="-5">
                <a:latin typeface="Arial"/>
                <a:cs typeface="Arial"/>
              </a:rPr>
              <a:t>em processo de recuperação judicial ou falência, </a:t>
            </a:r>
            <a:r>
              <a:rPr dirty="0" sz="1000">
                <a:latin typeface="Arial"/>
                <a:cs typeface="Arial"/>
              </a:rPr>
              <a:t>sob </a:t>
            </a:r>
            <a:r>
              <a:rPr dirty="0" sz="1000" spc="-5">
                <a:latin typeface="Arial"/>
                <a:cs typeface="Arial"/>
              </a:rPr>
              <a:t>concurso de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credores;</a:t>
            </a:r>
            <a:endParaRPr sz="1000">
              <a:latin typeface="Arial"/>
              <a:cs typeface="Arial"/>
            </a:endParaRPr>
          </a:p>
          <a:p>
            <a:pPr lvl="2" marL="768350" indent="-214629">
              <a:lnSpc>
                <a:spcPts val="1145"/>
              </a:lnSpc>
              <a:buAutoNum type="alphaLcParenR"/>
              <a:tabLst>
                <a:tab pos="768985" algn="l"/>
              </a:tabLst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dissolução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liquidação;</a:t>
            </a:r>
            <a:endParaRPr sz="1000">
              <a:latin typeface="Arial"/>
              <a:cs typeface="Arial"/>
            </a:endParaRPr>
          </a:p>
          <a:p>
            <a:pPr lvl="2" marL="768350" indent="-214629">
              <a:lnSpc>
                <a:spcPts val="1145"/>
              </a:lnSpc>
              <a:buAutoNum type="alphaLcParenR"/>
              <a:tabLst>
                <a:tab pos="768985" algn="l"/>
              </a:tabLst>
            </a:pPr>
            <a:r>
              <a:rPr dirty="0" sz="1000" spc="-5">
                <a:latin typeface="Arial"/>
                <a:cs typeface="Arial"/>
              </a:rPr>
              <a:t>impedida de licitar e </a:t>
            </a:r>
            <a:r>
              <a:rPr dirty="0" sz="1000">
                <a:latin typeface="Arial"/>
                <a:cs typeface="Arial"/>
              </a:rPr>
              <a:t>contratar </a:t>
            </a:r>
            <a:r>
              <a:rPr dirty="0" sz="1000" spc="-5">
                <a:latin typeface="Arial"/>
                <a:cs typeface="Arial"/>
              </a:rPr>
              <a:t>com a União, durante o prazo de sanção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aplicada;</a:t>
            </a:r>
            <a:endParaRPr sz="1000">
              <a:latin typeface="Arial"/>
              <a:cs typeface="Arial"/>
            </a:endParaRPr>
          </a:p>
          <a:p>
            <a:pPr lvl="2" marL="768350" indent="-214629">
              <a:lnSpc>
                <a:spcPts val="1175"/>
              </a:lnSpc>
              <a:buAutoNum type="alphaLcParenR"/>
              <a:tabLst>
                <a:tab pos="768985" algn="l"/>
              </a:tabLst>
            </a:pPr>
            <a:r>
              <a:rPr dirty="0" sz="1000" spc="-5">
                <a:latin typeface="Arial"/>
                <a:cs typeface="Arial"/>
              </a:rPr>
              <a:t>estrangeira que não funcione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País;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7" y="1561846"/>
            <a:ext cx="6149340" cy="85591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768350" indent="-214629">
              <a:lnSpc>
                <a:spcPts val="1175"/>
              </a:lnSpc>
              <a:spcBef>
                <a:spcPts val="95"/>
              </a:spcBef>
              <a:buAutoNum type="alphaLcParenR" startAt="6"/>
              <a:tabLst>
                <a:tab pos="768350" algn="l"/>
                <a:tab pos="768985" algn="l"/>
              </a:tabLst>
            </a:pPr>
            <a:r>
              <a:rPr dirty="0" sz="1000" spc="-5">
                <a:latin typeface="Arial"/>
                <a:cs typeface="Arial"/>
              </a:rPr>
              <a:t>que estiver reunida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consórcio, qualquer </a:t>
            </a:r>
            <a:r>
              <a:rPr dirty="0" sz="100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seja a sua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constituição;</a:t>
            </a:r>
            <a:endParaRPr sz="1000">
              <a:latin typeface="Arial"/>
              <a:cs typeface="Arial"/>
            </a:endParaRPr>
          </a:p>
          <a:p>
            <a:pPr marL="768350" indent="-214629">
              <a:lnSpc>
                <a:spcPts val="1140"/>
              </a:lnSpc>
              <a:buAutoNum type="alphaLcParenR" startAt="6"/>
              <a:tabLst>
                <a:tab pos="768985" algn="l"/>
              </a:tabLst>
            </a:pPr>
            <a:r>
              <a:rPr dirty="0" sz="1000" spc="-5">
                <a:latin typeface="Arial"/>
                <a:cs typeface="Arial"/>
              </a:rPr>
              <a:t>sob o controle de um </a:t>
            </a:r>
            <a:r>
              <a:rPr dirty="0" sz="1000">
                <a:latin typeface="Arial"/>
                <a:cs typeface="Arial"/>
              </a:rPr>
              <a:t>mesmo </a:t>
            </a:r>
            <a:r>
              <a:rPr dirty="0" sz="1000" spc="-5">
                <a:latin typeface="Arial"/>
                <a:cs typeface="Arial"/>
              </a:rPr>
              <a:t>grupo de pessoas, físicas ou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jurídicas;</a:t>
            </a:r>
            <a:endParaRPr sz="1000">
              <a:latin typeface="Arial"/>
              <a:cs typeface="Arial"/>
            </a:endParaRPr>
          </a:p>
          <a:p>
            <a:pPr marL="553720" marR="9525">
              <a:lnSpc>
                <a:spcPts val="1150"/>
              </a:lnSpc>
              <a:spcBef>
                <a:spcPts val="45"/>
              </a:spcBef>
              <a:buAutoNum type="alphaLcParenR" startAt="6"/>
              <a:tabLst>
                <a:tab pos="768985" algn="l"/>
              </a:tabLst>
            </a:pPr>
            <a:r>
              <a:rPr dirty="0" sz="1000" spc="-5">
                <a:latin typeface="Arial"/>
                <a:cs typeface="Arial"/>
              </a:rPr>
              <a:t>que não estejam habilitadas 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5">
                <a:latin typeface="Arial"/>
                <a:cs typeface="Arial"/>
              </a:rPr>
              <a:t>exigida por este </a:t>
            </a:r>
            <a:r>
              <a:rPr dirty="0" sz="1000" spc="-1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 09/2016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ct val="100000"/>
              </a:lnSpc>
              <a:spcBef>
                <a:spcPts val="844"/>
              </a:spcBef>
            </a:pPr>
            <a:r>
              <a:rPr dirty="0" sz="1000" spc="-10" b="1">
                <a:latin typeface="Arial"/>
                <a:cs typeface="Arial"/>
              </a:rPr>
              <a:t>5.3. </a:t>
            </a:r>
            <a:r>
              <a:rPr dirty="0" sz="1000">
                <a:latin typeface="Arial"/>
                <a:cs typeface="Arial"/>
              </a:rPr>
              <a:t>Nenhuma </a:t>
            </a:r>
            <a:r>
              <a:rPr dirty="0" sz="1000" spc="-5">
                <a:latin typeface="Arial"/>
                <a:cs typeface="Arial"/>
              </a:rPr>
              <a:t>licitante poderá participar desta concorrência com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5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uma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Proposta.</a:t>
            </a:r>
            <a:endParaRPr sz="1000">
              <a:latin typeface="Arial"/>
              <a:cs typeface="Arial"/>
            </a:endParaRPr>
          </a:p>
          <a:p>
            <a:pPr algn="just" marL="241300" indent="-228600">
              <a:lnSpc>
                <a:spcPct val="100000"/>
              </a:lnSpc>
              <a:spcBef>
                <a:spcPts val="865"/>
              </a:spcBef>
              <a:buAutoNum type="arabicPeriod" startAt="6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CREDENCIAMENTO DE </a:t>
            </a:r>
            <a:r>
              <a:rPr dirty="0" sz="1000" spc="-10" b="1">
                <a:latin typeface="Arial"/>
                <a:cs typeface="Arial"/>
              </a:rPr>
              <a:t>REPRESENTANTES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ct val="96100"/>
              </a:lnSpc>
              <a:spcBef>
                <a:spcPts val="925"/>
              </a:spcBef>
              <a:buFont typeface="Arial"/>
              <a:buAutoNum type="arabicPeriod"/>
              <a:tabLst>
                <a:tab pos="261620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>
                <a:latin typeface="Arial"/>
                <a:cs typeface="Arial"/>
              </a:rPr>
              <a:t>empresa </a:t>
            </a:r>
            <a:r>
              <a:rPr dirty="0" sz="1000" spc="-5">
                <a:latin typeface="Arial"/>
                <a:cs typeface="Arial"/>
              </a:rPr>
              <a:t>através do seu representante, pode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 b="1">
                <a:latin typeface="Arial"/>
                <a:cs typeface="Arial"/>
              </a:rPr>
              <a:t>credenciar </a:t>
            </a:r>
            <a:r>
              <a:rPr dirty="0" sz="1000">
                <a:latin typeface="Arial"/>
                <a:cs typeface="Arial"/>
              </a:rPr>
              <a:t>junto </a:t>
            </a:r>
            <a:r>
              <a:rPr dirty="0" sz="1000" spc="-5">
                <a:latin typeface="Arial"/>
                <a:cs typeface="Arial"/>
              </a:rPr>
              <a:t>aos responsáveis pelo processo de  compra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no </a:t>
            </a:r>
            <a:r>
              <a:rPr dirty="0" sz="1000">
                <a:latin typeface="Arial"/>
                <a:cs typeface="Arial"/>
              </a:rPr>
              <a:t>mínimo </a:t>
            </a:r>
            <a:r>
              <a:rPr dirty="0" sz="1000" spc="-5" b="1">
                <a:latin typeface="Arial"/>
                <a:cs typeface="Arial"/>
              </a:rPr>
              <a:t>20 minutos de antecedência, </a:t>
            </a:r>
            <a:r>
              <a:rPr dirty="0" sz="1000" spc="-5">
                <a:latin typeface="Arial"/>
                <a:cs typeface="Arial"/>
              </a:rPr>
              <a:t>no dia, local e horário para abertura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envelopes </a:t>
            </a:r>
            <a:r>
              <a:rPr dirty="0" sz="1000" spc="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documentação e do orçamento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com:</a:t>
            </a:r>
            <a:endParaRPr sz="1000">
              <a:latin typeface="Arial"/>
              <a:cs typeface="Arial"/>
            </a:endParaRPr>
          </a:p>
          <a:p>
            <a:pPr lvl="2" marL="469900" marR="8255" indent="-228600">
              <a:lnSpc>
                <a:spcPts val="1150"/>
              </a:lnSpc>
              <a:spcBef>
                <a:spcPts val="940"/>
              </a:spcBef>
              <a:buAutoNum type="alphaLcParenR"/>
              <a:tabLst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Carta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Credenciamento (</a:t>
            </a:r>
            <a:r>
              <a:rPr dirty="0" sz="1000" spc="-5" b="1">
                <a:latin typeface="Arial"/>
                <a:cs typeface="Arial"/>
              </a:rPr>
              <a:t>ANEXO II</a:t>
            </a:r>
            <a:r>
              <a:rPr dirty="0" sz="1000" spc="-5">
                <a:latin typeface="Arial"/>
                <a:cs typeface="Arial"/>
              </a:rPr>
              <a:t>), documento credencial e documento de identidade oficial;  </a:t>
            </a:r>
            <a:r>
              <a:rPr dirty="0" sz="1000" spc="-5" b="1">
                <a:latin typeface="Arial"/>
                <a:cs typeface="Arial"/>
              </a:rPr>
              <a:t>Obs.: </a:t>
            </a:r>
            <a:r>
              <a:rPr dirty="0" sz="1000" spc="-5">
                <a:latin typeface="Arial"/>
                <a:cs typeface="Arial"/>
              </a:rPr>
              <a:t>documento credencial pode ser o contrato social, quando a pessoa </a:t>
            </a:r>
            <a:r>
              <a:rPr dirty="0" sz="1000">
                <a:latin typeface="Arial"/>
                <a:cs typeface="Arial"/>
              </a:rPr>
              <a:t>credenciada for </a:t>
            </a:r>
            <a:r>
              <a:rPr dirty="0" sz="1000" spc="-5">
                <a:latin typeface="Arial"/>
                <a:cs typeface="Arial"/>
              </a:rPr>
              <a:t>sócia </a:t>
            </a:r>
            <a:r>
              <a:rPr dirty="0" sz="1000">
                <a:latin typeface="Arial"/>
                <a:cs typeface="Arial"/>
              </a:rPr>
              <a:t>da  empresa </a:t>
            </a:r>
            <a:r>
              <a:rPr dirty="0" sz="1000" spc="-5">
                <a:latin typeface="Arial"/>
                <a:cs typeface="Arial"/>
              </a:rPr>
              <a:t>fornecedora ou procuração/declaração do fornecedor autenticada dando poderes para que  esse representante possa falar em </a:t>
            </a: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5">
                <a:latin typeface="Arial"/>
                <a:cs typeface="Arial"/>
              </a:rPr>
              <a:t>da respectiva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empresa.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ts val="1090"/>
              </a:lnSpc>
              <a:buAutoNum type="alphaLcParenR"/>
              <a:tabLst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Declaração de Concordância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III</a:t>
            </a:r>
            <a:r>
              <a:rPr dirty="0" sz="1000">
                <a:latin typeface="Arial"/>
                <a:cs typeface="Arial"/>
              </a:rPr>
              <a:t>);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ts val="1175"/>
              </a:lnSpc>
              <a:buAutoNum type="alphaLcParenR"/>
              <a:tabLst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Declaração de Elaboração Independente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Proposta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4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algn="just" lvl="1" marL="259715" indent="-247015">
              <a:lnSpc>
                <a:spcPts val="1175"/>
              </a:lnSpc>
              <a:spcBef>
                <a:spcPts val="865"/>
              </a:spcBef>
              <a:buFont typeface="Arial"/>
              <a:buAutoNum type="arabicPeriod"/>
              <a:tabLst>
                <a:tab pos="260350" algn="l"/>
              </a:tabLst>
            </a:pPr>
            <a:r>
              <a:rPr dirty="0" sz="1000" spc="-5">
                <a:latin typeface="Arial"/>
                <a:cs typeface="Arial"/>
              </a:rPr>
              <a:t>Para o credenciamento junto à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5">
                <a:latin typeface="Arial"/>
                <a:cs typeface="Arial"/>
              </a:rPr>
              <a:t>de Aquisições, o representante deverá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apresentar:</a:t>
            </a:r>
            <a:endParaRPr sz="1000">
              <a:latin typeface="Arial"/>
              <a:cs typeface="Arial"/>
            </a:endParaRPr>
          </a:p>
          <a:p>
            <a:pPr algn="just" marL="160655" indent="-147955">
              <a:lnSpc>
                <a:spcPts val="1150"/>
              </a:lnSpc>
              <a:buFont typeface="Arial"/>
              <a:buAutoNum type="alphaLcParenR"/>
              <a:tabLst>
                <a:tab pos="161290" algn="l"/>
              </a:tabLst>
            </a:pPr>
            <a:r>
              <a:rPr dirty="0" sz="1000" spc="-5" b="1">
                <a:latin typeface="Arial"/>
                <a:cs typeface="Arial"/>
              </a:rPr>
              <a:t>CONTRATO SOCIAL</a:t>
            </a:r>
            <a:r>
              <a:rPr dirty="0" sz="1000" spc="-5">
                <a:latin typeface="Arial"/>
                <a:cs typeface="Arial"/>
              </a:rPr>
              <a:t>, quando a pessoa credenciada </a:t>
            </a:r>
            <a:r>
              <a:rPr dirty="0" sz="1000">
                <a:latin typeface="Arial"/>
                <a:cs typeface="Arial"/>
              </a:rPr>
              <a:t>for </a:t>
            </a:r>
            <a:r>
              <a:rPr dirty="0" sz="1000" spc="-5">
                <a:latin typeface="Arial"/>
                <a:cs typeface="Arial"/>
              </a:rPr>
              <a:t>sócia </a:t>
            </a:r>
            <a:r>
              <a:rPr dirty="0" sz="1000">
                <a:latin typeface="Arial"/>
                <a:cs typeface="Arial"/>
              </a:rPr>
              <a:t>da empresa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Fornecedora.</a:t>
            </a:r>
            <a:endParaRPr sz="1000">
              <a:latin typeface="Arial"/>
              <a:cs typeface="Arial"/>
            </a:endParaRPr>
          </a:p>
          <a:p>
            <a:pPr algn="just" marL="12700" marR="8255">
              <a:lnSpc>
                <a:spcPct val="96500"/>
              </a:lnSpc>
              <a:spcBef>
                <a:spcPts val="20"/>
              </a:spcBef>
              <a:buFont typeface="Arial"/>
              <a:buAutoNum type="alphaLcParenR"/>
              <a:tabLst>
                <a:tab pos="214629" algn="l"/>
              </a:tabLst>
            </a:pPr>
            <a:r>
              <a:rPr dirty="0" sz="1000" spc="-5" b="1">
                <a:latin typeface="Arial"/>
                <a:cs typeface="Arial"/>
              </a:rPr>
              <a:t>PROCURAÇÃO OU DECLARAÇÃO DO FORNECEDOR, AUTENTICADA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b="1">
                <a:latin typeface="Arial"/>
                <a:cs typeface="Arial"/>
              </a:rPr>
              <a:t>CARTÓRIO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10">
                <a:latin typeface="Arial"/>
                <a:cs typeface="Arial"/>
              </a:rPr>
              <a:t>com  </a:t>
            </a:r>
            <a:r>
              <a:rPr dirty="0" sz="1000" spc="-5">
                <a:latin typeface="Arial"/>
                <a:cs typeface="Arial"/>
              </a:rPr>
              <a:t>poderes para que a pessoa credenciada possa falar em seu nome </a:t>
            </a:r>
            <a:r>
              <a:rPr dirty="0" sz="1000" spc="-15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>
                <a:latin typeface="Arial"/>
                <a:cs typeface="Arial"/>
              </a:rPr>
              <a:t>fase </a:t>
            </a:r>
            <a:r>
              <a:rPr dirty="0" sz="1000" spc="-5">
                <a:latin typeface="Arial"/>
                <a:cs typeface="Arial"/>
              </a:rPr>
              <a:t>deste Processo de  Aquisição.</a:t>
            </a:r>
            <a:endParaRPr sz="1000">
              <a:latin typeface="Arial"/>
              <a:cs typeface="Arial"/>
            </a:endParaRPr>
          </a:p>
          <a:p>
            <a:pPr algn="just" marL="12700" marR="12700">
              <a:lnSpc>
                <a:spcPct val="96500"/>
              </a:lnSpc>
              <a:spcBef>
                <a:spcPts val="894"/>
              </a:spcBef>
            </a:pPr>
            <a:r>
              <a:rPr dirty="0" sz="1000" spc="-5" b="1">
                <a:latin typeface="Arial"/>
                <a:cs typeface="Arial"/>
              </a:rPr>
              <a:t>6.2.1. </a:t>
            </a:r>
            <a:r>
              <a:rPr dirty="0" sz="1000" spc="-5">
                <a:latin typeface="Arial"/>
                <a:cs typeface="Arial"/>
              </a:rPr>
              <a:t>Considera-se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representante legal qualquer pessoa credenciada pelo fornecedor, mediante  contrato, procuração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documento equivalente, para falar em seu </a:t>
            </a: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5">
                <a:latin typeface="Arial"/>
                <a:cs typeface="Arial"/>
              </a:rPr>
              <a:t>durante a reunião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dos  envelopes, seja </a:t>
            </a:r>
            <a:r>
              <a:rPr dirty="0" sz="1000">
                <a:latin typeface="Arial"/>
                <a:cs typeface="Arial"/>
              </a:rPr>
              <a:t>referente </a:t>
            </a:r>
            <a:r>
              <a:rPr dirty="0" sz="1000" spc="-5">
                <a:latin typeface="Arial"/>
                <a:cs typeface="Arial"/>
              </a:rPr>
              <a:t>à Documentação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à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Proposta.</a:t>
            </a:r>
            <a:endParaRPr sz="1000">
              <a:latin typeface="Arial"/>
              <a:cs typeface="Arial"/>
            </a:endParaRPr>
          </a:p>
          <a:p>
            <a:pPr algn="just" lvl="1" marL="12700" marR="13335">
              <a:lnSpc>
                <a:spcPct val="96500"/>
              </a:lnSpc>
              <a:spcBef>
                <a:spcPts val="894"/>
              </a:spcBef>
              <a:buFont typeface="Arial"/>
              <a:buAutoNum type="arabicPeriod" startAt="3"/>
              <a:tabLst>
                <a:tab pos="304165" algn="l"/>
              </a:tabLst>
            </a:pPr>
            <a:r>
              <a:rPr dirty="0" sz="100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comparecer pessoalmente, apenas enviando a proposta pelos Correios, não inabilitará as  </a:t>
            </a:r>
            <a:r>
              <a:rPr dirty="0" sz="1000">
                <a:latin typeface="Arial"/>
                <a:cs typeface="Arial"/>
              </a:rPr>
              <a:t>empresas </a:t>
            </a:r>
            <a:r>
              <a:rPr dirty="0" sz="1000" spc="-5">
                <a:latin typeface="Arial"/>
                <a:cs typeface="Arial"/>
              </a:rPr>
              <a:t>participantes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certame, </a:t>
            </a:r>
            <a:r>
              <a:rPr dirty="0" sz="1000">
                <a:latin typeface="Arial"/>
                <a:cs typeface="Arial"/>
              </a:rPr>
              <a:t>mas </a:t>
            </a:r>
            <a:r>
              <a:rPr dirty="0" sz="1000" spc="-5">
                <a:latin typeface="Arial"/>
                <a:cs typeface="Arial"/>
              </a:rPr>
              <a:t>a impede de </a:t>
            </a:r>
            <a:r>
              <a:rPr dirty="0" sz="1000">
                <a:latin typeface="Arial"/>
                <a:cs typeface="Arial"/>
              </a:rPr>
              <a:t>se manifestar </a:t>
            </a:r>
            <a:r>
              <a:rPr dirty="0" sz="1000" spc="-5">
                <a:latin typeface="Arial"/>
                <a:cs typeface="Arial"/>
              </a:rPr>
              <a:t>sobre o processo de abertura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envelopes.</a:t>
            </a:r>
            <a:endParaRPr sz="1000">
              <a:latin typeface="Arial"/>
              <a:cs typeface="Arial"/>
            </a:endParaRPr>
          </a:p>
          <a:p>
            <a:pPr algn="just" lvl="1" marL="257810" indent="-245110">
              <a:lnSpc>
                <a:spcPct val="100000"/>
              </a:lnSpc>
              <a:spcBef>
                <a:spcPts val="850"/>
              </a:spcBef>
              <a:buFont typeface="Arial"/>
              <a:buAutoNum type="arabicPeriod" startAt="3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Cada credenciado poderá representar apenas um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fornecedor.</a:t>
            </a:r>
            <a:endParaRPr sz="1000">
              <a:latin typeface="Arial"/>
              <a:cs typeface="Arial"/>
            </a:endParaRPr>
          </a:p>
          <a:p>
            <a:pPr algn="just" lvl="1" marL="12700" marR="7620">
              <a:lnSpc>
                <a:spcPct val="96000"/>
              </a:lnSpc>
              <a:spcBef>
                <a:spcPts val="925"/>
              </a:spcBef>
              <a:buFont typeface="Arial"/>
              <a:buAutoNum type="arabicPeriod" startAt="3"/>
              <a:tabLst>
                <a:tab pos="301625" algn="l"/>
              </a:tabLst>
            </a:pPr>
            <a:r>
              <a:rPr dirty="0" sz="1000" spc="-5">
                <a:latin typeface="Arial"/>
                <a:cs typeface="Arial"/>
              </a:rPr>
              <a:t>É recomendável a todo e qualquer interessado que, antes de requerer o credenciamento para  participação </a:t>
            </a:r>
            <a:r>
              <a:rPr dirty="0" sz="1000">
                <a:latin typeface="Arial"/>
                <a:cs typeface="Arial"/>
              </a:rPr>
              <a:t>nesta </a:t>
            </a:r>
            <a:r>
              <a:rPr dirty="0" sz="1000" spc="-5">
                <a:latin typeface="Arial"/>
                <a:cs typeface="Arial"/>
              </a:rPr>
              <a:t>Concorrência, verifique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preenche todos os requisitos exigidos pelo edital, </a:t>
            </a:r>
            <a:r>
              <a:rPr dirty="0" sz="1000">
                <a:latin typeface="Arial"/>
                <a:cs typeface="Arial"/>
              </a:rPr>
              <a:t>de modo  </a:t>
            </a:r>
            <a:r>
              <a:rPr dirty="0" sz="1000" spc="-5">
                <a:latin typeface="Arial"/>
                <a:cs typeface="Arial"/>
              </a:rPr>
              <a:t>que possa entregar tempestivamente ao </a:t>
            </a:r>
            <a:r>
              <a:rPr dirty="0" sz="1000" spc="-5" b="1">
                <a:latin typeface="Arial"/>
                <a:cs typeface="Arial"/>
              </a:rPr>
              <a:t>MACKENZIE ESPORTE CLUBE </a:t>
            </a:r>
            <a:r>
              <a:rPr dirty="0" sz="1000" spc="-5">
                <a:latin typeface="Arial"/>
                <a:cs typeface="Arial"/>
              </a:rPr>
              <a:t>toda a documentação nele listada  nos </a:t>
            </a:r>
            <a:r>
              <a:rPr dirty="0" sz="1000" spc="-5" b="1">
                <a:latin typeface="Arial"/>
                <a:cs typeface="Arial"/>
              </a:rPr>
              <a:t>ITENS </a:t>
            </a:r>
            <a:r>
              <a:rPr dirty="0" sz="1000" spc="-10" b="1">
                <a:latin typeface="Arial"/>
                <a:cs typeface="Arial"/>
              </a:rPr>
              <a:t>10, </a:t>
            </a:r>
            <a:r>
              <a:rPr dirty="0" sz="1000" spc="-5" b="1">
                <a:latin typeface="Arial"/>
                <a:cs typeface="Arial"/>
              </a:rPr>
              <a:t>11 e 12</a:t>
            </a:r>
            <a:r>
              <a:rPr dirty="0" sz="1000" spc="-5">
                <a:latin typeface="Arial"/>
                <a:cs typeface="Arial"/>
              </a:rPr>
              <a:t>,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essencial para demonstrar sua habilitação.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medida </a:t>
            </a:r>
            <a:r>
              <a:rPr dirty="0" sz="1000">
                <a:latin typeface="Arial"/>
                <a:cs typeface="Arial"/>
              </a:rPr>
              <a:t>objetiva </a:t>
            </a:r>
            <a:r>
              <a:rPr dirty="0" sz="1000" spc="-5">
                <a:latin typeface="Arial"/>
                <a:cs typeface="Arial"/>
              </a:rPr>
              <a:t>garantir o  sucesso do processo seletivo e a participação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sua </a:t>
            </a:r>
            <a:r>
              <a:rPr dirty="0" sz="1000">
                <a:latin typeface="Arial"/>
                <a:cs typeface="Arial"/>
              </a:rPr>
              <a:t>empresa </a:t>
            </a:r>
            <a:r>
              <a:rPr dirty="0" sz="1000" spc="-5">
                <a:latin typeface="Arial"/>
                <a:cs typeface="Arial"/>
              </a:rPr>
              <a:t>em procedimentos a serem futuramente  realizados pelo </a:t>
            </a:r>
            <a:r>
              <a:rPr dirty="0" sz="1000" spc="-5" b="1">
                <a:latin typeface="Arial"/>
                <a:cs typeface="Arial"/>
              </a:rPr>
              <a:t>MACKENZIE ESPORTE </a:t>
            </a:r>
            <a:r>
              <a:rPr dirty="0" sz="1000" b="1">
                <a:latin typeface="Arial"/>
                <a:cs typeface="Arial"/>
              </a:rPr>
              <a:t>CLUBE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tendo em vista as penalidades impostas aos que, por  quaisquer </a:t>
            </a:r>
            <a:r>
              <a:rPr dirty="0" sz="1000">
                <a:latin typeface="Arial"/>
                <a:cs typeface="Arial"/>
              </a:rPr>
              <a:t>modos, </a:t>
            </a:r>
            <a:r>
              <a:rPr dirty="0" sz="1000" spc="-5">
                <a:latin typeface="Arial"/>
                <a:cs typeface="Arial"/>
              </a:rPr>
              <a:t>forjarem a participação </a:t>
            </a:r>
            <a:r>
              <a:rPr dirty="0" sz="1000">
                <a:latin typeface="Arial"/>
                <a:cs typeface="Arial"/>
              </a:rPr>
              <a:t>no certame.</a:t>
            </a:r>
            <a:endParaRPr sz="1000">
              <a:latin typeface="Arial"/>
              <a:cs typeface="Arial"/>
            </a:endParaRPr>
          </a:p>
          <a:p>
            <a:pPr algn="just" marL="241300" indent="-228600">
              <a:lnSpc>
                <a:spcPct val="100000"/>
              </a:lnSpc>
              <a:spcBef>
                <a:spcPts val="850"/>
              </a:spcBef>
              <a:buAutoNum type="arabicPeriod" startAt="7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ENCAMINHAMENTO DOS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ENVELOPES</a:t>
            </a:r>
            <a:endParaRPr sz="1000">
              <a:latin typeface="Arial"/>
              <a:cs typeface="Arial"/>
            </a:endParaRPr>
          </a:p>
          <a:p>
            <a:pPr algn="just" lvl="1" marL="12700" marR="6350">
              <a:lnSpc>
                <a:spcPct val="95800"/>
              </a:lnSpc>
              <a:spcBef>
                <a:spcPts val="930"/>
              </a:spcBef>
              <a:buFont typeface="Arial"/>
              <a:buAutoNum type="arabicPeriod"/>
              <a:tabLst>
                <a:tab pos="261620" algn="l"/>
              </a:tabLst>
            </a:pPr>
            <a:r>
              <a:rPr dirty="0" sz="1000" spc="-5">
                <a:latin typeface="Arial"/>
                <a:cs typeface="Arial"/>
              </a:rPr>
              <a:t>Os envelopes contendo os </a:t>
            </a:r>
            <a:r>
              <a:rPr dirty="0" sz="1000" b="1">
                <a:latin typeface="Arial"/>
                <a:cs typeface="Arial"/>
              </a:rPr>
              <a:t>DOCUMENTOS </a:t>
            </a:r>
            <a:r>
              <a:rPr dirty="0" sz="1000" spc="-5" b="1">
                <a:latin typeface="Arial"/>
                <a:cs typeface="Arial"/>
              </a:rPr>
              <a:t>DE HABILITAÇÃO </a:t>
            </a:r>
            <a:r>
              <a:rPr dirty="0" sz="1000" spc="-5">
                <a:latin typeface="Arial"/>
                <a:cs typeface="Arial"/>
              </a:rPr>
              <a:t>e 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deverão  ser entregues na </a:t>
            </a:r>
            <a:r>
              <a:rPr dirty="0" sz="1000" spc="-5" b="1">
                <a:latin typeface="Arial"/>
                <a:cs typeface="Arial"/>
              </a:rPr>
              <a:t>SECRETARIA ADMINISTRATIVADO MACKENZIE ESPORTE </a:t>
            </a:r>
            <a:r>
              <a:rPr dirty="0" sz="1000" b="1">
                <a:latin typeface="Arial"/>
                <a:cs typeface="Arial"/>
              </a:rPr>
              <a:t>CLUBE, </a:t>
            </a:r>
            <a:r>
              <a:rPr dirty="0" sz="1000" spc="-5">
                <a:latin typeface="Arial"/>
                <a:cs typeface="Arial"/>
              </a:rPr>
              <a:t>localizada a Rua  Congonhas, 450 - Bairro Santo Antônio - Belo Horizonte/MG - CEP 30.330-100, devidamente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protocolados 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até 2h horas antes do início do certame, </a:t>
            </a:r>
            <a:r>
              <a:rPr dirty="0" sz="1000" spc="-15" b="1">
                <a:latin typeface="Arial"/>
                <a:cs typeface="Arial"/>
              </a:rPr>
              <a:t>AOS </a:t>
            </a:r>
            <a:r>
              <a:rPr dirty="0" sz="1000" spc="-5" b="1">
                <a:latin typeface="Arial"/>
                <a:cs typeface="Arial"/>
              </a:rPr>
              <a:t>CUIDADOS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LILIAN CRISTIANE GUALBERTO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 b="1">
                <a:latin typeface="Arial"/>
                <a:cs typeface="Arial"/>
              </a:rPr>
              <a:t>SANDRA MICHAEL </a:t>
            </a:r>
            <a:r>
              <a:rPr dirty="0" sz="1000" b="1">
                <a:latin typeface="Arial"/>
                <a:cs typeface="Arial"/>
              </a:rPr>
              <a:t>BRAGA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SAMPAIO.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ts val="1140"/>
              </a:lnSpc>
              <a:spcBef>
                <a:spcPts val="965"/>
              </a:spcBef>
              <a:buFont typeface="Arial"/>
              <a:buAutoNum type="arabicPeriod"/>
              <a:tabLst>
                <a:tab pos="280035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 os </a:t>
            </a:r>
            <a:r>
              <a:rPr dirty="0" sz="1000" spc="-5" b="1">
                <a:latin typeface="Arial"/>
                <a:cs typeface="Arial"/>
              </a:rPr>
              <a:t>DOCUMENTOS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HABILITAÇÃO </a:t>
            </a:r>
            <a:r>
              <a:rPr dirty="0" sz="1000" spc="-5">
                <a:latin typeface="Arial"/>
                <a:cs typeface="Arial"/>
              </a:rPr>
              <a:t>deverão ser entregues em </a:t>
            </a:r>
            <a:r>
              <a:rPr dirty="0" sz="1000" spc="-5" b="1">
                <a:latin typeface="Arial"/>
                <a:cs typeface="Arial"/>
              </a:rPr>
              <a:t>2  (DOIS) ENVELOPES </a:t>
            </a:r>
            <a:r>
              <a:rPr dirty="0" sz="1000" b="1">
                <a:latin typeface="Arial"/>
                <a:cs typeface="Arial"/>
              </a:rPr>
              <a:t>DISTINTOS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ambos lacrados.</a:t>
            </a:r>
            <a:endParaRPr sz="1000">
              <a:latin typeface="Arial"/>
              <a:cs typeface="Arial"/>
            </a:endParaRPr>
          </a:p>
          <a:p>
            <a:pPr algn="just" lvl="1" marL="12700" marR="7620">
              <a:lnSpc>
                <a:spcPct val="96500"/>
              </a:lnSpc>
              <a:spcBef>
                <a:spcPts val="890"/>
              </a:spcBef>
              <a:buFont typeface="Arial"/>
              <a:buAutoNum type="arabicPeriod"/>
              <a:tabLst>
                <a:tab pos="327025" algn="l"/>
              </a:tabLst>
            </a:pPr>
            <a:r>
              <a:rPr dirty="0" sz="1000" spc="-5">
                <a:latin typeface="Arial"/>
                <a:cs typeface="Arial"/>
              </a:rPr>
              <a:t>Considerando que </a:t>
            </a:r>
            <a:r>
              <a:rPr dirty="0" sz="1000" spc="-5" b="1">
                <a:latin typeface="Arial"/>
                <a:cs typeface="Arial"/>
              </a:rPr>
              <a:t>NENHUM ENVELOPE </a:t>
            </a:r>
            <a:r>
              <a:rPr dirty="0" sz="1000" b="1">
                <a:latin typeface="Arial"/>
                <a:cs typeface="Arial"/>
              </a:rPr>
              <a:t>SERÁ </a:t>
            </a:r>
            <a:r>
              <a:rPr dirty="0" sz="1000" spc="-5" b="1">
                <a:latin typeface="Arial"/>
                <a:cs typeface="Arial"/>
              </a:rPr>
              <a:t>RECEBIDO APÓS A </a:t>
            </a:r>
            <a:r>
              <a:rPr dirty="0" sz="1000" b="1">
                <a:latin typeface="Arial"/>
                <a:cs typeface="Arial"/>
              </a:rPr>
              <a:t>DATA </a:t>
            </a:r>
            <a:r>
              <a:rPr dirty="0" sz="1000" spc="-5" b="1">
                <a:latin typeface="Arial"/>
                <a:cs typeface="Arial"/>
              </a:rPr>
              <a:t>E HORÁRIO  SUPRAINFORMADOS</a:t>
            </a:r>
            <a:r>
              <a:rPr dirty="0" sz="1000" spc="-5">
                <a:latin typeface="Arial"/>
                <a:cs typeface="Arial"/>
              </a:rPr>
              <a:t>, sugere-se que os licitantes interessados os encaminhem em data anterior ou, </a:t>
            </a:r>
            <a:r>
              <a:rPr dirty="0" sz="1000">
                <a:latin typeface="Arial"/>
                <a:cs typeface="Arial"/>
              </a:rPr>
              <a:t>se for  </a:t>
            </a:r>
            <a:r>
              <a:rPr dirty="0" sz="1000" spc="-5">
                <a:latin typeface="Arial"/>
                <a:cs typeface="Arial"/>
              </a:rPr>
              <a:t>o caso, </a:t>
            </a:r>
            <a:r>
              <a:rPr dirty="0" sz="1000">
                <a:latin typeface="Arial"/>
                <a:cs typeface="Arial"/>
              </a:rPr>
              <a:t>programem-se </a:t>
            </a:r>
            <a:r>
              <a:rPr dirty="0" sz="1000" spc="-5">
                <a:latin typeface="Arial"/>
                <a:cs typeface="Arial"/>
              </a:rPr>
              <a:t>para estarem no local indicado com pelo menos 30 (trinta) minutos de</a:t>
            </a:r>
            <a:r>
              <a:rPr dirty="0" sz="1000" spc="1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antecedência.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6350">
              <a:lnSpc>
                <a:spcPts val="1150"/>
              </a:lnSpc>
              <a:buFont typeface="Arial"/>
              <a:buAutoNum type="arabicPeriod"/>
              <a:tabLst>
                <a:tab pos="295275" algn="l"/>
              </a:tabLst>
            </a:pPr>
            <a:r>
              <a:rPr dirty="0" sz="1000" spc="-5">
                <a:latin typeface="Arial"/>
                <a:cs typeface="Arial"/>
              </a:rPr>
              <a:t>Os envelopes poderão ser encaminhados via </a:t>
            </a:r>
            <a:r>
              <a:rPr dirty="0" sz="1000">
                <a:latin typeface="Arial"/>
                <a:cs typeface="Arial"/>
              </a:rPr>
              <a:t>correios</a:t>
            </a:r>
            <a:r>
              <a:rPr dirty="0" sz="1000" b="1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entretanto,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b="1">
                <a:latin typeface="Arial"/>
                <a:cs typeface="Arial"/>
              </a:rPr>
              <a:t>NENHUMA </a:t>
            </a:r>
            <a:r>
              <a:rPr dirty="0" sz="1000" spc="-5" b="1">
                <a:latin typeface="Arial"/>
                <a:cs typeface="Arial"/>
              </a:rPr>
              <a:t>HIPÓTESE A  COMISSÃO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COMPRAS E LICITAÇÕES </a:t>
            </a:r>
            <a:r>
              <a:rPr dirty="0" sz="1000" b="1">
                <a:latin typeface="Arial"/>
                <a:cs typeface="Arial"/>
              </a:rPr>
              <a:t>RECEBERÁ </a:t>
            </a:r>
            <a:r>
              <a:rPr dirty="0" sz="1000" spc="-5" b="1">
                <a:latin typeface="Arial"/>
                <a:cs typeface="Arial"/>
              </a:rPr>
              <a:t>ENVELOPES </a:t>
            </a:r>
            <a:r>
              <a:rPr dirty="0" sz="1000" spc="-10" b="1">
                <a:latin typeface="Arial"/>
                <a:cs typeface="Arial"/>
              </a:rPr>
              <a:t>APÓS </a:t>
            </a:r>
            <a:r>
              <a:rPr dirty="0" sz="1000" spc="-5" b="1">
                <a:latin typeface="Arial"/>
                <a:cs typeface="Arial"/>
              </a:rPr>
              <a:t>A </a:t>
            </a:r>
            <a:r>
              <a:rPr dirty="0" sz="1000" b="1">
                <a:latin typeface="Arial"/>
                <a:cs typeface="Arial"/>
              </a:rPr>
              <a:t>DATA </a:t>
            </a:r>
            <a:r>
              <a:rPr dirty="0" sz="1000" spc="-5" b="1">
                <a:latin typeface="Arial"/>
                <a:cs typeface="Arial"/>
              </a:rPr>
              <a:t>E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HORÁRIO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7" y="1560322"/>
            <a:ext cx="6147435" cy="2250440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just" marL="12700" marR="8890">
              <a:lnSpc>
                <a:spcPct val="95700"/>
              </a:lnSpc>
              <a:spcBef>
                <a:spcPts val="145"/>
              </a:spcBef>
            </a:pPr>
            <a:r>
              <a:rPr dirty="0" sz="1000" spc="-5" b="1">
                <a:latin typeface="Arial"/>
                <a:cs typeface="Arial"/>
              </a:rPr>
              <a:t>SUPRAINFORMADOS, TAMPOUCO </a:t>
            </a:r>
            <a:r>
              <a:rPr dirty="0" sz="1000" b="1">
                <a:latin typeface="Arial"/>
                <a:cs typeface="Arial"/>
              </a:rPr>
              <a:t>OS RECEBERÁ </a:t>
            </a:r>
            <a:r>
              <a:rPr dirty="0" sz="1000" spc="-5" b="1">
                <a:latin typeface="Arial"/>
                <a:cs typeface="Arial"/>
              </a:rPr>
              <a:t>SE ENTREGUES NO INÍCIO OU NO </a:t>
            </a:r>
            <a:r>
              <a:rPr dirty="0" sz="1000" b="1">
                <a:latin typeface="Arial"/>
                <a:cs typeface="Arial"/>
              </a:rPr>
              <a:t>DECORRER  DA </a:t>
            </a:r>
            <a:r>
              <a:rPr dirty="0" sz="1000" spc="-10" b="1">
                <a:latin typeface="Arial"/>
                <a:cs typeface="Arial"/>
              </a:rPr>
              <a:t>SESSÃO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ABERTURA, OU ENTREGUES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OUTRO ENDEREÇO QUE </a:t>
            </a:r>
            <a:r>
              <a:rPr dirty="0" sz="1000" spc="-10" b="1">
                <a:latin typeface="Arial"/>
                <a:cs typeface="Arial"/>
              </a:rPr>
              <a:t>NÃO </a:t>
            </a:r>
            <a:r>
              <a:rPr dirty="0" sz="1000" b="1">
                <a:latin typeface="Arial"/>
                <a:cs typeface="Arial"/>
              </a:rPr>
              <a:t>SEJA </a:t>
            </a:r>
            <a:r>
              <a:rPr dirty="0" sz="1000" spc="-5" b="1">
                <a:latin typeface="Arial"/>
                <a:cs typeface="Arial"/>
              </a:rPr>
              <a:t>O  SUPRAMENCIONADO</a:t>
            </a:r>
            <a:r>
              <a:rPr dirty="0" sz="1000" spc="-5">
                <a:latin typeface="Arial"/>
                <a:cs typeface="Arial"/>
              </a:rPr>
              <a:t>. </a:t>
            </a:r>
            <a:r>
              <a:rPr dirty="0" sz="1000" spc="-5" b="1">
                <a:latin typeface="Arial"/>
                <a:cs typeface="Arial"/>
              </a:rPr>
              <a:t>TAMBÉM </a:t>
            </a:r>
            <a:r>
              <a:rPr dirty="0" sz="1000" spc="-10" b="1">
                <a:latin typeface="Arial"/>
                <a:cs typeface="Arial"/>
              </a:rPr>
              <a:t>NÃO </a:t>
            </a:r>
            <a:r>
              <a:rPr dirty="0" sz="1000" spc="-5" b="1">
                <a:latin typeface="Arial"/>
                <a:cs typeface="Arial"/>
              </a:rPr>
              <a:t>SERÃO CONSIDERADOS ENVELOPES DEIXADOS NA(S)  PORTARIA(S)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ENTIDADE.</a:t>
            </a:r>
            <a:endParaRPr sz="1000">
              <a:latin typeface="Arial"/>
              <a:cs typeface="Arial"/>
            </a:endParaRPr>
          </a:p>
          <a:p>
            <a:pPr algn="just" marL="12700" marR="6985">
              <a:lnSpc>
                <a:spcPts val="1150"/>
              </a:lnSpc>
              <a:spcBef>
                <a:spcPts val="955"/>
              </a:spcBef>
            </a:pPr>
            <a:r>
              <a:rPr dirty="0" sz="1000" spc="-10" b="1">
                <a:latin typeface="Arial"/>
                <a:cs typeface="Arial"/>
              </a:rPr>
              <a:t>7.5. </a:t>
            </a:r>
            <a:r>
              <a:rPr dirty="0" sz="1000" spc="-5">
                <a:latin typeface="Arial"/>
                <a:cs typeface="Arial"/>
              </a:rPr>
              <a:t>Para participar da reunião para abertura dos envelopes, </a:t>
            </a:r>
            <a:r>
              <a:rPr dirty="0" sz="1000" spc="-5" b="1">
                <a:latin typeface="Arial"/>
                <a:cs typeface="Arial"/>
              </a:rPr>
              <a:t>OS REPRESENTANTES DAS EMPRESAS  DEVERÃO SE CREDENCIAR COM </a:t>
            </a:r>
            <a:r>
              <a:rPr dirty="0" sz="1000" spc="-15" b="1">
                <a:latin typeface="Arial"/>
                <a:cs typeface="Arial"/>
              </a:rPr>
              <a:t>ATÉ </a:t>
            </a:r>
            <a:r>
              <a:rPr dirty="0" sz="1000" spc="-5" b="1">
                <a:latin typeface="Arial"/>
                <a:cs typeface="Arial"/>
              </a:rPr>
              <a:t>20 MINUTOS DE ANTECEDÊNCIA, </a:t>
            </a:r>
            <a:r>
              <a:rPr dirty="0" sz="1000" spc="-5">
                <a:latin typeface="Arial"/>
                <a:cs typeface="Arial"/>
              </a:rPr>
              <a:t>no dia, local e horário para  abertura de envelopes da documentação e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</a:t>
            </a:r>
            <a:endParaRPr sz="1000">
              <a:latin typeface="Arial"/>
              <a:cs typeface="Arial"/>
            </a:endParaRPr>
          </a:p>
          <a:p>
            <a:pPr algn="just" marL="241300" indent="-228600">
              <a:lnSpc>
                <a:spcPct val="100000"/>
              </a:lnSpc>
              <a:spcBef>
                <a:spcPts val="840"/>
              </a:spcBef>
              <a:buAutoNum type="arabicPeriod" startAt="8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ENTREGA DOS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ENVELOPES</a:t>
            </a:r>
            <a:endParaRPr sz="1000">
              <a:latin typeface="Arial"/>
              <a:cs typeface="Arial"/>
            </a:endParaRPr>
          </a:p>
          <a:p>
            <a:pPr algn="just" lvl="1" marL="12700" marR="5080">
              <a:lnSpc>
                <a:spcPct val="96500"/>
              </a:lnSpc>
              <a:spcBef>
                <a:spcPts val="910"/>
              </a:spcBef>
              <a:buFont typeface="Arial"/>
              <a:buAutoNum type="arabicPeriod"/>
              <a:tabLst>
                <a:tab pos="286385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 os </a:t>
            </a:r>
            <a:r>
              <a:rPr dirty="0" sz="1000" b="1">
                <a:latin typeface="Arial"/>
                <a:cs typeface="Arial"/>
              </a:rPr>
              <a:t>DOCUMENTOS </a:t>
            </a:r>
            <a:r>
              <a:rPr dirty="0" sz="1000" spc="-5" b="1">
                <a:latin typeface="Arial"/>
                <a:cs typeface="Arial"/>
              </a:rPr>
              <a:t>DE HABILITAÇÃO </a:t>
            </a:r>
            <a:r>
              <a:rPr dirty="0" sz="1000" spc="-5">
                <a:latin typeface="Arial"/>
                <a:cs typeface="Arial"/>
              </a:rPr>
              <a:t>devem ser entregues em </a:t>
            </a:r>
            <a:r>
              <a:rPr dirty="0" sz="1000" spc="-5" b="1">
                <a:latin typeface="Arial"/>
                <a:cs typeface="Arial"/>
              </a:rPr>
              <a:t>2  (DOIS) ENVELOPES DISTINTOS</a:t>
            </a:r>
            <a:r>
              <a:rPr dirty="0" sz="1000" spc="-5">
                <a:latin typeface="Arial"/>
                <a:cs typeface="Arial"/>
              </a:rPr>
              <a:t>, ambos lacrados, até 2 (duas) horas do início do </a:t>
            </a:r>
            <a:r>
              <a:rPr dirty="0" sz="1000">
                <a:latin typeface="Arial"/>
                <a:cs typeface="Arial"/>
              </a:rPr>
              <a:t>certame </a:t>
            </a:r>
            <a:r>
              <a:rPr dirty="0" sz="1000" spc="-5">
                <a:latin typeface="Arial"/>
                <a:cs typeface="Arial"/>
              </a:rPr>
              <a:t>ou por  representante credenciado, no início da sessão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pública.</a:t>
            </a:r>
            <a:endParaRPr sz="1000">
              <a:latin typeface="Arial"/>
              <a:cs typeface="Arial"/>
            </a:endParaRPr>
          </a:p>
          <a:p>
            <a:pPr algn="just" lvl="1" marL="257810" indent="-245110">
              <a:lnSpc>
                <a:spcPct val="100000"/>
              </a:lnSpc>
              <a:spcBef>
                <a:spcPts val="850"/>
              </a:spcBef>
              <a:buFont typeface="Arial"/>
              <a:buAutoNum type="arabicPeriod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Os envelopes devem </a:t>
            </a:r>
            <a:r>
              <a:rPr dirty="0" sz="1000" spc="-10">
                <a:latin typeface="Arial"/>
                <a:cs typeface="Arial"/>
              </a:rPr>
              <a:t>ter </a:t>
            </a:r>
            <a:r>
              <a:rPr dirty="0" sz="1000" spc="-5">
                <a:latin typeface="Arial"/>
                <a:cs typeface="Arial"/>
              </a:rPr>
              <a:t>a seguinte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identificação: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29766" y="3952366"/>
            <a:ext cx="4701540" cy="1408430"/>
          </a:xfrm>
          <a:prstGeom prst="rect">
            <a:avLst/>
          </a:prstGeom>
          <a:ln w="6096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69850">
              <a:lnSpc>
                <a:spcPct val="100000"/>
              </a:lnSpc>
            </a:pPr>
            <a:r>
              <a:rPr dirty="0" sz="800" spc="-5" b="1">
                <a:latin typeface="Arial"/>
                <a:cs typeface="Arial"/>
              </a:rPr>
              <a:t>EDITAL Nº 09/2016 </a:t>
            </a:r>
            <a:r>
              <a:rPr dirty="0" sz="800" b="1">
                <a:latin typeface="Arial"/>
                <a:cs typeface="Arial"/>
              </a:rPr>
              <a:t>– CONCORRÊNCIA MACKENZIE </a:t>
            </a:r>
            <a:r>
              <a:rPr dirty="0" sz="800" spc="-5" b="1">
                <a:latin typeface="Arial"/>
                <a:cs typeface="Arial"/>
              </a:rPr>
              <a:t>ESPORTE</a:t>
            </a:r>
            <a:r>
              <a:rPr dirty="0" sz="800" spc="-3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CLUBE</a:t>
            </a:r>
            <a:endParaRPr sz="800">
              <a:latin typeface="Arial"/>
              <a:cs typeface="Arial"/>
            </a:endParaRPr>
          </a:p>
          <a:p>
            <a:pPr marL="69850" marR="2293620">
              <a:lnSpc>
                <a:spcPct val="287500"/>
              </a:lnSpc>
            </a:pP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ENVELOPE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 -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DOCUMENTOS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HABILITAÇÃO </a:t>
            </a:r>
            <a:r>
              <a:rPr dirty="0" sz="800" spc="-5" b="1">
                <a:latin typeface="Arial"/>
                <a:cs typeface="Arial"/>
              </a:rPr>
              <a:t> RAZÃO SOCIAL </a:t>
            </a:r>
            <a:r>
              <a:rPr dirty="0" sz="800" spc="10" b="1">
                <a:latin typeface="Arial"/>
                <a:cs typeface="Arial"/>
              </a:rPr>
              <a:t>DA</a:t>
            </a:r>
            <a:r>
              <a:rPr dirty="0" sz="800" spc="-2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EMPRESA:</a:t>
            </a:r>
            <a:endParaRPr sz="800">
              <a:latin typeface="Arial"/>
              <a:cs typeface="Arial"/>
            </a:endParaRPr>
          </a:p>
          <a:p>
            <a:pPr marL="69850" marR="4046220">
              <a:lnSpc>
                <a:spcPts val="1380"/>
              </a:lnSpc>
              <a:spcBef>
                <a:spcPts val="114"/>
              </a:spcBef>
            </a:pPr>
            <a:r>
              <a:rPr dirty="0" sz="800" spc="-15" b="1">
                <a:latin typeface="Arial"/>
                <a:cs typeface="Arial"/>
              </a:rPr>
              <a:t>T</a:t>
            </a:r>
            <a:r>
              <a:rPr dirty="0" sz="80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LEFO</a:t>
            </a:r>
            <a:r>
              <a:rPr dirty="0" sz="800" spc="-10" b="1">
                <a:latin typeface="Arial"/>
                <a:cs typeface="Arial"/>
              </a:rPr>
              <a:t>N</a:t>
            </a:r>
            <a:r>
              <a:rPr dirty="0" sz="800" spc="-1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: E</a:t>
            </a:r>
            <a:r>
              <a:rPr dirty="0" sz="800" spc="-20" b="1">
                <a:latin typeface="Arial"/>
                <a:cs typeface="Arial"/>
              </a:rPr>
              <a:t>-</a:t>
            </a:r>
            <a:r>
              <a:rPr dirty="0" sz="800" spc="25" b="1">
                <a:latin typeface="Arial"/>
                <a:cs typeface="Arial"/>
              </a:rPr>
              <a:t>M</a:t>
            </a:r>
            <a:r>
              <a:rPr dirty="0" sz="800" spc="-45" b="1">
                <a:latin typeface="Arial"/>
                <a:cs typeface="Arial"/>
              </a:rPr>
              <a:t>A</a:t>
            </a:r>
            <a:r>
              <a:rPr dirty="0" sz="800" b="1">
                <a:latin typeface="Arial"/>
                <a:cs typeface="Arial"/>
              </a:rPr>
              <a:t>I</a:t>
            </a:r>
            <a:r>
              <a:rPr dirty="0" sz="800" b="1">
                <a:latin typeface="Arial"/>
                <a:cs typeface="Arial"/>
              </a:rPr>
              <a:t>L</a:t>
            </a:r>
            <a:r>
              <a:rPr dirty="0" sz="800" b="1">
                <a:latin typeface="Arial"/>
                <a:cs typeface="Arial"/>
              </a:rPr>
              <a:t>: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40433" y="5601588"/>
            <a:ext cx="4681220" cy="1408430"/>
          </a:xfrm>
          <a:prstGeom prst="rect">
            <a:avLst/>
          </a:prstGeom>
          <a:ln w="6096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67945">
              <a:lnSpc>
                <a:spcPct val="100000"/>
              </a:lnSpc>
            </a:pPr>
            <a:r>
              <a:rPr dirty="0" sz="800" spc="-5" b="1">
                <a:latin typeface="Arial"/>
                <a:cs typeface="Arial"/>
              </a:rPr>
              <a:t>EDITAL Nº 09/2016 </a:t>
            </a:r>
            <a:r>
              <a:rPr dirty="0" sz="800" b="1">
                <a:latin typeface="Arial"/>
                <a:cs typeface="Arial"/>
              </a:rPr>
              <a:t>– CONCORRÊNCIA MACKENZIE </a:t>
            </a:r>
            <a:r>
              <a:rPr dirty="0" sz="800" spc="-5" b="1">
                <a:latin typeface="Arial"/>
                <a:cs typeface="Arial"/>
              </a:rPr>
              <a:t>ESPORTE</a:t>
            </a:r>
            <a:r>
              <a:rPr dirty="0" sz="800" spc="-3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CLUBE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67945">
              <a:lnSpc>
                <a:spcPct val="100000"/>
              </a:lnSpc>
              <a:spcBef>
                <a:spcPts val="765"/>
              </a:spcBef>
            </a:pP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ENVELOPE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II - PROPOSTA</a:t>
            </a:r>
            <a:r>
              <a:rPr dirty="0" u="sng" sz="800" spc="-4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COMERCIAL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750">
              <a:latin typeface="Times New Roman"/>
              <a:cs typeface="Times New Roman"/>
            </a:endParaRPr>
          </a:p>
          <a:p>
            <a:pPr marL="67945" marR="3093720">
              <a:lnSpc>
                <a:spcPct val="143700"/>
              </a:lnSpc>
            </a:pPr>
            <a:r>
              <a:rPr dirty="0" sz="800" spc="-5" b="1">
                <a:latin typeface="Arial"/>
                <a:cs typeface="Arial"/>
              </a:rPr>
              <a:t>RAZÃO SOCIAL </a:t>
            </a:r>
            <a:r>
              <a:rPr dirty="0" sz="800" spc="10" b="1">
                <a:latin typeface="Arial"/>
                <a:cs typeface="Arial"/>
              </a:rPr>
              <a:t>DA</a:t>
            </a:r>
            <a:r>
              <a:rPr dirty="0" sz="800" spc="-8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EMPRESA:  TELEFONE:</a:t>
            </a:r>
            <a:endParaRPr sz="800">
              <a:latin typeface="Arial"/>
              <a:cs typeface="Arial"/>
            </a:endParaRPr>
          </a:p>
          <a:p>
            <a:pPr marL="67945">
              <a:lnSpc>
                <a:spcPct val="100000"/>
              </a:lnSpc>
              <a:spcBef>
                <a:spcPts val="420"/>
              </a:spcBef>
            </a:pPr>
            <a:r>
              <a:rPr dirty="0" sz="800" spc="-5" b="1">
                <a:latin typeface="Arial"/>
                <a:cs typeface="Arial"/>
              </a:rPr>
              <a:t>E-MAIL: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27" y="7136129"/>
            <a:ext cx="6147435" cy="29527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8.2. </a:t>
            </a:r>
            <a:r>
              <a:rPr dirty="0" sz="1000" spc="-5">
                <a:latin typeface="Arial"/>
                <a:cs typeface="Arial"/>
              </a:rPr>
              <a:t>A ordem de abertura dos envelopes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será: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  <a:spcBef>
                <a:spcPts val="865"/>
              </a:spcBef>
            </a:pPr>
            <a:r>
              <a:rPr dirty="0" sz="1000" spc="-5" b="1">
                <a:latin typeface="Arial"/>
                <a:cs typeface="Arial"/>
              </a:rPr>
              <a:t>1º - </a:t>
            </a:r>
            <a:r>
              <a:rPr dirty="0" sz="1000" spc="-5">
                <a:latin typeface="Arial"/>
                <a:cs typeface="Arial"/>
              </a:rPr>
              <a:t>Envelope com </a:t>
            </a:r>
            <a:r>
              <a:rPr dirty="0" sz="1000" spc="-5" b="1">
                <a:latin typeface="Arial"/>
                <a:cs typeface="Arial"/>
              </a:rPr>
              <a:t>DOCUMENTOS DE</a:t>
            </a:r>
            <a:r>
              <a:rPr dirty="0" sz="1000" spc="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HABILITAÇÃO;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2º - </a:t>
            </a:r>
            <a:r>
              <a:rPr dirty="0" sz="1000" spc="-5">
                <a:latin typeface="Arial"/>
                <a:cs typeface="Arial"/>
              </a:rPr>
              <a:t>Envelope com </a:t>
            </a:r>
            <a:r>
              <a:rPr dirty="0" sz="1000" spc="-5" b="1">
                <a:latin typeface="Arial"/>
                <a:cs typeface="Arial"/>
              </a:rPr>
              <a:t>PROPOSTA COMERCIAL </a:t>
            </a:r>
            <a:r>
              <a:rPr dirty="0" sz="1000" spc="-5">
                <a:latin typeface="Arial"/>
                <a:cs typeface="Arial"/>
              </a:rPr>
              <a:t>das </a:t>
            </a:r>
            <a:r>
              <a:rPr dirty="0" sz="1000">
                <a:latin typeface="Arial"/>
                <a:cs typeface="Arial"/>
              </a:rPr>
              <a:t>empresas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habilitadas</a:t>
            </a:r>
            <a:r>
              <a:rPr dirty="0" sz="1000" spc="-5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2700" marR="5080">
              <a:lnSpc>
                <a:spcPts val="1150"/>
              </a:lnSpc>
              <a:spcBef>
                <a:spcPts val="955"/>
              </a:spcBef>
            </a:pPr>
            <a:r>
              <a:rPr dirty="0" sz="1000" spc="-5">
                <a:latin typeface="Arial"/>
                <a:cs typeface="Arial"/>
              </a:rPr>
              <a:t>Se </a:t>
            </a:r>
            <a:r>
              <a:rPr dirty="0" sz="1000">
                <a:latin typeface="Arial"/>
                <a:cs typeface="Arial"/>
              </a:rPr>
              <a:t>sua empresa for </a:t>
            </a:r>
            <a:r>
              <a:rPr dirty="0" sz="1000" spc="-5">
                <a:latin typeface="Arial"/>
                <a:cs typeface="Arial"/>
              </a:rPr>
              <a:t>inabilitada perante documentos apresentados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ENVELOPE </a:t>
            </a:r>
            <a:r>
              <a:rPr dirty="0" sz="1000" b="1">
                <a:latin typeface="Arial"/>
                <a:cs typeface="Arial"/>
              </a:rPr>
              <a:t>1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ENVELOPE 2 </a:t>
            </a:r>
            <a:r>
              <a:rPr dirty="0" sz="1000" spc="-5">
                <a:latin typeface="Arial"/>
                <a:cs typeface="Arial"/>
              </a:rPr>
              <a:t>não  será aberto e será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devolvido.</a:t>
            </a:r>
            <a:endParaRPr sz="1000">
              <a:latin typeface="Arial"/>
              <a:cs typeface="Arial"/>
            </a:endParaRPr>
          </a:p>
          <a:p>
            <a:pPr algn="just" marL="12700" marR="10795">
              <a:lnSpc>
                <a:spcPts val="1150"/>
              </a:lnSpc>
              <a:spcBef>
                <a:spcPts val="925"/>
              </a:spcBef>
            </a:pPr>
            <a:r>
              <a:rPr dirty="0" sz="1000" spc="-5">
                <a:latin typeface="Arial"/>
                <a:cs typeface="Arial"/>
              </a:rPr>
              <a:t>Os responsáveis pelo </a:t>
            </a:r>
            <a:r>
              <a:rPr dirty="0" sz="1000">
                <a:latin typeface="Arial"/>
                <a:cs typeface="Arial"/>
              </a:rPr>
              <a:t>exame </a:t>
            </a:r>
            <a:r>
              <a:rPr dirty="0" sz="1000" spc="-5">
                <a:latin typeface="Arial"/>
                <a:cs typeface="Arial"/>
              </a:rPr>
              <a:t>dos envelopes, a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5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Compras, </a:t>
            </a:r>
            <a:r>
              <a:rPr dirty="0" sz="1000" spc="-5">
                <a:latin typeface="Arial"/>
                <a:cs typeface="Arial"/>
              </a:rPr>
              <a:t>registrará todos os procedimentos  na Ata, podendo suspender a reunião buscando melhores condições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analisar os documentos  apresentados, remarcando nova oportunidade para continuar o processo de compra e abrir os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orçamentos.</a:t>
            </a:r>
            <a:endParaRPr sz="10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830"/>
              </a:spcBef>
              <a:buAutoNum type="arabicPeriod" startAt="9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DOCUMENTOS </a:t>
            </a:r>
            <a:r>
              <a:rPr dirty="0" sz="1000" spc="-25" b="1">
                <a:latin typeface="Arial"/>
                <a:cs typeface="Arial"/>
              </a:rPr>
              <a:t>PARA</a:t>
            </a:r>
            <a:r>
              <a:rPr dirty="0" sz="1000" spc="-5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HABILITAÇÃO:</a:t>
            </a:r>
            <a:endParaRPr sz="1000">
              <a:latin typeface="Arial"/>
              <a:cs typeface="Arial"/>
            </a:endParaRPr>
          </a:p>
          <a:p>
            <a:pPr lvl="1" marL="12700" marR="11430">
              <a:lnSpc>
                <a:spcPts val="1170"/>
              </a:lnSpc>
              <a:spcBef>
                <a:spcPts val="925"/>
              </a:spcBef>
              <a:buFont typeface="Arial"/>
              <a:buAutoNum type="arabicPeriod"/>
              <a:tabLst>
                <a:tab pos="264795" algn="l"/>
              </a:tabLst>
            </a:pPr>
            <a:r>
              <a:rPr dirty="0" sz="1000" spc="-5">
                <a:latin typeface="Arial"/>
                <a:cs typeface="Arial"/>
              </a:rPr>
              <a:t>Os documentos entregues serão examinados </a:t>
            </a:r>
            <a:r>
              <a:rPr dirty="0" sz="1000">
                <a:latin typeface="Arial"/>
                <a:cs typeface="Arial"/>
              </a:rPr>
              <a:t>pelos </a:t>
            </a:r>
            <a:r>
              <a:rPr dirty="0" sz="1000" spc="-5">
                <a:latin typeface="Arial"/>
                <a:cs typeface="Arial"/>
              </a:rPr>
              <a:t>responsáveis do processo de </a:t>
            </a:r>
            <a:r>
              <a:rPr dirty="0" sz="1000">
                <a:latin typeface="Arial"/>
                <a:cs typeface="Arial"/>
              </a:rPr>
              <a:t>compra </a:t>
            </a:r>
            <a:r>
              <a:rPr dirty="0" sz="1000" spc="-5">
                <a:latin typeface="Arial"/>
                <a:cs typeface="Arial"/>
              </a:rPr>
              <a:t>e podem ser  apresentados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em: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090"/>
              </a:lnSpc>
              <a:buAutoNum type="alphaLcParenR"/>
              <a:tabLst>
                <a:tab pos="508634" algn="l"/>
              </a:tabLst>
            </a:pPr>
            <a:r>
              <a:rPr dirty="0" sz="1000" spc="-5">
                <a:latin typeface="Arial"/>
                <a:cs typeface="Arial"/>
              </a:rPr>
              <a:t>via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original;</a:t>
            </a:r>
            <a:endParaRPr sz="1000">
              <a:latin typeface="Arial"/>
              <a:cs typeface="Arial"/>
            </a:endParaRPr>
          </a:p>
          <a:p>
            <a:pPr lvl="2" marL="508000" marR="12700" indent="-228600">
              <a:lnSpc>
                <a:spcPts val="1150"/>
              </a:lnSpc>
              <a:spcBef>
                <a:spcPts val="55"/>
              </a:spcBef>
              <a:buAutoNum type="alphaLcParenR"/>
              <a:tabLst>
                <a:tab pos="508634" algn="l"/>
              </a:tabLst>
            </a:pPr>
            <a:r>
              <a:rPr dirty="0" sz="1000" spc="-5">
                <a:latin typeface="Arial"/>
                <a:cs typeface="Arial"/>
              </a:rPr>
              <a:t>em cópias simples, desde que apresentados os originais que deverão ser confrontados pelo </a:t>
            </a:r>
            <a:r>
              <a:rPr dirty="0" sz="1000">
                <a:latin typeface="Arial"/>
                <a:cs typeface="Arial"/>
              </a:rPr>
              <a:t>setor  </a:t>
            </a:r>
            <a:r>
              <a:rPr dirty="0" sz="1000" spc="-5">
                <a:latin typeface="Arial"/>
                <a:cs typeface="Arial"/>
              </a:rPr>
              <a:t>competente do Mackenzie Esporte Clube e ser declarado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“confere com 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original”.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095"/>
              </a:lnSpc>
              <a:buAutoNum type="alphaLcParenR"/>
              <a:tabLst>
                <a:tab pos="508634" algn="l"/>
              </a:tabLst>
            </a:pPr>
            <a:r>
              <a:rPr dirty="0" sz="1000" spc="-5">
                <a:latin typeface="Arial"/>
                <a:cs typeface="Arial"/>
              </a:rPr>
              <a:t>por qualquer processo de </a:t>
            </a:r>
            <a:r>
              <a:rPr dirty="0" sz="1000">
                <a:latin typeface="Arial"/>
                <a:cs typeface="Arial"/>
              </a:rPr>
              <a:t>cópia </a:t>
            </a:r>
            <a:r>
              <a:rPr dirty="0" sz="1000" spc="-5">
                <a:latin typeface="Arial"/>
                <a:cs typeface="Arial"/>
              </a:rPr>
              <a:t>com a autenticação em cartório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competente;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170"/>
              </a:lnSpc>
              <a:buSzPct val="80000"/>
              <a:buFont typeface="Arial"/>
              <a:buAutoNum type="alphaLcParenR"/>
              <a:tabLst>
                <a:tab pos="508000" algn="l"/>
                <a:tab pos="508634" algn="l"/>
              </a:tabLst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publicação em órgão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imprensa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oficial;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7" y="1560322"/>
            <a:ext cx="6146800" cy="6019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41300" indent="-228600">
              <a:lnSpc>
                <a:spcPct val="100000"/>
              </a:lnSpc>
              <a:spcBef>
                <a:spcPts val="95"/>
              </a:spcBef>
              <a:buFont typeface="Arial"/>
              <a:buAutoNum type="arabicPeriod" startAt="10"/>
              <a:tabLst>
                <a:tab pos="241935" algn="l"/>
              </a:tabLst>
            </a:pPr>
            <a:r>
              <a:rPr dirty="0" sz="1000" spc="-10" b="1">
                <a:latin typeface="Arial"/>
                <a:cs typeface="Arial"/>
              </a:rPr>
              <a:t>HABILITAÇÃO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JURÍDICA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65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 algn="just" marL="192405" indent="-179705">
              <a:lnSpc>
                <a:spcPts val="1175"/>
              </a:lnSpc>
              <a:spcBef>
                <a:spcPts val="885"/>
              </a:spcBef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cédula 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identidade;</a:t>
            </a:r>
            <a:endParaRPr sz="1000">
              <a:latin typeface="Arial"/>
              <a:cs typeface="Arial"/>
            </a:endParaRPr>
          </a:p>
          <a:p>
            <a:pPr algn="just" marL="160020" indent="-147320">
              <a:lnSpc>
                <a:spcPts val="1145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registro comercial, no </a:t>
            </a:r>
            <a:r>
              <a:rPr dirty="0" sz="1000">
                <a:latin typeface="Arial"/>
                <a:cs typeface="Arial"/>
              </a:rPr>
              <a:t>caso </a:t>
            </a:r>
            <a:r>
              <a:rPr dirty="0" sz="1000" spc="-5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empresa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individual;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50"/>
              </a:spcBef>
              <a:buAutoNum type="alphaLcParenR"/>
              <a:tabLst>
                <a:tab pos="195580" algn="l"/>
              </a:tabLst>
            </a:pPr>
            <a:r>
              <a:rPr dirty="0" sz="1000" spc="-5">
                <a:latin typeface="Arial"/>
                <a:cs typeface="Arial"/>
              </a:rPr>
              <a:t>ato constitutivo, estatuto ou contrato social em vigor, devidamente registrado, em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tratando de  sociedades comerciais, e, no caso de sociedades por ações, acompanhado de documentos de </a:t>
            </a:r>
            <a:r>
              <a:rPr dirty="0" sz="1000" spc="5">
                <a:latin typeface="Arial"/>
                <a:cs typeface="Arial"/>
              </a:rPr>
              <a:t>eleição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seus administradores;</a:t>
            </a:r>
            <a:endParaRPr sz="1000">
              <a:latin typeface="Arial"/>
              <a:cs typeface="Arial"/>
            </a:endParaRPr>
          </a:p>
          <a:p>
            <a:pPr algn="just" marL="12700" marR="6350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inscrição do ato constitutivo, no caso de sociedades civis, acompanhada de </a:t>
            </a:r>
            <a:r>
              <a:rPr dirty="0" sz="1000" spc="5">
                <a:latin typeface="Arial"/>
                <a:cs typeface="Arial"/>
              </a:rPr>
              <a:t>prova </a:t>
            </a:r>
            <a:r>
              <a:rPr dirty="0" sz="1000" spc="-5">
                <a:latin typeface="Arial"/>
                <a:cs typeface="Arial"/>
              </a:rPr>
              <a:t>de diretoria em  exercício;</a:t>
            </a:r>
            <a:endParaRPr sz="1000">
              <a:latin typeface="Arial"/>
              <a:cs typeface="Arial"/>
            </a:endParaRPr>
          </a:p>
          <a:p>
            <a:pPr algn="just" marL="179705" indent="-167005">
              <a:lnSpc>
                <a:spcPts val="1090"/>
              </a:lnSpc>
              <a:buAutoNum type="alphaLcParenR"/>
              <a:tabLst>
                <a:tab pos="180340" algn="l"/>
              </a:tabLst>
            </a:pPr>
            <a:r>
              <a:rPr dirty="0" sz="1000" spc="-5">
                <a:latin typeface="Arial"/>
                <a:cs typeface="Arial"/>
              </a:rPr>
              <a:t>inscrição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no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Simples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Nacional,</a:t>
            </a:r>
            <a:r>
              <a:rPr dirty="0" sz="1000" spc="1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quando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for</a:t>
            </a:r>
            <a:r>
              <a:rPr dirty="0" sz="1000" spc="1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6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caso.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Deverá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apresentado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declaração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assinada</a:t>
            </a:r>
            <a:r>
              <a:rPr dirty="0" sz="1000" spc="17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pelo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contador e pelo representante legal da </a:t>
            </a:r>
            <a:r>
              <a:rPr dirty="0" sz="1000">
                <a:latin typeface="Arial"/>
                <a:cs typeface="Arial"/>
              </a:rPr>
              <a:t>empresa </a:t>
            </a:r>
            <a:r>
              <a:rPr dirty="0" sz="1000" spc="-5">
                <a:latin typeface="Arial"/>
                <a:cs typeface="Arial"/>
              </a:rPr>
              <a:t>ou declaração da Receita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Federal.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60"/>
              </a:spcBef>
              <a:buAutoNum type="alphaLcParenR" startAt="6"/>
              <a:tabLst>
                <a:tab pos="131445" algn="l"/>
              </a:tabLst>
            </a:pPr>
            <a:r>
              <a:rPr dirty="0" sz="1000" spc="-5">
                <a:latin typeface="Arial"/>
                <a:cs typeface="Arial"/>
              </a:rPr>
              <a:t>decreto de autorização, em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tratando de </a:t>
            </a:r>
            <a:r>
              <a:rPr dirty="0" sz="1000">
                <a:latin typeface="Arial"/>
                <a:cs typeface="Arial"/>
              </a:rPr>
              <a:t>empresa </a:t>
            </a:r>
            <a:r>
              <a:rPr dirty="0" sz="1000" spc="-5">
                <a:latin typeface="Arial"/>
                <a:cs typeface="Arial"/>
              </a:rPr>
              <a:t>ou sociedade estrangeira em </a:t>
            </a:r>
            <a:r>
              <a:rPr dirty="0" sz="1000">
                <a:latin typeface="Arial"/>
                <a:cs typeface="Arial"/>
              </a:rPr>
              <a:t>funcionamento </a:t>
            </a:r>
            <a:r>
              <a:rPr dirty="0" sz="1000" spc="-5">
                <a:latin typeface="Arial"/>
                <a:cs typeface="Arial"/>
              </a:rPr>
              <a:t>no país,  e ato de registro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autorização para funcionamento expedido pelo órgão competente, quando a atividade  assim 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exigir.</a:t>
            </a:r>
            <a:endParaRPr sz="1000">
              <a:latin typeface="Arial"/>
              <a:cs typeface="Arial"/>
            </a:endParaRPr>
          </a:p>
          <a:p>
            <a:pPr algn="just" marL="241300" indent="-228600">
              <a:lnSpc>
                <a:spcPct val="100000"/>
              </a:lnSpc>
              <a:spcBef>
                <a:spcPts val="825"/>
              </a:spcBef>
              <a:buAutoNum type="arabicPeriod" startAt="11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QUALIFICAÇÃO </a:t>
            </a:r>
            <a:r>
              <a:rPr dirty="0" sz="1000" b="1">
                <a:latin typeface="Arial"/>
                <a:cs typeface="Arial"/>
              </a:rPr>
              <a:t>ECONÔMICA</a:t>
            </a:r>
            <a:r>
              <a:rPr dirty="0" sz="1000" spc="-3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FINANCEIRA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75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 algn="just" marL="12700" marR="8255">
              <a:lnSpc>
                <a:spcPts val="1150"/>
              </a:lnSpc>
              <a:spcBef>
                <a:spcPts val="955"/>
              </a:spcBef>
              <a:buAutoNum type="alphaLcParenR"/>
              <a:tabLst>
                <a:tab pos="168275" algn="l"/>
              </a:tabLst>
            </a:pPr>
            <a:r>
              <a:rPr dirty="0" sz="1000" spc="-5">
                <a:latin typeface="Arial"/>
                <a:cs typeface="Arial"/>
              </a:rPr>
              <a:t>Certidões negativas de falências e concordatas expedidas pelos distribuidores da sede. Se o fornecedor  não </a:t>
            </a:r>
            <a:r>
              <a:rPr dirty="0" sz="1000">
                <a:latin typeface="Arial"/>
                <a:cs typeface="Arial"/>
              </a:rPr>
              <a:t>for </a:t>
            </a:r>
            <a:r>
              <a:rPr dirty="0" sz="1000" spc="-5">
                <a:latin typeface="Arial"/>
                <a:cs typeface="Arial"/>
              </a:rPr>
              <a:t>sediado em Belo Horizonte, as certidões deverão vir acompanhadas de declaração oficial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autoridade judiciária competente, relacionando os distribuidores que, na </a:t>
            </a:r>
            <a:r>
              <a:rPr dirty="0" sz="1000">
                <a:latin typeface="Arial"/>
                <a:cs typeface="Arial"/>
              </a:rPr>
              <a:t>Comarca </a:t>
            </a:r>
            <a:r>
              <a:rPr dirty="0" sz="1000" spc="-5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sede, tenham  atribuição para expedir certidões negativas de falências e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concordatas;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925"/>
              </a:spcBef>
              <a:buAutoNum type="alphaLcParenR"/>
              <a:tabLst>
                <a:tab pos="171450" algn="l"/>
              </a:tabLst>
            </a:pPr>
            <a:r>
              <a:rPr dirty="0" sz="1000" spc="-5">
                <a:latin typeface="Arial"/>
                <a:cs typeface="Arial"/>
              </a:rPr>
              <a:t>Balanço Patrimonial e Demonstrações Contábeis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último exercício social, </a:t>
            </a:r>
            <a:r>
              <a:rPr dirty="0" sz="1000" spc="5">
                <a:latin typeface="Arial"/>
                <a:cs typeface="Arial"/>
              </a:rPr>
              <a:t>já </a:t>
            </a:r>
            <a:r>
              <a:rPr dirty="0" sz="1000" spc="-5">
                <a:latin typeface="Arial"/>
                <a:cs typeface="Arial"/>
              </a:rPr>
              <a:t>exigíveis e apresentados  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5">
                <a:latin typeface="Arial"/>
                <a:cs typeface="Arial"/>
              </a:rPr>
              <a:t>da </a:t>
            </a:r>
            <a:r>
              <a:rPr dirty="0" sz="1000" spc="-10">
                <a:latin typeface="Arial"/>
                <a:cs typeface="Arial"/>
              </a:rPr>
              <a:t>lei, </a:t>
            </a:r>
            <a:r>
              <a:rPr dirty="0" sz="1000" spc="-5">
                <a:latin typeface="Arial"/>
                <a:cs typeface="Arial"/>
              </a:rPr>
              <a:t>que comprovem a boa situação financeira </a:t>
            </a:r>
            <a:r>
              <a:rPr dirty="0" sz="1000">
                <a:latin typeface="Arial"/>
                <a:cs typeface="Arial"/>
              </a:rPr>
              <a:t>da empresa, </a:t>
            </a:r>
            <a:r>
              <a:rPr dirty="0" sz="1000" spc="-5">
                <a:latin typeface="Arial"/>
                <a:cs typeface="Arial"/>
              </a:rPr>
              <a:t>substituíveis, apenas para a  </a:t>
            </a:r>
            <a:r>
              <a:rPr dirty="0" sz="1000">
                <a:latin typeface="Arial"/>
                <a:cs typeface="Arial"/>
              </a:rPr>
              <a:t>empresa </a:t>
            </a:r>
            <a:r>
              <a:rPr dirty="0" sz="1000" spc="-5">
                <a:latin typeface="Arial"/>
                <a:cs typeface="Arial"/>
              </a:rPr>
              <a:t>constituída há menos de um ano, por Balancete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Verificação referente aos dois últimos </a:t>
            </a:r>
            <a:r>
              <a:rPr dirty="0" sz="1000">
                <a:latin typeface="Arial"/>
                <a:cs typeface="Arial"/>
              </a:rPr>
              <a:t>meses  </a:t>
            </a:r>
            <a:r>
              <a:rPr dirty="0" sz="1000" spc="-5">
                <a:latin typeface="Arial"/>
                <a:cs typeface="Arial"/>
              </a:rPr>
              <a:t>anteriores à data de abertura do processo de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compra;</a:t>
            </a:r>
            <a:endParaRPr sz="1000">
              <a:latin typeface="Arial"/>
              <a:cs typeface="Arial"/>
            </a:endParaRPr>
          </a:p>
          <a:p>
            <a:pPr algn="just" lvl="1" marL="372110" indent="-359410">
              <a:lnSpc>
                <a:spcPct val="100000"/>
              </a:lnSpc>
              <a:spcBef>
                <a:spcPts val="840"/>
              </a:spcBef>
              <a:buFont typeface="Arial"/>
              <a:buAutoNum type="arabicPeriod" startAt="2"/>
              <a:tabLst>
                <a:tab pos="372745" algn="l"/>
              </a:tabLst>
            </a:pPr>
            <a:r>
              <a:rPr dirty="0" sz="1000" spc="-5">
                <a:latin typeface="Arial"/>
                <a:cs typeface="Arial"/>
              </a:rPr>
              <a:t>Aferição</a:t>
            </a:r>
            <a:endParaRPr sz="1000">
              <a:latin typeface="Arial"/>
              <a:cs typeface="Arial"/>
            </a:endParaRPr>
          </a:p>
          <a:p>
            <a:pPr algn="just" marL="12700" marR="6985">
              <a:lnSpc>
                <a:spcPts val="1140"/>
              </a:lnSpc>
              <a:spcBef>
                <a:spcPts val="960"/>
              </a:spcBef>
            </a:pPr>
            <a:r>
              <a:rPr dirty="0" sz="1000" spc="-5">
                <a:latin typeface="Arial"/>
                <a:cs typeface="Arial"/>
              </a:rPr>
              <a:t>A boa situação financeira </a:t>
            </a:r>
            <a:r>
              <a:rPr dirty="0" sz="1000">
                <a:latin typeface="Arial"/>
                <a:cs typeface="Arial"/>
              </a:rPr>
              <a:t>da empresa, </a:t>
            </a:r>
            <a:r>
              <a:rPr dirty="0" sz="1000" spc="-5">
                <a:latin typeface="Arial"/>
                <a:cs typeface="Arial"/>
              </a:rPr>
              <a:t>em qualquer caso, será aferida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5">
                <a:latin typeface="Arial"/>
                <a:cs typeface="Arial"/>
              </a:rPr>
              <a:t>acordo </a:t>
            </a:r>
            <a:r>
              <a:rPr dirty="0" sz="1000" spc="-5">
                <a:latin typeface="Arial"/>
                <a:cs typeface="Arial"/>
              </a:rPr>
              <a:t>com os seguintes índices  econômicos: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Índice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Liquidez </a:t>
            </a:r>
            <a:r>
              <a:rPr dirty="0" sz="1000">
                <a:latin typeface="Arial"/>
                <a:cs typeface="Arial"/>
              </a:rPr>
              <a:t>Geral </a:t>
            </a:r>
            <a:r>
              <a:rPr dirty="0" sz="1000" spc="-5">
                <a:latin typeface="Arial"/>
                <a:cs typeface="Arial"/>
              </a:rPr>
              <a:t>(ILG), Índice de Liquidez Corrente </a:t>
            </a:r>
            <a:r>
              <a:rPr dirty="0" sz="1000">
                <a:latin typeface="Arial"/>
                <a:cs typeface="Arial"/>
              </a:rPr>
              <a:t>(ILC) </a:t>
            </a:r>
            <a:r>
              <a:rPr dirty="0" sz="1000" spc="-5">
                <a:latin typeface="Arial"/>
                <a:cs typeface="Arial"/>
              </a:rPr>
              <a:t>e Índice de Solvência Geral </a:t>
            </a:r>
            <a:r>
              <a:rPr dirty="0" sz="1000">
                <a:latin typeface="Arial"/>
                <a:cs typeface="Arial"/>
              </a:rPr>
              <a:t>(ISG)  </a:t>
            </a:r>
            <a:r>
              <a:rPr dirty="0" sz="1000" spc="-5">
                <a:latin typeface="Arial"/>
                <a:cs typeface="Arial"/>
              </a:rPr>
              <a:t>verificados através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demonstração contábil do ultimo exercício social da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licitante.</a:t>
            </a:r>
            <a:endParaRPr sz="1000">
              <a:latin typeface="Arial"/>
              <a:cs typeface="Arial"/>
            </a:endParaRPr>
          </a:p>
          <a:p>
            <a:pPr algn="just" lvl="2" marL="12700" marR="12700">
              <a:lnSpc>
                <a:spcPct val="96100"/>
              </a:lnSpc>
              <a:spcBef>
                <a:spcPts val="885"/>
              </a:spcBef>
              <a:buFont typeface="Arial"/>
              <a:buAutoNum type="arabicPeriod"/>
              <a:tabLst>
                <a:tab pos="443230" algn="l"/>
              </a:tabLst>
            </a:pPr>
            <a:r>
              <a:rPr dirty="0" sz="1000" spc="-5">
                <a:latin typeface="Arial"/>
                <a:cs typeface="Arial"/>
              </a:rPr>
              <a:t>As </a:t>
            </a:r>
            <a:r>
              <a:rPr dirty="0" sz="1000">
                <a:latin typeface="Arial"/>
                <a:cs typeface="Arial"/>
              </a:rPr>
              <a:t>empresas </a:t>
            </a:r>
            <a:r>
              <a:rPr dirty="0" sz="1000" spc="-5">
                <a:latin typeface="Arial"/>
                <a:cs typeface="Arial"/>
              </a:rPr>
              <a:t>que apresentarem resultados </a:t>
            </a:r>
            <a:r>
              <a:rPr dirty="0" sz="1000">
                <a:latin typeface="Arial"/>
                <a:cs typeface="Arial"/>
              </a:rPr>
              <a:t>igual </a:t>
            </a:r>
            <a:r>
              <a:rPr dirty="0" sz="1000" spc="-5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menor </a:t>
            </a:r>
            <a:r>
              <a:rPr dirty="0" sz="1000" spc="-5">
                <a:latin typeface="Arial"/>
                <a:cs typeface="Arial"/>
              </a:rPr>
              <a:t>do que 1 (um), em qualquer dos índices  relativos a boa situação financeira, deverão comprovar possuir patrimônio liquido não inferior a 10% (dez  por cento) do valor </a:t>
            </a:r>
            <a:r>
              <a:rPr dirty="0" sz="1000">
                <a:latin typeface="Arial"/>
                <a:cs typeface="Arial"/>
              </a:rPr>
              <a:t>estimado </a:t>
            </a:r>
            <a:r>
              <a:rPr dirty="0" sz="1000" spc="-5">
                <a:latin typeface="Arial"/>
                <a:cs typeface="Arial"/>
              </a:rPr>
              <a:t>da contratação, sob pena de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inabilitação.</a:t>
            </a:r>
            <a:endParaRPr sz="1000">
              <a:latin typeface="Arial"/>
              <a:cs typeface="Arial"/>
            </a:endParaRPr>
          </a:p>
          <a:p>
            <a:pPr algn="just" lvl="2" marL="434975" indent="-422275">
              <a:lnSpc>
                <a:spcPct val="100000"/>
              </a:lnSpc>
              <a:spcBef>
                <a:spcPts val="865"/>
              </a:spcBef>
              <a:buFont typeface="Arial"/>
              <a:buAutoNum type="arabicPeriod"/>
              <a:tabLst>
                <a:tab pos="435609" algn="l"/>
              </a:tabLst>
            </a:pPr>
            <a:r>
              <a:rPr dirty="0" sz="1000" spc="-5">
                <a:latin typeface="Arial"/>
                <a:cs typeface="Arial"/>
              </a:rPr>
              <a:t>Fórmulas Aplicadas: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973632" y="7979938"/>
          <a:ext cx="4977130" cy="243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74040"/>
                <a:gridCol w="4402455"/>
              </a:tblGrid>
              <a:tr h="121806">
                <a:tc rowSpan="2"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ILG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=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461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60"/>
                        </a:lnSpc>
                        <a:tabLst>
                          <a:tab pos="187960" algn="l"/>
                          <a:tab pos="4393565" algn="l"/>
                        </a:tabLst>
                      </a:pPr>
                      <a:r>
                        <a:rPr dirty="0" u="sng" sz="8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ATIVO CIRCULANTE </a:t>
                      </a:r>
                      <a:r>
                        <a:rPr dirty="0" u="sng" sz="8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+ </a:t>
                      </a:r>
                      <a:r>
                        <a:rPr dirty="0" u="sng" sz="8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ATIVO NÃO </a:t>
                      </a: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CIRCULANTE EXCETO </a:t>
                      </a:r>
                      <a:r>
                        <a:rPr dirty="0" u="sng" sz="8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O </a:t>
                      </a: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ATIVO</a:t>
                      </a:r>
                      <a:r>
                        <a:rPr dirty="0" u="sng" sz="800" spc="9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PERMANENTE	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  <a:tr h="121806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4610"/>
                </a:tc>
                <a:tc>
                  <a:txBody>
                    <a:bodyPr/>
                    <a:lstStyle/>
                    <a:p>
                      <a:pPr algn="ctr" marL="60960" marR="85090">
                        <a:lnSpc>
                          <a:spcPts val="86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PASSIVO CIRCULANTE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+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PASSIVO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NÃO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CIRCULANTE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976680" y="8342650"/>
          <a:ext cx="4815205" cy="2381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09114"/>
                <a:gridCol w="3006090"/>
              </a:tblGrid>
              <a:tr h="118758">
                <a:tc rowSpan="2"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420"/>
                        </a:spcBef>
                        <a:tabLst>
                          <a:tab pos="553085" algn="l"/>
                          <a:tab pos="1807845" algn="l"/>
                        </a:tabLst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ILC</a:t>
                      </a:r>
                      <a:r>
                        <a:rPr dirty="0" sz="800" spc="-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=	</a:t>
                      </a:r>
                      <a:r>
                        <a:rPr dirty="0" u="sng" baseline="34722" sz="12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baseline="34722" sz="12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endParaRPr baseline="34722" sz="1200">
                        <a:latin typeface="Arial"/>
                        <a:cs typeface="Arial"/>
                      </a:endParaRPr>
                    </a:p>
                  </a:txBody>
                  <a:tcPr marL="0" marR="0" marB="0" marT="53340"/>
                </a:tc>
                <a:tc>
                  <a:txBody>
                    <a:bodyPr/>
                    <a:lstStyle/>
                    <a:p>
                      <a:pPr marL="748665">
                        <a:lnSpc>
                          <a:spcPts val="835"/>
                        </a:lnSpc>
                        <a:tabLst>
                          <a:tab pos="3004820" algn="l"/>
                        </a:tabLst>
                      </a:pP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ATIVO</a:t>
                      </a:r>
                      <a:r>
                        <a:rPr dirty="0" u="sng" sz="800" spc="-7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CIRCULANTE	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  <a:tr h="118758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3340"/>
                </a:tc>
                <a:tc>
                  <a:txBody>
                    <a:bodyPr/>
                    <a:lstStyle/>
                    <a:p>
                      <a:pPr marL="678815" marR="1054735">
                        <a:lnSpc>
                          <a:spcPts val="835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PASSIVO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CIRCULANTE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970584" y="8816613"/>
          <a:ext cx="5303520" cy="2381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84375"/>
                <a:gridCol w="3319144"/>
              </a:tblGrid>
              <a:tr h="118758">
                <a:tc rowSpan="2"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405"/>
                        </a:spcBef>
                        <a:tabLst>
                          <a:tab pos="559435" algn="l"/>
                          <a:tab pos="1975485" algn="l"/>
                        </a:tabLst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ISG</a:t>
                      </a:r>
                      <a:r>
                        <a:rPr dirty="0" sz="800" spc="-10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=	</a:t>
                      </a:r>
                      <a:r>
                        <a:rPr dirty="0" u="sng" baseline="34722" sz="12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baseline="34722" sz="12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endParaRPr baseline="34722" sz="1200">
                        <a:latin typeface="Arial"/>
                        <a:cs typeface="Arial"/>
                      </a:endParaRPr>
                    </a:p>
                  </a:txBody>
                  <a:tcPr marL="0" marR="0" marB="0" marT="51435"/>
                </a:tc>
                <a:tc>
                  <a:txBody>
                    <a:bodyPr/>
                    <a:lstStyle/>
                    <a:p>
                      <a:pPr marL="1216660">
                        <a:lnSpc>
                          <a:spcPts val="835"/>
                        </a:lnSpc>
                        <a:tabLst>
                          <a:tab pos="3310890" algn="l"/>
                        </a:tabLst>
                      </a:pP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ATIVO</a:t>
                      </a:r>
                      <a:r>
                        <a:rPr dirty="0" u="sng" sz="800" spc="-8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TOTAL	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  <a:tr h="118758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1435"/>
                </a:tc>
                <a:tc>
                  <a:txBody>
                    <a:bodyPr/>
                    <a:lstStyle/>
                    <a:p>
                      <a:pPr marL="367665" marR="167640">
                        <a:lnSpc>
                          <a:spcPts val="835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PASSIVO CIRCULANTE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+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PASSIVO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NÃO</a:t>
                      </a:r>
                      <a:r>
                        <a:rPr dirty="0" sz="80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CIRCULANTE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7" name="object 27"/>
          <p:cNvSpPr txBox="1"/>
          <p:nvPr/>
        </p:nvSpPr>
        <p:spPr>
          <a:xfrm>
            <a:off x="706627" y="9297415"/>
            <a:ext cx="6148070" cy="7340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lvl="2" marL="436245" indent="-423545">
              <a:lnSpc>
                <a:spcPct val="100000"/>
              </a:lnSpc>
              <a:spcBef>
                <a:spcPts val="95"/>
              </a:spcBef>
              <a:buFont typeface="Arial"/>
              <a:buAutoNum type="arabicPeriod" startAt="3"/>
              <a:tabLst>
                <a:tab pos="436880" algn="l"/>
              </a:tabLst>
            </a:pPr>
            <a:r>
              <a:rPr dirty="0" sz="1000" spc="-5">
                <a:latin typeface="Arial"/>
                <a:cs typeface="Arial"/>
              </a:rPr>
              <a:t>Apresentar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XI </a:t>
            </a:r>
            <a:r>
              <a:rPr dirty="0" sz="1000" spc="-5">
                <a:latin typeface="Arial"/>
                <a:cs typeface="Arial"/>
              </a:rPr>
              <a:t>utilizando planilha disponibilizada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site.</a:t>
            </a:r>
            <a:endParaRPr sz="1000">
              <a:latin typeface="Arial"/>
              <a:cs typeface="Arial"/>
            </a:endParaRPr>
          </a:p>
          <a:p>
            <a:pPr algn="just" lvl="2" marL="12700" marR="5080">
              <a:lnSpc>
                <a:spcPct val="96500"/>
              </a:lnSpc>
              <a:spcBef>
                <a:spcPts val="905"/>
              </a:spcBef>
              <a:buFont typeface="Arial"/>
              <a:buAutoNum type="arabicPeriod" startAt="3"/>
              <a:tabLst>
                <a:tab pos="455295" algn="l"/>
              </a:tabLst>
            </a:pPr>
            <a:r>
              <a:rPr dirty="0" sz="1000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 b="1">
                <a:latin typeface="Arial"/>
                <a:cs typeface="Arial"/>
              </a:rPr>
              <a:t>ENQUADRAMENTO </a:t>
            </a:r>
            <a:r>
              <a:rPr dirty="0" sz="1000" spc="-10" b="1">
                <a:latin typeface="Arial"/>
                <a:cs typeface="Arial"/>
              </a:rPr>
              <a:t>EM REGIME </a:t>
            </a:r>
            <a:r>
              <a:rPr dirty="0" sz="1000" spc="-5" b="1">
                <a:latin typeface="Arial"/>
                <a:cs typeface="Arial"/>
              </a:rPr>
              <a:t>DE TRIBUTAÇÃO DE </a:t>
            </a:r>
            <a:r>
              <a:rPr dirty="0" sz="1000" b="1">
                <a:latin typeface="Arial"/>
                <a:cs typeface="Arial"/>
              </a:rPr>
              <a:t>MICRO </a:t>
            </a:r>
            <a:r>
              <a:rPr dirty="0" sz="1000" spc="-5" b="1">
                <a:latin typeface="Arial"/>
                <a:cs typeface="Arial"/>
              </a:rPr>
              <a:t>EMPRESA </a:t>
            </a:r>
            <a:r>
              <a:rPr dirty="0" sz="1000" b="1">
                <a:latin typeface="Arial"/>
                <a:cs typeface="Arial"/>
              </a:rPr>
              <a:t>OU  EMPRESA </a:t>
            </a:r>
            <a:r>
              <a:rPr dirty="0" sz="1000" spc="-5" b="1">
                <a:latin typeface="Arial"/>
                <a:cs typeface="Arial"/>
              </a:rPr>
              <a:t>DE PEQUENO PORTE </a:t>
            </a:r>
            <a:r>
              <a:rPr dirty="0" sz="1000" spc="-5">
                <a:latin typeface="Arial"/>
                <a:cs typeface="Arial"/>
              </a:rPr>
              <a:t>deverão </a:t>
            </a:r>
            <a:r>
              <a:rPr dirty="0" sz="1000">
                <a:latin typeface="Arial"/>
                <a:cs typeface="Arial"/>
              </a:rPr>
              <a:t>apresentar </a:t>
            </a:r>
            <a:r>
              <a:rPr dirty="0" sz="1000" spc="-5">
                <a:latin typeface="Arial"/>
                <a:cs typeface="Arial"/>
              </a:rPr>
              <a:t>documento que demonstre a viabilidade </a:t>
            </a:r>
            <a:r>
              <a:rPr dirty="0" sz="1000">
                <a:latin typeface="Arial"/>
                <a:cs typeface="Arial"/>
              </a:rPr>
              <a:t>econômico-  </a:t>
            </a:r>
            <a:r>
              <a:rPr dirty="0" sz="1000" spc="-5">
                <a:latin typeface="Arial"/>
                <a:cs typeface="Arial"/>
              </a:rPr>
              <a:t>financeira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entidade,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tais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como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Balanço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Patrimonial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ou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sua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ausência,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declaração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faturamento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dos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7" y="1561846"/>
            <a:ext cx="6148070" cy="8521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12 últimos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5">
                <a:latin typeface="Arial"/>
                <a:cs typeface="Arial"/>
              </a:rPr>
              <a:t>assinada por um contador e representante legal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empresa.</a:t>
            </a:r>
            <a:endParaRPr sz="1000">
              <a:latin typeface="Arial"/>
              <a:cs typeface="Arial"/>
            </a:endParaRPr>
          </a:p>
          <a:p>
            <a:pPr algn="just" marL="12700" marR="8890">
              <a:lnSpc>
                <a:spcPct val="96500"/>
              </a:lnSpc>
              <a:spcBef>
                <a:spcPts val="895"/>
              </a:spcBef>
            </a:pPr>
            <a:r>
              <a:rPr dirty="0" sz="1000" spc="-5" b="1">
                <a:latin typeface="Arial"/>
                <a:cs typeface="Arial"/>
              </a:rPr>
              <a:t>OBS: </a:t>
            </a:r>
            <a:r>
              <a:rPr dirty="0" sz="1000" spc="-5">
                <a:latin typeface="Arial"/>
                <a:cs typeface="Arial"/>
              </a:rPr>
              <a:t>Outros documentos poderão ainda ser apresentados, desde que atendam a demanda do </a:t>
            </a:r>
            <a:r>
              <a:rPr dirty="0" sz="1000" spc="-5" b="1">
                <a:latin typeface="Arial"/>
                <a:cs typeface="Arial"/>
              </a:rPr>
              <a:t>EDITAL 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09/2016 </a:t>
            </a:r>
            <a:r>
              <a:rPr dirty="0" sz="1000" spc="-5">
                <a:latin typeface="Arial"/>
                <a:cs typeface="Arial"/>
              </a:rPr>
              <a:t>sem prejuízo ao </a:t>
            </a:r>
            <a:r>
              <a:rPr dirty="0" sz="1000">
                <a:latin typeface="Arial"/>
                <a:cs typeface="Arial"/>
              </a:rPr>
              <a:t>processo </a:t>
            </a:r>
            <a:r>
              <a:rPr dirty="0" sz="1000" spc="-5">
                <a:latin typeface="Arial"/>
                <a:cs typeface="Arial"/>
              </a:rPr>
              <a:t>de aquisição, e </a:t>
            </a:r>
            <a:r>
              <a:rPr dirty="0" sz="1000">
                <a:latin typeface="Arial"/>
                <a:cs typeface="Arial"/>
              </a:rPr>
              <a:t>serão </a:t>
            </a:r>
            <a:r>
              <a:rPr dirty="0" sz="1000" spc="-5">
                <a:latin typeface="Arial"/>
                <a:cs typeface="Arial"/>
              </a:rPr>
              <a:t>avaliados pela </a:t>
            </a:r>
            <a:r>
              <a:rPr dirty="0" sz="1000">
                <a:latin typeface="Arial"/>
                <a:cs typeface="Arial"/>
              </a:rPr>
              <a:t>Comissão  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Compras.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50"/>
              </a:spcBef>
            </a:pPr>
            <a:r>
              <a:rPr dirty="0" sz="1000" spc="-10" b="1">
                <a:latin typeface="Arial"/>
                <a:cs typeface="Arial"/>
              </a:rPr>
              <a:t>11. </a:t>
            </a:r>
            <a:r>
              <a:rPr dirty="0" sz="1000" spc="-5" b="1">
                <a:latin typeface="Arial"/>
                <a:cs typeface="Arial"/>
              </a:rPr>
              <a:t>REGULARIDADE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FISCAL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75"/>
              </a:spcBef>
            </a:pPr>
            <a:r>
              <a:rPr dirty="0" sz="1000" spc="-10" b="1">
                <a:latin typeface="Arial"/>
                <a:cs typeface="Arial"/>
              </a:rPr>
              <a:t>12.1.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 marL="12700" marR="10795">
              <a:lnSpc>
                <a:spcPts val="1150"/>
              </a:lnSpc>
              <a:spcBef>
                <a:spcPts val="955"/>
              </a:spcBef>
              <a:buAutoNum type="alphaLcParenR"/>
              <a:tabLst>
                <a:tab pos="162560" algn="l"/>
              </a:tabLst>
            </a:pPr>
            <a:r>
              <a:rPr dirty="0" sz="1000" spc="-5">
                <a:latin typeface="Arial"/>
                <a:cs typeface="Arial"/>
              </a:rPr>
              <a:t>prova de inscrição no Cadastro de Pessoas </a:t>
            </a:r>
            <a:r>
              <a:rPr dirty="0" sz="1000">
                <a:latin typeface="Arial"/>
                <a:cs typeface="Arial"/>
              </a:rPr>
              <a:t>Físicas </a:t>
            </a:r>
            <a:r>
              <a:rPr dirty="0" sz="1000" spc="-5">
                <a:latin typeface="Arial"/>
                <a:cs typeface="Arial"/>
              </a:rPr>
              <a:t>(CPF) ou no Cadastro Nacional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Pessoas Jurídicas  (CNPJ);</a:t>
            </a:r>
            <a:endParaRPr sz="1000">
              <a:latin typeface="Arial"/>
              <a:cs typeface="Arial"/>
            </a:endParaRPr>
          </a:p>
          <a:p>
            <a:pPr marL="12700" marR="12065">
              <a:lnSpc>
                <a:spcPts val="1150"/>
              </a:lnSpc>
              <a:spcBef>
                <a:spcPts val="10"/>
              </a:spcBef>
              <a:buAutoNum type="alphaLcParenR"/>
              <a:tabLst>
                <a:tab pos="182245" algn="l"/>
              </a:tabLst>
            </a:pPr>
            <a:r>
              <a:rPr dirty="0" sz="1000" spc="-5">
                <a:latin typeface="Arial"/>
                <a:cs typeface="Arial"/>
              </a:rPr>
              <a:t>prova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regularidade para com a Fazenda Nacional, Estadual, Distrital ou Municipal do domicílio ou  sede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participante, </a:t>
            </a:r>
            <a:r>
              <a:rPr dirty="0" sz="1000">
                <a:latin typeface="Arial"/>
                <a:cs typeface="Arial"/>
              </a:rPr>
              <a:t>na forma </a:t>
            </a:r>
            <a:r>
              <a:rPr dirty="0" sz="1000" spc="-5">
                <a:latin typeface="Arial"/>
                <a:cs typeface="Arial"/>
              </a:rPr>
              <a:t>da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lei;</a:t>
            </a:r>
            <a:endParaRPr sz="1000">
              <a:latin typeface="Arial"/>
              <a:cs typeface="Arial"/>
            </a:endParaRPr>
          </a:p>
          <a:p>
            <a:pPr marL="12700" marR="7620">
              <a:lnSpc>
                <a:spcPts val="1140"/>
              </a:lnSpc>
              <a:spcBef>
                <a:spcPts val="10"/>
              </a:spcBef>
              <a:buAutoNum type="alphaLcParenR"/>
              <a:tabLst>
                <a:tab pos="177165" algn="l"/>
              </a:tabLst>
            </a:pPr>
            <a:r>
              <a:rPr dirty="0" sz="1000" spc="-5">
                <a:latin typeface="Arial"/>
                <a:cs typeface="Arial"/>
              </a:rPr>
              <a:t>prova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regularidade relativa à </a:t>
            </a:r>
            <a:r>
              <a:rPr dirty="0" sz="1000">
                <a:latin typeface="Arial"/>
                <a:cs typeface="Arial"/>
              </a:rPr>
              <a:t>Seguridade </a:t>
            </a:r>
            <a:r>
              <a:rPr dirty="0" sz="1000" spc="-5">
                <a:latin typeface="Arial"/>
                <a:cs typeface="Arial"/>
              </a:rPr>
              <a:t>Social e ao Fundo de Garantia por </a:t>
            </a:r>
            <a:r>
              <a:rPr dirty="0" sz="1000">
                <a:latin typeface="Arial"/>
                <a:cs typeface="Arial"/>
              </a:rPr>
              <a:t>Tempo </a:t>
            </a:r>
            <a:r>
              <a:rPr dirty="0" sz="1000" spc="-5">
                <a:latin typeface="Arial"/>
                <a:cs typeface="Arial"/>
              </a:rPr>
              <a:t>de Serviço -  FGTS, no cumprimento dos encargos instituídos por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lei;</a:t>
            </a:r>
            <a:endParaRPr sz="1000">
              <a:latin typeface="Arial"/>
              <a:cs typeface="Arial"/>
            </a:endParaRPr>
          </a:p>
          <a:p>
            <a:pPr marL="12700" marR="14604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72720" algn="l"/>
              </a:tabLst>
            </a:pPr>
            <a:r>
              <a:rPr dirty="0" sz="1000" spc="-5">
                <a:latin typeface="Arial"/>
                <a:cs typeface="Arial"/>
              </a:rPr>
              <a:t>Certidão Negativa de Débitos Trabalhistas (CNDT) comprovando a inexistência de débitos inadimplidos  perante a Justiça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Trabalho.</a:t>
            </a:r>
            <a:endParaRPr sz="1000">
              <a:latin typeface="Arial"/>
              <a:cs typeface="Arial"/>
            </a:endParaRPr>
          </a:p>
          <a:p>
            <a:pPr marL="12700" marR="11430">
              <a:lnSpc>
                <a:spcPts val="1140"/>
              </a:lnSpc>
              <a:spcBef>
                <a:spcPts val="925"/>
              </a:spcBef>
            </a:pPr>
            <a:r>
              <a:rPr dirty="0" sz="1000" spc="-5" b="1">
                <a:latin typeface="Arial"/>
                <a:cs typeface="Arial"/>
              </a:rPr>
              <a:t>*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15" b="1">
                <a:latin typeface="Arial"/>
                <a:cs typeface="Arial"/>
              </a:rPr>
              <a:t>AS </a:t>
            </a:r>
            <a:r>
              <a:rPr dirty="0" sz="1000" spc="-5" b="1">
                <a:latin typeface="Arial"/>
                <a:cs typeface="Arial"/>
              </a:rPr>
              <a:t>CERTIDÕES, INEXISTINDO PRAZO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VALIDADE, </a:t>
            </a:r>
            <a:r>
              <a:rPr dirty="0" sz="1000" spc="-20" b="1">
                <a:latin typeface="Arial"/>
                <a:cs typeface="Arial"/>
              </a:rPr>
              <a:t>AS </a:t>
            </a:r>
            <a:r>
              <a:rPr dirty="0" sz="1000" spc="-5" b="1">
                <a:latin typeface="Arial"/>
                <a:cs typeface="Arial"/>
              </a:rPr>
              <a:t>MESMAS </a:t>
            </a:r>
            <a:r>
              <a:rPr dirty="0" sz="1000" spc="-10" b="1">
                <a:latin typeface="Arial"/>
                <a:cs typeface="Arial"/>
              </a:rPr>
              <a:t>SÃO </a:t>
            </a:r>
            <a:r>
              <a:rPr dirty="0" sz="1000" spc="-5" b="1">
                <a:latin typeface="Arial"/>
                <a:cs typeface="Arial"/>
              </a:rPr>
              <a:t>VÁLIDAS POR </a:t>
            </a:r>
            <a:r>
              <a:rPr dirty="0" sz="1000" b="1">
                <a:latin typeface="Arial"/>
                <a:cs typeface="Arial"/>
              </a:rPr>
              <a:t>90  </a:t>
            </a:r>
            <a:r>
              <a:rPr dirty="0" sz="1000" spc="-5" b="1">
                <a:latin typeface="Arial"/>
                <a:cs typeface="Arial"/>
              </a:rPr>
              <a:t>(NOVENTA) DIAS CONTADOS </a:t>
            </a:r>
            <a:r>
              <a:rPr dirty="0" sz="1000" spc="5" b="1">
                <a:latin typeface="Arial"/>
                <a:cs typeface="Arial"/>
              </a:rPr>
              <a:t>DA </a:t>
            </a:r>
            <a:r>
              <a:rPr dirty="0" sz="1000" spc="-5" b="1">
                <a:latin typeface="Arial"/>
                <a:cs typeface="Arial"/>
              </a:rPr>
              <a:t>EXPEDIÇÃO.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44"/>
              </a:spcBef>
            </a:pPr>
            <a:r>
              <a:rPr dirty="0" sz="1000" spc="-10" b="1">
                <a:latin typeface="Arial"/>
                <a:cs typeface="Arial"/>
              </a:rPr>
              <a:t>12.</a:t>
            </a:r>
            <a:r>
              <a:rPr dirty="0" sz="1000" spc="2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DECLARAÇÕES</a:t>
            </a:r>
            <a:endParaRPr sz="1000">
              <a:latin typeface="Arial"/>
              <a:cs typeface="Arial"/>
            </a:endParaRPr>
          </a:p>
          <a:p>
            <a:pPr marL="160655" indent="-147955">
              <a:lnSpc>
                <a:spcPts val="1175"/>
              </a:lnSpc>
              <a:spcBef>
                <a:spcPts val="865"/>
              </a:spcBef>
              <a:buAutoNum type="alphaLcParenR"/>
              <a:tabLst>
                <a:tab pos="16129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Concordância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b="1">
                <a:latin typeface="Arial"/>
                <a:cs typeface="Arial"/>
              </a:rPr>
              <a:t> III)</a:t>
            </a:r>
            <a:r>
              <a:rPr dirty="0" sz="1000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16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Elaboração Independente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IV)</a:t>
            </a:r>
            <a:r>
              <a:rPr dirty="0" sz="1000" spc="-5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2700" marR="13335">
              <a:lnSpc>
                <a:spcPts val="1140"/>
              </a:lnSpc>
              <a:spcBef>
                <a:spcPts val="70"/>
              </a:spcBef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 pleno conhecimento, aceitação e de atendimento às exigências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habilitação  previstas no Edital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marL="12700" marR="12065">
              <a:lnSpc>
                <a:spcPts val="1140"/>
              </a:lnSpc>
              <a:spcBef>
                <a:spcPts val="25"/>
              </a:spcBef>
              <a:buAutoNum type="alphaLcParenR"/>
              <a:tabLst>
                <a:tab pos="20701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inexistência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fatos impeditivos à sua habilitação, assinada por sócio, dirigente,  proprietário ou procurador do proponente, devidamente identificado </a:t>
            </a:r>
            <a:r>
              <a:rPr dirty="0" sz="1000">
                <a:latin typeface="Arial"/>
                <a:cs typeface="Arial"/>
              </a:rPr>
              <a:t>(</a:t>
            </a:r>
            <a:r>
              <a:rPr dirty="0" sz="1000" b="1">
                <a:latin typeface="Arial"/>
                <a:cs typeface="Arial"/>
              </a:rPr>
              <a:t>ANEXO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marL="172720" indent="-160020">
              <a:lnSpc>
                <a:spcPts val="1095"/>
              </a:lnSpc>
              <a:buAutoNum type="alphaLcParenR"/>
              <a:tabLst>
                <a:tab pos="173355" algn="l"/>
              </a:tabLst>
            </a:pPr>
            <a:r>
              <a:rPr dirty="0" sz="1000" spc="-5">
                <a:latin typeface="Arial"/>
                <a:cs typeface="Arial"/>
              </a:rPr>
              <a:t>Declaração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0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VII</a:t>
            </a:r>
            <a:r>
              <a:rPr dirty="0" sz="1000" spc="-5">
                <a:latin typeface="Arial"/>
                <a:cs typeface="Arial"/>
              </a:rPr>
              <a:t>)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não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possui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seu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quadro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funcional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nenhum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menor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12700" marR="13970">
              <a:lnSpc>
                <a:spcPts val="1150"/>
              </a:lnSpc>
              <a:spcBef>
                <a:spcPts val="60"/>
              </a:spcBef>
            </a:pPr>
            <a:r>
              <a:rPr dirty="0" sz="1000" spc="-5">
                <a:latin typeface="Arial"/>
                <a:cs typeface="Arial"/>
              </a:rPr>
              <a:t>dezoito anos desempenhando trabalho noturno, perigoso ou insalubre ou qualquer trabalho </a:t>
            </a:r>
            <a:r>
              <a:rPr dirty="0" sz="1000">
                <a:latin typeface="Arial"/>
                <a:cs typeface="Arial"/>
              </a:rPr>
              <a:t>pormenor </a:t>
            </a:r>
            <a:r>
              <a:rPr dirty="0" sz="1000" spc="-5">
                <a:latin typeface="Arial"/>
                <a:cs typeface="Arial"/>
              </a:rPr>
              <a:t>de  dezesseis anos, 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5">
                <a:latin typeface="Arial"/>
                <a:cs typeface="Arial"/>
              </a:rPr>
              <a:t>do artigo 7º, inciso III, da Constituição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Federal;</a:t>
            </a:r>
            <a:endParaRPr sz="1000">
              <a:latin typeface="Arial"/>
              <a:cs typeface="Arial"/>
            </a:endParaRPr>
          </a:p>
          <a:p>
            <a:pPr marL="127000" indent="-114300">
              <a:lnSpc>
                <a:spcPts val="1090"/>
              </a:lnSpc>
              <a:buAutoNum type="alphaLcParenR" startAt="6"/>
              <a:tabLst>
                <a:tab pos="127635" algn="l"/>
              </a:tabLst>
            </a:pPr>
            <a:r>
              <a:rPr dirty="0" sz="1000" spc="-5">
                <a:latin typeface="Arial"/>
                <a:cs typeface="Arial"/>
              </a:rPr>
              <a:t>Calculo de Qualificação Econômico - Financeiro, em consonância com o Balanço Patrimonial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24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XI)</a:t>
            </a:r>
            <a:r>
              <a:rPr dirty="0" sz="100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2700" marR="7620">
              <a:lnSpc>
                <a:spcPts val="1150"/>
              </a:lnSpc>
              <a:spcBef>
                <a:spcPts val="60"/>
              </a:spcBef>
              <a:buAutoNum type="alphaLcParenR" startAt="6"/>
              <a:tabLst>
                <a:tab pos="177800" algn="l"/>
              </a:tabLst>
            </a:pPr>
            <a:r>
              <a:rPr dirty="0" sz="1000" spc="-5">
                <a:latin typeface="Arial"/>
                <a:cs typeface="Arial"/>
              </a:rPr>
              <a:t>Declaração do fornecedor (</a:t>
            </a:r>
            <a:r>
              <a:rPr dirty="0" sz="1000" spc="-5" b="1">
                <a:latin typeface="Arial"/>
                <a:cs typeface="Arial"/>
              </a:rPr>
              <a:t>ANEXO XII</a:t>
            </a:r>
            <a:r>
              <a:rPr dirty="0" sz="1000" spc="-5">
                <a:latin typeface="Arial"/>
                <a:cs typeface="Arial"/>
              </a:rPr>
              <a:t>)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Inexistência de Parentesco em seu quadro societário, com  diretores e dirigentes do Mackenzie Esporte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Clube;</a:t>
            </a:r>
            <a:endParaRPr sz="1000">
              <a:latin typeface="Arial"/>
              <a:cs typeface="Arial"/>
            </a:endParaRPr>
          </a:p>
          <a:p>
            <a:pPr marL="173990" indent="-161290">
              <a:lnSpc>
                <a:spcPts val="1095"/>
              </a:lnSpc>
              <a:buAutoNum type="alphaLcParenR" startAt="6"/>
              <a:tabLst>
                <a:tab pos="174625" algn="l"/>
              </a:tabLst>
            </a:pPr>
            <a:r>
              <a:rPr dirty="0" sz="1000" spc="-5">
                <a:latin typeface="Arial"/>
                <a:cs typeface="Arial"/>
              </a:rPr>
              <a:t>Declaração do fornecedor (</a:t>
            </a:r>
            <a:r>
              <a:rPr dirty="0" sz="1000" spc="-5" b="1">
                <a:latin typeface="Arial"/>
                <a:cs typeface="Arial"/>
              </a:rPr>
              <a:t>ANEXO XIII</a:t>
            </a:r>
            <a:r>
              <a:rPr dirty="0" sz="1000" spc="-5">
                <a:latin typeface="Arial"/>
                <a:cs typeface="Arial"/>
              </a:rPr>
              <a:t>) indicando para qual (is) item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(s) </a:t>
            </a:r>
            <a:r>
              <a:rPr dirty="0" sz="1000" spc="-5">
                <a:latin typeface="Arial"/>
                <a:cs typeface="Arial"/>
              </a:rPr>
              <a:t>o licitante apresenta proposta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comercial;</a:t>
            </a:r>
            <a:endParaRPr sz="1000">
              <a:latin typeface="Arial"/>
              <a:cs typeface="Arial"/>
            </a:endParaRPr>
          </a:p>
          <a:p>
            <a:pPr marL="288290" indent="-275590">
              <a:lnSpc>
                <a:spcPct val="100000"/>
              </a:lnSpc>
              <a:spcBef>
                <a:spcPts val="860"/>
              </a:spcBef>
              <a:buAutoNum type="arabicPeriod" startAt="13"/>
              <a:tabLst>
                <a:tab pos="288925" algn="l"/>
              </a:tabLst>
            </a:pPr>
            <a:r>
              <a:rPr dirty="0" sz="1000" spc="-10" b="1">
                <a:latin typeface="Arial"/>
                <a:cs typeface="Arial"/>
              </a:rPr>
              <a:t>PROPOSTA</a:t>
            </a:r>
            <a:r>
              <a:rPr dirty="0" sz="1000" spc="-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COMERCIAL</a:t>
            </a:r>
            <a:endParaRPr sz="1000">
              <a:latin typeface="Arial"/>
              <a:cs typeface="Arial"/>
            </a:endParaRPr>
          </a:p>
          <a:p>
            <a:pPr lvl="1" marL="12700" marR="5080">
              <a:lnSpc>
                <a:spcPts val="1160"/>
              </a:lnSpc>
              <a:spcBef>
                <a:spcPts val="940"/>
              </a:spcBef>
              <a:buFont typeface="Arial"/>
              <a:buAutoNum type="arabicPeriod"/>
              <a:tabLst>
                <a:tab pos="339725" algn="l"/>
              </a:tabLst>
            </a:pPr>
            <a:r>
              <a:rPr dirty="0" sz="1000" spc="-5">
                <a:latin typeface="Arial"/>
                <a:cs typeface="Arial"/>
              </a:rPr>
              <a:t>A proposta deverá </a:t>
            </a:r>
            <a:r>
              <a:rPr dirty="0" sz="1000">
                <a:latin typeface="Arial"/>
                <a:cs typeface="Arial"/>
              </a:rPr>
              <a:t>ser </a:t>
            </a:r>
            <a:r>
              <a:rPr dirty="0" sz="1000" spc="-5">
                <a:latin typeface="Arial"/>
                <a:cs typeface="Arial"/>
              </a:rPr>
              <a:t>entregue em papel </a:t>
            </a:r>
            <a:r>
              <a:rPr dirty="0" sz="1000">
                <a:latin typeface="Arial"/>
                <a:cs typeface="Arial"/>
              </a:rPr>
              <a:t>timbrado da empresa, </a:t>
            </a:r>
            <a:r>
              <a:rPr dirty="0" sz="1000" spc="-5">
                <a:latin typeface="Arial"/>
                <a:cs typeface="Arial"/>
              </a:rPr>
              <a:t>conforme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VIII</a:t>
            </a:r>
            <a:r>
              <a:rPr dirty="0" sz="1000" spc="-5">
                <a:latin typeface="Arial"/>
                <a:cs typeface="Arial"/>
              </a:rPr>
              <a:t>, contendo </a:t>
            </a:r>
            <a:r>
              <a:rPr dirty="0" sz="1000">
                <a:latin typeface="Arial"/>
                <a:cs typeface="Arial"/>
              </a:rPr>
              <a:t>no  mínimo: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ts val="1185"/>
              </a:lnSpc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10" b="1">
                <a:latin typeface="Arial"/>
                <a:cs typeface="Arial"/>
              </a:rPr>
              <a:t>RAZÃO </a:t>
            </a:r>
            <a:r>
              <a:rPr dirty="0" sz="1000" spc="-5" b="1">
                <a:latin typeface="Arial"/>
                <a:cs typeface="Arial"/>
              </a:rPr>
              <a:t>SOCIAL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4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EMPRESA;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REGIME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TRIBUTÁRIO;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CADASTRO NACIONAL </a:t>
            </a:r>
            <a:r>
              <a:rPr dirty="0" sz="1000" b="1">
                <a:latin typeface="Arial"/>
                <a:cs typeface="Arial"/>
              </a:rPr>
              <a:t>DE PESSOA JURÍDICA </a:t>
            </a:r>
            <a:r>
              <a:rPr dirty="0" sz="1000" spc="-5" b="1">
                <a:latin typeface="Arial"/>
                <a:cs typeface="Arial"/>
              </a:rPr>
              <a:t>–</a:t>
            </a:r>
            <a:r>
              <a:rPr dirty="0" sz="1000" spc="-1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CNPJ;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INSCRIÇÃO </a:t>
            </a:r>
            <a:r>
              <a:rPr dirty="0" sz="1000" spc="-15" b="1">
                <a:latin typeface="Arial"/>
                <a:cs typeface="Arial"/>
              </a:rPr>
              <a:t>ESTADUAL;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ENDEREÇO COMPLETO;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E-MAIL;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TELEFONE E </a:t>
            </a:r>
            <a:r>
              <a:rPr dirty="0" sz="1000" spc="-20" b="1">
                <a:latin typeface="Arial"/>
                <a:cs typeface="Arial"/>
              </a:rPr>
              <a:t>FAX;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DADOS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BANCÁRIOS;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ESPECIFICAÇÃO </a:t>
            </a:r>
            <a:r>
              <a:rPr dirty="0" sz="1000" spc="-10" b="1">
                <a:latin typeface="Arial"/>
                <a:cs typeface="Arial"/>
              </a:rPr>
              <a:t>DETALHADA </a:t>
            </a:r>
            <a:r>
              <a:rPr dirty="0" sz="1000" spc="-5" b="1">
                <a:latin typeface="Arial"/>
                <a:cs typeface="Arial"/>
              </a:rPr>
              <a:t>DO(S)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PRODUTO(S);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MARCA /</a:t>
            </a:r>
            <a:r>
              <a:rPr dirty="0" sz="1000" spc="-5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FABRICANTE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PRAZO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5" b="1">
                <a:latin typeface="Arial"/>
                <a:cs typeface="Arial"/>
              </a:rPr>
              <a:t> ENTREGA;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GARANTIA;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20" b="1">
                <a:latin typeface="Arial"/>
                <a:cs typeface="Arial"/>
              </a:rPr>
              <a:t>VALOR </a:t>
            </a:r>
            <a:r>
              <a:rPr dirty="0" sz="1000" spc="-5" b="1">
                <a:latin typeface="Arial"/>
                <a:cs typeface="Arial"/>
              </a:rPr>
              <a:t>UNITÁRIO E </a:t>
            </a:r>
            <a:r>
              <a:rPr dirty="0" sz="1000" spc="-25" b="1">
                <a:latin typeface="Arial"/>
                <a:cs typeface="Arial"/>
              </a:rPr>
              <a:t>TOTAL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ALGARISMO E POR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EXTENSO;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PRAZO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VALIDADE</a:t>
            </a:r>
            <a:r>
              <a:rPr dirty="0" sz="1000" spc="-1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35" b="1">
                <a:latin typeface="Arial"/>
                <a:cs typeface="Arial"/>
              </a:rPr>
              <a:t>DATA;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10" b="1">
                <a:latin typeface="Arial"/>
                <a:cs typeface="Arial"/>
              </a:rPr>
              <a:t>ASSINATURA </a:t>
            </a:r>
            <a:r>
              <a:rPr dirty="0" sz="1000" spc="-5" b="1">
                <a:latin typeface="Arial"/>
                <a:cs typeface="Arial"/>
              </a:rPr>
              <a:t>DO </a:t>
            </a:r>
            <a:r>
              <a:rPr dirty="0" sz="1000" spc="-10" b="1">
                <a:latin typeface="Arial"/>
                <a:cs typeface="Arial"/>
              </a:rPr>
              <a:t>REPRESENTANTE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LEGAL.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7" y="1561846"/>
            <a:ext cx="6149975" cy="8472170"/>
          </a:xfrm>
          <a:prstGeom prst="rect">
            <a:avLst/>
          </a:prstGeom>
        </p:spPr>
        <p:txBody>
          <a:bodyPr wrap="square" lIns="0" tIns="19050" rIns="0" bIns="0" rtlCol="0" vert="horz">
            <a:spAutoFit/>
          </a:bodyPr>
          <a:lstStyle/>
          <a:p>
            <a:pPr algn="just" marL="12700" marR="5080">
              <a:lnSpc>
                <a:spcPct val="95300"/>
              </a:lnSpc>
              <a:spcBef>
                <a:spcPts val="150"/>
              </a:spcBef>
            </a:pPr>
            <a:r>
              <a:rPr dirty="0" sz="1000" spc="-5">
                <a:latin typeface="Arial"/>
                <a:cs typeface="Arial"/>
              </a:rPr>
              <a:t>O preço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item deve </a:t>
            </a:r>
            <a:r>
              <a:rPr dirty="0" sz="1000">
                <a:latin typeface="Arial"/>
                <a:cs typeface="Arial"/>
              </a:rPr>
              <a:t>conter </a:t>
            </a:r>
            <a:r>
              <a:rPr dirty="0" sz="1000" spc="-5">
                <a:latin typeface="Arial"/>
                <a:cs typeface="Arial"/>
              </a:rPr>
              <a:t>embutidos os impostos municipais, estaduais e federais, taxas, emolumentos e  demais encargos incidentes, com frete referente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transporte e entrega </a:t>
            </a:r>
            <a:r>
              <a:rPr dirty="0" sz="1000">
                <a:latin typeface="Arial"/>
                <a:cs typeface="Arial"/>
              </a:rPr>
              <a:t>do(s) </a:t>
            </a:r>
            <a:r>
              <a:rPr dirty="0" sz="1000" spc="-5">
                <a:latin typeface="Arial"/>
                <a:cs typeface="Arial"/>
              </a:rPr>
              <a:t>produto(s).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NENHUMA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REIVINDICAÇÃO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PAGAMENTO ADICIONAL OU REAJUSTAMENTO DE VALOR/CUSTO SERÁ 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CONSIDERADA.</a:t>
            </a:r>
            <a:endParaRPr sz="1000">
              <a:latin typeface="Arial"/>
              <a:cs typeface="Arial"/>
            </a:endParaRPr>
          </a:p>
          <a:p>
            <a:pPr algn="just" marL="288290" indent="-275590">
              <a:lnSpc>
                <a:spcPct val="100000"/>
              </a:lnSpc>
              <a:spcBef>
                <a:spcPts val="875"/>
              </a:spcBef>
              <a:buAutoNum type="arabicPeriod" startAt="14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JULGAMENTO</a:t>
            </a:r>
            <a:endParaRPr sz="1000">
              <a:latin typeface="Arial"/>
              <a:cs typeface="Arial"/>
            </a:endParaRPr>
          </a:p>
          <a:p>
            <a:pPr algn="just" lvl="1" marL="12700" marR="8890">
              <a:lnSpc>
                <a:spcPts val="1150"/>
              </a:lnSpc>
              <a:spcBef>
                <a:spcPts val="944"/>
              </a:spcBef>
              <a:buFont typeface="Arial"/>
              <a:buAutoNum type="arabicPeriod"/>
              <a:tabLst>
                <a:tab pos="336550" algn="l"/>
              </a:tabLst>
            </a:pPr>
            <a:r>
              <a:rPr dirty="0" sz="1000" spc="-5">
                <a:latin typeface="Arial"/>
                <a:cs typeface="Arial"/>
              </a:rPr>
              <a:t>A proposta vencedora será a da </a:t>
            </a:r>
            <a:r>
              <a:rPr dirty="0" sz="1000">
                <a:latin typeface="Arial"/>
                <a:cs typeface="Arial"/>
              </a:rPr>
              <a:t>empresa </a:t>
            </a:r>
            <a:r>
              <a:rPr dirty="0" sz="1000" spc="-5">
                <a:latin typeface="Arial"/>
                <a:cs typeface="Arial"/>
              </a:rPr>
              <a:t>que atender ao especificado e apresentar </a:t>
            </a:r>
            <a:r>
              <a:rPr dirty="0" sz="1000" b="1">
                <a:latin typeface="Arial"/>
                <a:cs typeface="Arial"/>
              </a:rPr>
              <a:t>MENOR </a:t>
            </a:r>
            <a:r>
              <a:rPr dirty="0" sz="1000" spc="-5" b="1">
                <a:latin typeface="Arial"/>
                <a:cs typeface="Arial"/>
              </a:rPr>
              <a:t>PREÇO  UNITÁRIO DO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ITEM</a:t>
            </a:r>
            <a:r>
              <a:rPr dirty="0" sz="100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lvl="1" marL="12700" marR="15875">
              <a:lnSpc>
                <a:spcPts val="1160"/>
              </a:lnSpc>
              <a:spcBef>
                <a:spcPts val="910"/>
              </a:spcBef>
              <a:buFont typeface="Arial"/>
              <a:buAutoNum type="arabicPeriod"/>
              <a:tabLst>
                <a:tab pos="347345" algn="l"/>
              </a:tabLst>
            </a:pPr>
            <a:r>
              <a:rPr dirty="0" sz="1000" spc="-5">
                <a:latin typeface="Arial"/>
                <a:cs typeface="Arial"/>
              </a:rPr>
              <a:t>Serão desclassificadas as propostas que </a:t>
            </a:r>
            <a:r>
              <a:rPr dirty="0" sz="1000">
                <a:latin typeface="Arial"/>
                <a:cs typeface="Arial"/>
              </a:rPr>
              <a:t>conflitem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normas deste Edital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 legislação em  vigor.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ts val="1175"/>
              </a:lnSpc>
              <a:spcBef>
                <a:spcPts val="840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Serão também rejeitadas as propostas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que:</a:t>
            </a:r>
            <a:endParaRPr sz="1000">
              <a:latin typeface="Arial"/>
              <a:cs typeface="Arial"/>
            </a:endParaRPr>
          </a:p>
          <a:p>
            <a:pPr algn="just" marL="12700" marR="8890">
              <a:lnSpc>
                <a:spcPts val="1150"/>
              </a:lnSpc>
              <a:spcBef>
                <a:spcPts val="55"/>
              </a:spcBef>
              <a:buAutoNum type="alphaLcParenR"/>
              <a:tabLst>
                <a:tab pos="164465" algn="l"/>
              </a:tabLst>
            </a:pPr>
            <a:r>
              <a:rPr dirty="0" sz="1000" spc="-5">
                <a:latin typeface="Arial"/>
                <a:cs typeface="Arial"/>
              </a:rPr>
              <a:t>Contenham valores incompatíveis com o estabelecido no quadro presente no </a:t>
            </a:r>
            <a:r>
              <a:rPr dirty="0" sz="1000" spc="-5" b="1">
                <a:latin typeface="Arial"/>
                <a:cs typeface="Arial"/>
              </a:rPr>
              <a:t>ITEM 4 Subitem 4.1 </a:t>
            </a:r>
            <a:r>
              <a:rPr dirty="0" sz="1000">
                <a:latin typeface="Arial"/>
                <a:cs typeface="Arial"/>
              </a:rPr>
              <a:t>deste 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algn="just" marL="12700" marR="16510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84785" algn="l"/>
              </a:tabLst>
            </a:pPr>
            <a:r>
              <a:rPr dirty="0" sz="1000" spc="-5">
                <a:latin typeface="Arial"/>
                <a:cs typeface="Arial"/>
              </a:rPr>
              <a:t>Contenham qualquer limitação ou condição substancialmente contrastante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o presente Edital,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seja, manifestamente inexequível, por decisão do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Pregoeiro.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35"/>
              </a:spcBef>
              <a:buFont typeface="Arial"/>
              <a:buAutoNum type="arabicPeriod" startAt="4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Ocorrendo discordância entre os valores </a:t>
            </a:r>
            <a:r>
              <a:rPr dirty="0" sz="1000">
                <a:latin typeface="Arial"/>
                <a:cs typeface="Arial"/>
              </a:rPr>
              <a:t>numéricos </a:t>
            </a:r>
            <a:r>
              <a:rPr dirty="0" sz="1000" spc="-5">
                <a:latin typeface="Arial"/>
                <a:cs typeface="Arial"/>
              </a:rPr>
              <a:t>e por extenso prevalecerão </a:t>
            </a:r>
            <a:r>
              <a:rPr dirty="0" sz="1000" spc="5">
                <a:latin typeface="Arial"/>
                <a:cs typeface="Arial"/>
              </a:rPr>
              <a:t>estes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últimos.</a:t>
            </a:r>
            <a:endParaRPr sz="1000">
              <a:latin typeface="Arial"/>
              <a:cs typeface="Arial"/>
            </a:endParaRPr>
          </a:p>
          <a:p>
            <a:pPr algn="just" lvl="1" marL="12700" marR="7620">
              <a:lnSpc>
                <a:spcPct val="96300"/>
              </a:lnSpc>
              <a:spcBef>
                <a:spcPts val="905"/>
              </a:spcBef>
              <a:buFont typeface="Arial"/>
              <a:buAutoNum type="arabicPeriod" startAt="4"/>
              <a:tabLst>
                <a:tab pos="333375" algn="l"/>
              </a:tabLst>
            </a:pPr>
            <a:r>
              <a:rPr dirty="0" sz="1000" spc="-5">
                <a:latin typeface="Arial"/>
                <a:cs typeface="Arial"/>
              </a:rPr>
              <a:t>Os recursos obedecerão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que estabelece o Art. 18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Regulamento de </a:t>
            </a:r>
            <a:r>
              <a:rPr dirty="0" sz="1000">
                <a:latin typeface="Arial"/>
                <a:cs typeface="Arial"/>
              </a:rPr>
              <a:t>Compras </a:t>
            </a:r>
            <a:r>
              <a:rPr dirty="0" sz="1000" spc="-5">
                <a:latin typeface="Arial"/>
                <a:cs typeface="Arial"/>
              </a:rPr>
              <a:t>e Contratações da  Confederação Brasileira de Clubes - e poderão ser interpostos no 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5 (cinco) dias úteis </a:t>
            </a:r>
            <a:r>
              <a:rPr dirty="0" sz="1000" spc="-5">
                <a:latin typeface="Arial"/>
                <a:cs typeface="Arial"/>
              </a:rPr>
              <a:t>a contar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lavratura da ata, no seguinte </a:t>
            </a:r>
            <a:r>
              <a:rPr dirty="0" sz="1000">
                <a:latin typeface="Arial"/>
                <a:cs typeface="Arial"/>
              </a:rPr>
              <a:t>endereço: Rua </a:t>
            </a:r>
            <a:r>
              <a:rPr dirty="0" sz="1000" spc="-5">
                <a:latin typeface="Arial"/>
                <a:cs typeface="Arial"/>
              </a:rPr>
              <a:t>Congonhas, nº 450, Bairro de Santo Antônio, </a:t>
            </a:r>
            <a:r>
              <a:rPr dirty="0" sz="1000">
                <a:latin typeface="Arial"/>
                <a:cs typeface="Arial"/>
              </a:rPr>
              <a:t>CEP 30330-100,  </a:t>
            </a:r>
            <a:r>
              <a:rPr dirty="0" sz="1000" spc="-5">
                <a:latin typeface="Arial"/>
                <a:cs typeface="Arial"/>
              </a:rPr>
              <a:t>em </a:t>
            </a:r>
            <a:r>
              <a:rPr dirty="0" sz="1000" spc="-10">
                <a:latin typeface="Arial"/>
                <a:cs typeface="Arial"/>
              </a:rPr>
              <a:t>Belo </a:t>
            </a:r>
            <a:r>
              <a:rPr dirty="0" sz="1000" spc="-5">
                <a:latin typeface="Arial"/>
                <a:cs typeface="Arial"/>
              </a:rPr>
              <a:t>Horizonte - MG,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horário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08:00 às 12:00 e 14:00 às 18:00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horas.</a:t>
            </a:r>
            <a:endParaRPr sz="1000">
              <a:latin typeface="Arial"/>
              <a:cs typeface="Arial"/>
            </a:endParaRPr>
          </a:p>
          <a:p>
            <a:pPr algn="just" lvl="1" marL="12700" marR="16510">
              <a:lnSpc>
                <a:spcPts val="1160"/>
              </a:lnSpc>
              <a:spcBef>
                <a:spcPts val="930"/>
              </a:spcBef>
              <a:buFont typeface="Arial"/>
              <a:buAutoNum type="arabicPeriod" startAt="4"/>
              <a:tabLst>
                <a:tab pos="357505" algn="l"/>
              </a:tabLst>
            </a:pPr>
            <a:r>
              <a:rPr dirty="0" sz="1000" spc="-5">
                <a:latin typeface="Arial"/>
                <a:cs typeface="Arial"/>
              </a:rPr>
              <a:t>Os recursos relativos a Habilitação ou inabilitação e aos julgamentos das propostas, </a:t>
            </a:r>
            <a:r>
              <a:rPr dirty="0" sz="1000">
                <a:latin typeface="Arial"/>
                <a:cs typeface="Arial"/>
              </a:rPr>
              <a:t>terão </a:t>
            </a:r>
            <a:r>
              <a:rPr dirty="0" sz="1000" spc="-5">
                <a:latin typeface="Arial"/>
                <a:cs typeface="Arial"/>
              </a:rPr>
              <a:t>efeito  suspensivo, facultada à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5">
                <a:latin typeface="Arial"/>
                <a:cs typeface="Arial"/>
              </a:rPr>
              <a:t>atribuir efeito suspensivo aos demais recursos porventura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interpostos.</a:t>
            </a:r>
            <a:endParaRPr sz="1000">
              <a:latin typeface="Arial"/>
              <a:cs typeface="Arial"/>
            </a:endParaRPr>
          </a:p>
          <a:p>
            <a:pPr algn="just" lvl="1" marL="12700" marR="6985">
              <a:lnSpc>
                <a:spcPts val="1150"/>
              </a:lnSpc>
              <a:spcBef>
                <a:spcPts val="900"/>
              </a:spcBef>
              <a:buFont typeface="Arial"/>
              <a:buAutoNum type="arabicPeriod" startAt="4"/>
              <a:tabLst>
                <a:tab pos="333375" algn="l"/>
              </a:tabLst>
            </a:pPr>
            <a:r>
              <a:rPr dirty="0" sz="1000" spc="-5">
                <a:latin typeface="Arial"/>
                <a:cs typeface="Arial"/>
              </a:rPr>
              <a:t>Interposto recurso serão comunicados os demais participantes que poderão </a:t>
            </a:r>
            <a:r>
              <a:rPr dirty="0" sz="1000">
                <a:latin typeface="Arial"/>
                <a:cs typeface="Arial"/>
              </a:rPr>
              <a:t>impugná-lo </a:t>
            </a:r>
            <a:r>
              <a:rPr dirty="0" sz="1000" spc="-5">
                <a:latin typeface="Arial"/>
                <a:cs typeface="Arial"/>
              </a:rPr>
              <a:t>no prazo de </a:t>
            </a:r>
            <a:r>
              <a:rPr dirty="0" sz="1000" spc="-5" b="1">
                <a:latin typeface="Arial"/>
                <a:cs typeface="Arial"/>
              </a:rPr>
              <a:t>5  (cinco) dias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úteis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50"/>
              </a:spcBef>
              <a:buFont typeface="Arial"/>
              <a:buAutoNum type="arabicPeriod" startAt="4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Os recursos interpostos </a:t>
            </a:r>
            <a:r>
              <a:rPr dirty="0" sz="1000">
                <a:latin typeface="Arial"/>
                <a:cs typeface="Arial"/>
              </a:rPr>
              <a:t>fora </a:t>
            </a:r>
            <a:r>
              <a:rPr dirty="0" sz="1000" spc="-5">
                <a:latin typeface="Arial"/>
                <a:cs typeface="Arial"/>
              </a:rPr>
              <a:t>do prazo não serão conhecidos pela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Comissão.</a:t>
            </a:r>
            <a:endParaRPr sz="1000">
              <a:latin typeface="Arial"/>
              <a:cs typeface="Arial"/>
            </a:endParaRPr>
          </a:p>
          <a:p>
            <a:pPr algn="just" lvl="1" marL="12700" marR="14604">
              <a:lnSpc>
                <a:spcPts val="1160"/>
              </a:lnSpc>
              <a:spcBef>
                <a:spcPts val="935"/>
              </a:spcBef>
              <a:buFont typeface="Arial"/>
              <a:buAutoNum type="arabicPeriod" startAt="4"/>
              <a:tabLst>
                <a:tab pos="336550" algn="l"/>
              </a:tabLst>
            </a:pPr>
            <a:r>
              <a:rPr dirty="0" sz="1000" spc="-5">
                <a:latin typeface="Arial"/>
                <a:cs typeface="Arial"/>
              </a:rPr>
              <a:t>Nenhum prazo de </a:t>
            </a:r>
            <a:r>
              <a:rPr dirty="0" sz="1000">
                <a:latin typeface="Arial"/>
                <a:cs typeface="Arial"/>
              </a:rPr>
              <a:t>recurso </a:t>
            </a:r>
            <a:r>
              <a:rPr dirty="0" sz="1000" spc="-5">
                <a:latin typeface="Arial"/>
                <a:cs typeface="Arial"/>
              </a:rPr>
              <a:t>será iniciado ou contado sem que os autos do processo estejam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vista  franqueada </a:t>
            </a:r>
            <a:r>
              <a:rPr dirty="0" sz="1000">
                <a:latin typeface="Arial"/>
                <a:cs typeface="Arial"/>
              </a:rPr>
              <a:t>ao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interessado.</a:t>
            </a:r>
            <a:endParaRPr sz="1000">
              <a:latin typeface="Arial"/>
              <a:cs typeface="Arial"/>
            </a:endParaRPr>
          </a:p>
          <a:p>
            <a:pPr algn="just" lvl="1" marL="400050" indent="-387350">
              <a:lnSpc>
                <a:spcPct val="100000"/>
              </a:lnSpc>
              <a:spcBef>
                <a:spcPts val="825"/>
              </a:spcBef>
              <a:buFont typeface="Arial"/>
              <a:buAutoNum type="arabicPeriod" startAt="4"/>
              <a:tabLst>
                <a:tab pos="400685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5">
                <a:latin typeface="Arial"/>
                <a:cs typeface="Arial"/>
              </a:rPr>
              <a:t>proferirá decisão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julgamento do recurso no prazo de 5 (cinco) dias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 algn="just" marL="288290" indent="-275590">
              <a:lnSpc>
                <a:spcPct val="100000"/>
              </a:lnSpc>
              <a:spcBef>
                <a:spcPts val="875"/>
              </a:spcBef>
              <a:buAutoNum type="arabicPeriod" startAt="15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HOMOLOGAÇÃO 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ADJUDICAÇÃO</a:t>
            </a:r>
            <a:endParaRPr sz="1000">
              <a:latin typeface="Arial"/>
              <a:cs typeface="Arial"/>
            </a:endParaRPr>
          </a:p>
          <a:p>
            <a:pPr algn="just" lvl="1" marL="12700" marR="10795">
              <a:lnSpc>
                <a:spcPct val="96300"/>
              </a:lnSpc>
              <a:spcBef>
                <a:spcPts val="915"/>
              </a:spcBef>
              <a:buFont typeface="Arial"/>
              <a:buAutoNum type="arabicPeriod"/>
              <a:tabLst>
                <a:tab pos="339090" algn="l"/>
              </a:tabLst>
            </a:pPr>
            <a:r>
              <a:rPr dirty="0" sz="1000" spc="-5">
                <a:latin typeface="Arial"/>
                <a:cs typeface="Arial"/>
              </a:rPr>
              <a:t>O 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no Edital será adjudicado ao fornecedor cuja </a:t>
            </a:r>
            <a:r>
              <a:rPr dirty="0" sz="1000">
                <a:latin typeface="Arial"/>
                <a:cs typeface="Arial"/>
              </a:rPr>
              <a:t>proposta </a:t>
            </a:r>
            <a:r>
              <a:rPr dirty="0" sz="1000" spc="-5">
                <a:latin typeface="Arial"/>
                <a:cs typeface="Arial"/>
              </a:rPr>
              <a:t>houver </a:t>
            </a:r>
            <a:r>
              <a:rPr dirty="0" sz="1000">
                <a:latin typeface="Arial"/>
                <a:cs typeface="Arial"/>
              </a:rPr>
              <a:t>sido </a:t>
            </a:r>
            <a:r>
              <a:rPr dirty="0" sz="1000" spc="-5">
                <a:latin typeface="Arial"/>
                <a:cs typeface="Arial"/>
              </a:rPr>
              <a:t>classificada  em primeiro lugar </a:t>
            </a:r>
            <a:r>
              <a:rPr dirty="0" sz="1000">
                <a:latin typeface="Arial"/>
                <a:cs typeface="Arial"/>
              </a:rPr>
              <a:t>(menor </a:t>
            </a:r>
            <a:r>
              <a:rPr dirty="0" sz="1000" spc="-5">
                <a:latin typeface="Arial"/>
                <a:cs typeface="Arial"/>
              </a:rPr>
              <a:t>preço), sendo o resultado do Processo de aquisição oficializado/homologado às  </a:t>
            </a:r>
            <a:r>
              <a:rPr dirty="0" sz="1000">
                <a:latin typeface="Arial"/>
                <a:cs typeface="Arial"/>
              </a:rPr>
              <a:t>empresas </a:t>
            </a:r>
            <a:r>
              <a:rPr dirty="0" sz="1000" spc="-5">
                <a:latin typeface="Arial"/>
                <a:cs typeface="Arial"/>
              </a:rPr>
              <a:t>fornecedoras </a:t>
            </a:r>
            <a:r>
              <a:rPr dirty="0" sz="1000" spc="-10">
                <a:latin typeface="Arial"/>
                <a:cs typeface="Arial"/>
              </a:rPr>
              <a:t>via </a:t>
            </a:r>
            <a:r>
              <a:rPr dirty="0" sz="1000" spc="-5">
                <a:latin typeface="Arial"/>
                <a:cs typeface="Arial"/>
              </a:rPr>
              <a:t>e-mail pela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5">
                <a:latin typeface="Arial"/>
                <a:cs typeface="Arial"/>
              </a:rPr>
              <a:t>de Aquisições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de </a:t>
            </a:r>
            <a:r>
              <a:rPr dirty="0" sz="100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05 (cinco) dias úteis </a:t>
            </a:r>
            <a:r>
              <a:rPr dirty="0" sz="1000">
                <a:latin typeface="Arial"/>
                <a:cs typeface="Arial"/>
              </a:rPr>
              <a:t>após  </a:t>
            </a:r>
            <a:r>
              <a:rPr dirty="0" sz="1000" spc="-10">
                <a:latin typeface="Arial"/>
                <a:cs typeface="Arial"/>
              </a:rPr>
              <a:t>dia </a:t>
            </a:r>
            <a:r>
              <a:rPr dirty="0" sz="1000" spc="-5">
                <a:latin typeface="Arial"/>
                <a:cs typeface="Arial"/>
              </a:rPr>
              <a:t>de abertura dos envelopes 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julgamento.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8890">
              <a:lnSpc>
                <a:spcPct val="96000"/>
              </a:lnSpc>
              <a:buFont typeface="Arial"/>
              <a:buAutoNum type="arabicPeriod"/>
              <a:tabLst>
                <a:tab pos="336550" algn="l"/>
              </a:tabLst>
            </a:pP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vez homologado o resultado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de Contratação o </a:t>
            </a:r>
            <a:r>
              <a:rPr dirty="0" sz="1000">
                <a:latin typeface="Arial"/>
                <a:cs typeface="Arial"/>
              </a:rPr>
              <a:t>fornecedor </a:t>
            </a:r>
            <a:r>
              <a:rPr dirty="0" sz="1000" spc="-5">
                <a:latin typeface="Arial"/>
                <a:cs typeface="Arial"/>
              </a:rPr>
              <a:t>vencedor irá receber um  contrato específico visando a execução do objeto </a:t>
            </a:r>
            <a:r>
              <a:rPr dirty="0" sz="1000">
                <a:latin typeface="Arial"/>
                <a:cs typeface="Arial"/>
              </a:rPr>
              <a:t>deste Edital </a:t>
            </a:r>
            <a:r>
              <a:rPr dirty="0" sz="1000" spc="-5">
                <a:latin typeface="Arial"/>
                <a:cs typeface="Arial"/>
              </a:rPr>
              <a:t>nos </a:t>
            </a:r>
            <a:r>
              <a:rPr dirty="0" sz="1000">
                <a:latin typeface="Arial"/>
                <a:cs typeface="Arial"/>
              </a:rPr>
              <a:t>termos </a:t>
            </a:r>
            <a:r>
              <a:rPr dirty="0" sz="1000" spc="-5">
                <a:latin typeface="Arial"/>
                <a:cs typeface="Arial"/>
              </a:rPr>
              <a:t>da minuta do contrato,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</a:t>
            </a:r>
            <a:r>
              <a:rPr dirty="0" sz="1000" spc="-5">
                <a:latin typeface="Arial"/>
                <a:cs typeface="Arial"/>
              </a:rPr>
              <a:t>,  que integra este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algn="just" lvl="1" marL="12700" marR="8890">
              <a:lnSpc>
                <a:spcPct val="96000"/>
              </a:lnSpc>
              <a:spcBef>
                <a:spcPts val="910"/>
              </a:spcBef>
              <a:buFont typeface="Arial"/>
              <a:buAutoNum type="arabicPeriod"/>
              <a:tabLst>
                <a:tab pos="332105" algn="l"/>
              </a:tabLst>
            </a:pPr>
            <a:r>
              <a:rPr dirty="0" sz="1000" spc="-5">
                <a:latin typeface="Arial"/>
                <a:cs typeface="Arial"/>
              </a:rPr>
              <a:t>Assim que fornecedor vencedor receber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contrato, o </a:t>
            </a:r>
            <a:r>
              <a:rPr dirty="0" sz="1000">
                <a:latin typeface="Arial"/>
                <a:cs typeface="Arial"/>
              </a:rPr>
              <a:t>mesmo </a:t>
            </a:r>
            <a:r>
              <a:rPr dirty="0" sz="1000" spc="-5">
                <a:latin typeface="Arial"/>
                <a:cs typeface="Arial"/>
              </a:rPr>
              <a:t>deverá assinar e encaminhar ambas as  vias dentro do 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3 </a:t>
            </a:r>
            <a:r>
              <a:rPr dirty="0" sz="1000">
                <a:latin typeface="Arial"/>
                <a:cs typeface="Arial"/>
              </a:rPr>
              <a:t>(três) </a:t>
            </a:r>
            <a:r>
              <a:rPr dirty="0" sz="1000" spc="-5">
                <a:latin typeface="Arial"/>
                <a:cs typeface="Arial"/>
              </a:rPr>
              <a:t>dias úteis, sendo a contagem desse prazo </a:t>
            </a:r>
            <a:r>
              <a:rPr dirty="0" sz="1000" spc="5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Aviso de Recebimento  (AR) anexo a correspondência. Este prazo poderá ser prorrogado </a:t>
            </a: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vez, por igual período, quando  solicitado pelo fornecedor vencedor durante o seu transcurso e desde que ocorra motivo justificado, aceito  pelo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algn="just" lvl="1" marL="12700" marR="11430">
              <a:lnSpc>
                <a:spcPct val="96500"/>
              </a:lnSpc>
              <a:spcBef>
                <a:spcPts val="900"/>
              </a:spcBef>
              <a:buFont typeface="Arial"/>
              <a:buAutoNum type="arabicPeriod"/>
              <a:tabLst>
                <a:tab pos="357505" algn="l"/>
              </a:tabLst>
            </a:pPr>
            <a:r>
              <a:rPr dirty="0" sz="1000" spc="-5">
                <a:latin typeface="Arial"/>
                <a:cs typeface="Arial"/>
              </a:rPr>
              <a:t>A recusa injusta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adjudicatária em assinar, aceitar ou retirar o contrato no prazo estabelecido,  caracteriza o descumprimento total das obrigações assumidas, </a:t>
            </a:r>
            <a:r>
              <a:rPr dirty="0" sz="1000">
                <a:latin typeface="Arial"/>
                <a:cs typeface="Arial"/>
              </a:rPr>
              <a:t>sujeitando-a </a:t>
            </a:r>
            <a:r>
              <a:rPr dirty="0" sz="1000" spc="-5">
                <a:latin typeface="Arial"/>
                <a:cs typeface="Arial"/>
              </a:rPr>
              <a:t>as penalidades previstas neste  Edital.</a:t>
            </a:r>
            <a:endParaRPr sz="1000">
              <a:latin typeface="Arial"/>
              <a:cs typeface="Arial"/>
            </a:endParaRPr>
          </a:p>
          <a:p>
            <a:pPr algn="just" lvl="1" marL="337185" indent="-324485">
              <a:lnSpc>
                <a:spcPct val="100000"/>
              </a:lnSpc>
              <a:spcBef>
                <a:spcPts val="860"/>
              </a:spcBef>
              <a:buFont typeface="Arial"/>
              <a:buAutoNum type="arabicPeriod"/>
              <a:tabLst>
                <a:tab pos="337820" algn="l"/>
              </a:tabLst>
            </a:pPr>
            <a:r>
              <a:rPr dirty="0" sz="1000" spc="-5">
                <a:latin typeface="Arial"/>
                <a:cs typeface="Arial"/>
              </a:rPr>
              <a:t>Expirado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prazo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fixado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para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assinatura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contrato,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Mackenzie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Esporte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poderá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convocar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7" y="1561846"/>
            <a:ext cx="6172200" cy="8589645"/>
          </a:xfrm>
          <a:prstGeom prst="rect">
            <a:avLst/>
          </a:prstGeom>
        </p:spPr>
        <p:txBody>
          <a:bodyPr wrap="square" lIns="0" tIns="19050" rIns="0" bIns="0" rtlCol="0" vert="horz">
            <a:spAutoFit/>
          </a:bodyPr>
          <a:lstStyle/>
          <a:p>
            <a:pPr algn="just" marL="12700" marR="31750">
              <a:lnSpc>
                <a:spcPct val="95500"/>
              </a:lnSpc>
              <a:spcBef>
                <a:spcPts val="150"/>
              </a:spcBef>
            </a:pPr>
            <a:r>
              <a:rPr dirty="0" sz="1000" spc="-5">
                <a:latin typeface="Arial"/>
                <a:cs typeface="Arial"/>
              </a:rPr>
              <a:t>fornecedores remanescentes, na ordem de classificação, para os fins ali indicados, em igual prazo e nas  mesmas condições propostas pela primeira classificada, inclusive quanto aos preços </a:t>
            </a:r>
            <a:r>
              <a:rPr dirty="0" sz="1000">
                <a:latin typeface="Arial"/>
                <a:cs typeface="Arial"/>
              </a:rPr>
              <a:t>atualizados, de  </a:t>
            </a:r>
            <a:r>
              <a:rPr dirty="0" sz="1000" spc="-5">
                <a:latin typeface="Arial"/>
                <a:cs typeface="Arial"/>
              </a:rPr>
              <a:t>conformidade com o presente ato convocatório,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revogar 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algn="just" marL="288290" indent="-275590">
              <a:lnSpc>
                <a:spcPct val="100000"/>
              </a:lnSpc>
              <a:spcBef>
                <a:spcPts val="865"/>
              </a:spcBef>
              <a:buAutoNum type="arabicPeriod" startAt="16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ENTREGA DOS</a:t>
            </a:r>
            <a:r>
              <a:rPr dirty="0" sz="1000" spc="-5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MATERIAIS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60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 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será de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 b="1">
                <a:latin typeface="Arial"/>
                <a:cs typeface="Arial"/>
              </a:rPr>
              <a:t>20 (vinte) dias corridos a partir </a:t>
            </a:r>
            <a:r>
              <a:rPr dirty="0" sz="1000" b="1">
                <a:latin typeface="Arial"/>
                <a:cs typeface="Arial"/>
              </a:rPr>
              <a:t>da </a:t>
            </a:r>
            <a:r>
              <a:rPr dirty="0" sz="1000" spc="-5" b="1">
                <a:latin typeface="Arial"/>
                <a:cs typeface="Arial"/>
              </a:rPr>
              <a:t>data de assinatura do</a:t>
            </a:r>
            <a:r>
              <a:rPr dirty="0" sz="1000" spc="20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contrato</a:t>
            </a:r>
            <a:r>
              <a:rPr dirty="0" sz="100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75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 item deverá ser entregue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objeto desse Edital, atendendo às suas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especificações.</a:t>
            </a:r>
            <a:endParaRPr sz="1000">
              <a:latin typeface="Arial"/>
              <a:cs typeface="Arial"/>
            </a:endParaRPr>
          </a:p>
          <a:p>
            <a:pPr algn="just" lvl="1" marL="12700" marR="37465">
              <a:lnSpc>
                <a:spcPts val="1170"/>
              </a:lnSpc>
              <a:spcBef>
                <a:spcPts val="930"/>
              </a:spcBef>
              <a:buFont typeface="Arial"/>
              <a:buAutoNum type="arabicPeriod"/>
              <a:tabLst>
                <a:tab pos="354965" algn="l"/>
              </a:tabLst>
            </a:pPr>
            <a:r>
              <a:rPr dirty="0" sz="1000" spc="-5">
                <a:latin typeface="Arial"/>
                <a:cs typeface="Arial"/>
              </a:rPr>
              <a:t>No caso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entrega não atender ao objeto adquirido, haverá o prazo de 7 (sete) dias úteis para  entregar novamente o </a:t>
            </a:r>
            <a:r>
              <a:rPr dirty="0" sz="1000">
                <a:latin typeface="Arial"/>
                <a:cs typeface="Arial"/>
              </a:rPr>
              <a:t>mesmo, </a:t>
            </a:r>
            <a:r>
              <a:rPr dirty="0" sz="1000" spc="-10">
                <a:latin typeface="Arial"/>
                <a:cs typeface="Arial"/>
              </a:rPr>
              <a:t>sem </a:t>
            </a:r>
            <a:r>
              <a:rPr dirty="0" sz="1000" spc="-5">
                <a:latin typeface="Arial"/>
                <a:cs typeface="Arial"/>
              </a:rPr>
              <a:t>qualquer ônus à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 algn="just" lvl="1" marL="12700" marR="31750">
              <a:lnSpc>
                <a:spcPts val="1150"/>
              </a:lnSpc>
              <a:spcBef>
                <a:spcPts val="905"/>
              </a:spcBef>
              <a:buFont typeface="Arial"/>
              <a:buAutoNum type="arabicPeriod"/>
              <a:tabLst>
                <a:tab pos="337820" algn="l"/>
              </a:tabLst>
            </a:pPr>
            <a:r>
              <a:rPr dirty="0" sz="1000" spc="-5">
                <a:latin typeface="Arial"/>
                <a:cs typeface="Arial"/>
              </a:rPr>
              <a:t>Será </a:t>
            </a:r>
            <a:r>
              <a:rPr dirty="0" sz="1000">
                <a:latin typeface="Arial"/>
                <a:cs typeface="Arial"/>
              </a:rPr>
              <a:t>fixado </a:t>
            </a:r>
            <a:r>
              <a:rPr dirty="0" sz="1000" spc="-5">
                <a:latin typeface="Arial"/>
                <a:cs typeface="Arial"/>
              </a:rPr>
              <a:t>por esta entidade um Período Adicional de Entrega de até </a:t>
            </a:r>
            <a:r>
              <a:rPr dirty="0" sz="1000">
                <a:latin typeface="Arial"/>
                <a:cs typeface="Arial"/>
              </a:rPr>
              <a:t>10 </a:t>
            </a:r>
            <a:r>
              <a:rPr dirty="0" sz="1000" spc="-5">
                <a:latin typeface="Arial"/>
                <a:cs typeface="Arial"/>
              </a:rPr>
              <a:t>(dez) dias corridos, a partir  da data limite de entrega, com incidência de </a:t>
            </a:r>
            <a:r>
              <a:rPr dirty="0" sz="1000">
                <a:latin typeface="Arial"/>
                <a:cs typeface="Arial"/>
              </a:rPr>
              <a:t>multa </a:t>
            </a:r>
            <a:r>
              <a:rPr dirty="0" sz="1000" spc="-5">
                <a:latin typeface="Arial"/>
                <a:cs typeface="Arial"/>
              </a:rPr>
              <a:t>de 1% (um por cento) ao dia sobre o valor total  contratado. </a:t>
            </a:r>
            <a:r>
              <a:rPr dirty="0" sz="100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havendo a concretização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entrega do produto após o Período Adicional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Entrega, será  imputada a </a:t>
            </a:r>
            <a:r>
              <a:rPr dirty="0" sz="1000">
                <a:latin typeface="Arial"/>
                <a:cs typeface="Arial"/>
              </a:rPr>
              <a:t>multa </a:t>
            </a:r>
            <a:r>
              <a:rPr dirty="0" sz="1000" spc="-5">
                <a:latin typeface="Arial"/>
                <a:cs typeface="Arial"/>
              </a:rPr>
              <a:t>de 30% (trinta por cento) sobre o valor contratado e o contrato será resolvido de pleno  direito, sem necessidade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notificação judicial </a:t>
            </a:r>
            <a:r>
              <a:rPr dirty="0" sz="1000">
                <a:latin typeface="Arial"/>
                <a:cs typeface="Arial"/>
              </a:rPr>
              <a:t>ou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extrajudicial.</a:t>
            </a:r>
            <a:endParaRPr sz="1000">
              <a:latin typeface="Arial"/>
              <a:cs typeface="Arial"/>
            </a:endParaRPr>
          </a:p>
          <a:p>
            <a:pPr algn="just" lvl="1" marL="329565" indent="-316865">
              <a:lnSpc>
                <a:spcPct val="100000"/>
              </a:lnSpc>
              <a:spcBef>
                <a:spcPts val="830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É vedado a </a:t>
            </a:r>
            <a:r>
              <a:rPr dirty="0" sz="1000">
                <a:latin typeface="Arial"/>
                <a:cs typeface="Arial"/>
              </a:rPr>
              <a:t>empresa </a:t>
            </a:r>
            <a:r>
              <a:rPr dirty="0" sz="1000" spc="-5">
                <a:latin typeface="Arial"/>
                <a:cs typeface="Arial"/>
              </a:rPr>
              <a:t>vencedora transferir suas obrigações a terceiros,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parte.</a:t>
            </a:r>
            <a:endParaRPr sz="1000">
              <a:latin typeface="Arial"/>
              <a:cs typeface="Arial"/>
            </a:endParaRPr>
          </a:p>
          <a:p>
            <a:pPr algn="just" lvl="1" marL="334010" indent="-321310">
              <a:lnSpc>
                <a:spcPts val="1175"/>
              </a:lnSpc>
              <a:spcBef>
                <a:spcPts val="880"/>
              </a:spcBef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entrega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dos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materiais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será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endereço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Rua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Benvinda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Carvalho,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S/N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450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-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Bairro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Santo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Antônio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- Belo Horizonte/MG - CEP 30.330-100, sede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spc="4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buAutoNum type="arabicPeriod" startAt="17"/>
              <a:tabLst>
                <a:tab pos="288925" algn="l"/>
              </a:tabLst>
            </a:pPr>
            <a:r>
              <a:rPr dirty="0" sz="1000" spc="-15" b="1">
                <a:latin typeface="Arial"/>
                <a:cs typeface="Arial"/>
              </a:rPr>
              <a:t>PAGAMENTO</a:t>
            </a:r>
            <a:endParaRPr sz="1000">
              <a:latin typeface="Arial"/>
              <a:cs typeface="Arial"/>
            </a:endParaRPr>
          </a:p>
          <a:p>
            <a:pPr algn="just" lvl="1" marL="12700" marR="33655">
              <a:lnSpc>
                <a:spcPts val="1160"/>
              </a:lnSpc>
              <a:spcBef>
                <a:spcPts val="950"/>
              </a:spcBef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O pagamento terá vencimento após 05 dias </a:t>
            </a:r>
            <a:r>
              <a:rPr dirty="0" sz="1000">
                <a:latin typeface="Arial"/>
                <a:cs typeface="Arial"/>
              </a:rPr>
              <a:t>úteis, </a:t>
            </a:r>
            <a:r>
              <a:rPr dirty="0" sz="1000" spc="-5">
                <a:latin typeface="Arial"/>
                <a:cs typeface="Arial"/>
              </a:rPr>
              <a:t>a contar da data de entrega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 e aceite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material, após apresentação da Nota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 algn="just" lvl="1" marL="12700" marR="38735">
              <a:lnSpc>
                <a:spcPts val="1160"/>
              </a:lnSpc>
              <a:spcBef>
                <a:spcPts val="894"/>
              </a:spcBef>
              <a:buFont typeface="Arial"/>
              <a:buAutoNum type="arabicPeriod"/>
              <a:tabLst>
                <a:tab pos="349885" algn="l"/>
              </a:tabLst>
            </a:pPr>
            <a:r>
              <a:rPr dirty="0" sz="1000" spc="-5">
                <a:latin typeface="Arial"/>
                <a:cs typeface="Arial"/>
              </a:rPr>
              <a:t>Torna-se obrigatório incluir em </a:t>
            </a:r>
            <a:r>
              <a:rPr dirty="0" sz="1000">
                <a:latin typeface="Arial"/>
                <a:cs typeface="Arial"/>
              </a:rPr>
              <a:t>campo </a:t>
            </a:r>
            <a:r>
              <a:rPr dirty="0" sz="1000" spc="-5">
                <a:latin typeface="Arial"/>
                <a:cs typeface="Arial"/>
              </a:rPr>
              <a:t>apropriado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documento </a:t>
            </a:r>
            <a:r>
              <a:rPr dirty="0" sz="1000">
                <a:latin typeface="Arial"/>
                <a:cs typeface="Arial"/>
              </a:rPr>
              <a:t>fiscal de </a:t>
            </a:r>
            <a:r>
              <a:rPr dirty="0" sz="1000" spc="-5">
                <a:latin typeface="Arial"/>
                <a:cs typeface="Arial"/>
              </a:rPr>
              <a:t>pagamento os seguintes  dados 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905"/>
              </a:spcBef>
              <a:tabLst>
                <a:tab pos="6158865" algn="l"/>
              </a:tabLst>
            </a:pPr>
            <a:r>
              <a:rPr dirty="0" sz="1000" spc="-5" b="1">
                <a:latin typeface="Arial"/>
                <a:cs typeface="Arial"/>
              </a:rPr>
              <a:t>PAGAMENTO  REF.:  A  CONTRATAÇÃO </a:t>
            </a:r>
            <a:r>
              <a:rPr dirty="0" sz="1000" spc="19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EMPRESA  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                                                                         </a:t>
            </a:r>
            <a:r>
              <a:rPr dirty="0" sz="1000" spc="8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POR </a:t>
            </a:r>
            <a:r>
              <a:rPr dirty="0" sz="1000" b="1">
                <a:latin typeface="Arial"/>
                <a:cs typeface="Arial"/>
              </a:rPr>
              <a:t>MEIO </a:t>
            </a:r>
            <a:r>
              <a:rPr dirty="0" sz="1000" spc="-5" b="1">
                <a:latin typeface="Arial"/>
                <a:cs typeface="Arial"/>
              </a:rPr>
              <a:t>DO PROJETO MACKENZIE FORMANDO </a:t>
            </a:r>
            <a:r>
              <a:rPr dirty="0" sz="1000" spc="-10" b="1">
                <a:latin typeface="Arial"/>
                <a:cs typeface="Arial"/>
              </a:rPr>
              <a:t>ATLETAS </a:t>
            </a:r>
            <a:r>
              <a:rPr dirty="0" sz="1000" spc="-5" b="1">
                <a:latin typeface="Arial"/>
                <a:cs typeface="Arial"/>
              </a:rPr>
              <a:t>OLÍMPICOS N.º III - CONVÊNIO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20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45 </a:t>
            </a:r>
            <a:r>
              <a:rPr dirty="0" sz="1000" spc="-5" b="1">
                <a:latin typeface="Arial"/>
                <a:cs typeface="Arial"/>
              </a:rPr>
              <a:t>-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25"/>
              </a:lnSpc>
            </a:pPr>
            <a:r>
              <a:rPr dirty="0" sz="1000" spc="-5" b="1">
                <a:latin typeface="Arial"/>
                <a:cs typeface="Arial"/>
              </a:rPr>
              <a:t>PARCERIA Mackenzie E. C. e Confederação Brasileira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Clubes.</a:t>
            </a:r>
            <a:endParaRPr sz="1000">
              <a:latin typeface="Arial"/>
              <a:cs typeface="Arial"/>
            </a:endParaRPr>
          </a:p>
          <a:p>
            <a:pPr algn="just" marL="288290" indent="-275590">
              <a:lnSpc>
                <a:spcPct val="100000"/>
              </a:lnSpc>
              <a:spcBef>
                <a:spcPts val="875"/>
              </a:spcBef>
              <a:buAutoNum type="arabicPeriod" startAt="18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PENALIDADES</a:t>
            </a:r>
            <a:endParaRPr sz="1000">
              <a:latin typeface="Arial"/>
              <a:cs typeface="Arial"/>
            </a:endParaRPr>
          </a:p>
          <a:p>
            <a:pPr algn="just" lvl="1" marL="12700" marR="36195">
              <a:lnSpc>
                <a:spcPct val="96500"/>
              </a:lnSpc>
              <a:spcBef>
                <a:spcPts val="910"/>
              </a:spcBef>
              <a:buFont typeface="Arial"/>
              <a:buAutoNum type="arabicPeriod"/>
              <a:tabLst>
                <a:tab pos="342265" algn="l"/>
              </a:tabLst>
            </a:pPr>
            <a:r>
              <a:rPr dirty="0" sz="1000" spc="-5">
                <a:latin typeface="Arial"/>
                <a:cs typeface="Arial"/>
              </a:rPr>
              <a:t>O não </a:t>
            </a:r>
            <a:r>
              <a:rPr dirty="0" sz="1000">
                <a:latin typeface="Arial"/>
                <a:cs typeface="Arial"/>
              </a:rPr>
              <a:t>cumprimento </a:t>
            </a:r>
            <a:r>
              <a:rPr dirty="0" sz="1000" spc="-5">
                <a:latin typeface="Arial"/>
                <a:cs typeface="Arial"/>
              </a:rPr>
              <a:t>das condições técnicas, comerciais ou jurídicas estabelecidas nos instrumentos  convocatório e contratual caracterizará o descumprimento das obrigações </a:t>
            </a:r>
            <a:r>
              <a:rPr dirty="0" sz="1000">
                <a:latin typeface="Arial"/>
                <a:cs typeface="Arial"/>
              </a:rPr>
              <a:t>assumidas </a:t>
            </a:r>
            <a:r>
              <a:rPr dirty="0" sz="1000" spc="-5">
                <a:latin typeface="Arial"/>
                <a:cs typeface="Arial"/>
              </a:rPr>
              <a:t>e poderá acarretar </a:t>
            </a:r>
            <a:r>
              <a:rPr dirty="0" sz="100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participante as seguintes penalidades, previstas </a:t>
            </a:r>
            <a:r>
              <a:rPr dirty="0" sz="1000">
                <a:latin typeface="Arial"/>
                <a:cs typeface="Arial"/>
              </a:rPr>
              <a:t>no instrumento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 marL="82550" marR="5284470" indent="-69850">
              <a:lnSpc>
                <a:spcPts val="2080"/>
              </a:lnSpc>
              <a:spcBef>
                <a:spcPts val="200"/>
              </a:spcBef>
              <a:buAutoNum type="romanUcPeriod"/>
              <a:tabLst>
                <a:tab pos="83185" algn="l"/>
              </a:tabLst>
            </a:pPr>
            <a:r>
              <a:rPr dirty="0" sz="1000" spc="-5">
                <a:latin typeface="Arial"/>
                <a:cs typeface="Arial"/>
              </a:rPr>
              <a:t>–</a:t>
            </a:r>
            <a:r>
              <a:rPr dirty="0" sz="1000" spc="-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advertência;</a:t>
            </a:r>
            <a:endParaRPr sz="1000">
              <a:latin typeface="Arial"/>
              <a:cs typeface="Arial"/>
            </a:endParaRPr>
          </a:p>
          <a:p>
            <a:pPr marL="118110" marR="5284470" indent="-105410">
              <a:lnSpc>
                <a:spcPts val="2080"/>
              </a:lnSpc>
              <a:buAutoNum type="romanUcPeriod"/>
              <a:tabLst>
                <a:tab pos="118745" algn="l"/>
              </a:tabLst>
            </a:pPr>
            <a:r>
              <a:rPr dirty="0" sz="1000" spc="-5">
                <a:latin typeface="Arial"/>
                <a:cs typeface="Arial"/>
              </a:rPr>
              <a:t>–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 algn="just" marL="12700" marR="29845">
              <a:lnSpc>
                <a:spcPts val="1150"/>
              </a:lnSpc>
              <a:spcBef>
                <a:spcPts val="725"/>
              </a:spcBef>
              <a:buAutoNum type="romanUcPeriod"/>
              <a:tabLst>
                <a:tab pos="161290" algn="l"/>
              </a:tabLst>
            </a:pPr>
            <a:r>
              <a:rPr dirty="0" sz="1000" spc="-5">
                <a:latin typeface="Arial"/>
                <a:cs typeface="Arial"/>
              </a:rPr>
              <a:t>– suspensão </a:t>
            </a:r>
            <a:r>
              <a:rPr dirty="0" sz="1000">
                <a:latin typeface="Arial"/>
                <a:cs typeface="Arial"/>
              </a:rPr>
              <a:t>temporária </a:t>
            </a:r>
            <a:r>
              <a:rPr dirty="0" sz="1000" spc="-5">
                <a:latin typeface="Arial"/>
                <a:cs typeface="Arial"/>
              </a:rPr>
              <a:t>para participar dos processos seletivos da CBC 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</a:t>
            </a:r>
            <a:r>
              <a:rPr dirty="0" sz="1000">
                <a:latin typeface="Arial"/>
                <a:cs typeface="Arial"/>
              </a:rPr>
              <a:t>Clube,  </a:t>
            </a:r>
            <a:r>
              <a:rPr dirty="0" sz="1000" spc="-5">
                <a:latin typeface="Arial"/>
                <a:cs typeface="Arial"/>
              </a:rPr>
              <a:t>por conseqüência, de contratar com a </a:t>
            </a:r>
            <a:r>
              <a:rPr dirty="0" sz="1000">
                <a:latin typeface="Arial"/>
                <a:cs typeface="Arial"/>
              </a:rPr>
              <a:t>mesma, </a:t>
            </a:r>
            <a:r>
              <a:rPr dirty="0" sz="1000" spc="-5">
                <a:latin typeface="Arial"/>
                <a:cs typeface="Arial"/>
              </a:rPr>
              <a:t>pelo prazo </a:t>
            </a:r>
            <a:r>
              <a:rPr dirty="0" sz="1000">
                <a:latin typeface="Arial"/>
                <a:cs typeface="Arial"/>
              </a:rPr>
              <a:t>mínimo </a:t>
            </a:r>
            <a:r>
              <a:rPr dirty="0" sz="1000" spc="-5">
                <a:latin typeface="Arial"/>
                <a:cs typeface="Arial"/>
              </a:rPr>
              <a:t>de 6 (seis) meses e </a:t>
            </a:r>
            <a:r>
              <a:rPr dirty="0" sz="1000">
                <a:latin typeface="Arial"/>
                <a:cs typeface="Arial"/>
              </a:rPr>
              <a:t>máximo </a:t>
            </a:r>
            <a:r>
              <a:rPr dirty="0" sz="1000" spc="-5">
                <a:latin typeface="Arial"/>
                <a:cs typeface="Arial"/>
              </a:rPr>
              <a:t>de 24 (vinte  e quatro) </a:t>
            </a:r>
            <a:r>
              <a:rPr dirty="0" sz="1000">
                <a:latin typeface="Arial"/>
                <a:cs typeface="Arial"/>
              </a:rPr>
              <a:t>meses, </a:t>
            </a:r>
            <a:r>
              <a:rPr dirty="0" sz="1000" spc="-5">
                <a:latin typeface="Arial"/>
                <a:cs typeface="Arial"/>
              </a:rPr>
              <a:t>nas condições estabelecidas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convocatório.</a:t>
            </a:r>
            <a:endParaRPr sz="1000">
              <a:latin typeface="Arial"/>
              <a:cs typeface="Arial"/>
            </a:endParaRPr>
          </a:p>
          <a:p>
            <a:pPr algn="just" marL="12700" marR="33020">
              <a:lnSpc>
                <a:spcPts val="1150"/>
              </a:lnSpc>
              <a:spcBef>
                <a:spcPts val="920"/>
              </a:spcBef>
            </a:pPr>
            <a:r>
              <a:rPr dirty="0" sz="1000" spc="-5">
                <a:latin typeface="Arial"/>
                <a:cs typeface="Arial"/>
              </a:rPr>
              <a:t>Parágrafo único. As penas previstas nos incisos I, II e III deste artigo poderão ser aplicadas  cumulativamente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não, </a:t>
            </a:r>
            <a:r>
              <a:rPr dirty="0" sz="1000" spc="-10">
                <a:latin typeface="Arial"/>
                <a:cs typeface="Arial"/>
              </a:rPr>
              <a:t>sem </a:t>
            </a:r>
            <a:r>
              <a:rPr dirty="0" sz="1000" spc="-5">
                <a:latin typeface="Arial"/>
                <a:cs typeface="Arial"/>
              </a:rPr>
              <a:t>prejuízo da rescisão do ajuste por ato unilateral </a:t>
            </a:r>
            <a:r>
              <a:rPr dirty="0" sz="1000" spc="15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do Mackenzie  Esporte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algn="just" lvl="1" marL="12700" marR="34290">
              <a:lnSpc>
                <a:spcPct val="96400"/>
              </a:lnSpc>
              <a:spcBef>
                <a:spcPts val="865"/>
              </a:spcBef>
              <a:buFont typeface="Arial"/>
              <a:buAutoNum type="arabicPeriod" startAt="2"/>
              <a:tabLst>
                <a:tab pos="356235" algn="l"/>
              </a:tabLst>
            </a:pPr>
            <a:r>
              <a:rPr dirty="0" sz="1000">
                <a:latin typeface="Arial"/>
                <a:cs typeface="Arial"/>
              </a:rPr>
              <a:t>Caso </a:t>
            </a:r>
            <a:r>
              <a:rPr dirty="0" sz="1000" spc="-5">
                <a:latin typeface="Arial"/>
                <a:cs typeface="Arial"/>
              </a:rPr>
              <a:t>haja recusa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ou do serviço, a contratada deverá, dentro do prazo originalmente  contratado, reparar, </a:t>
            </a:r>
            <a:r>
              <a:rPr dirty="0" sz="1000">
                <a:latin typeface="Arial"/>
                <a:cs typeface="Arial"/>
              </a:rPr>
              <a:t>corrigir </a:t>
            </a:r>
            <a:r>
              <a:rPr dirty="0" sz="1000" spc="-5">
                <a:latin typeface="Arial"/>
                <a:cs typeface="Arial"/>
              </a:rPr>
              <a:t>ou remover às suas </a:t>
            </a:r>
            <a:r>
              <a:rPr dirty="0" sz="1000">
                <a:latin typeface="Arial"/>
                <a:cs typeface="Arial"/>
              </a:rPr>
              <a:t>custas, </a:t>
            </a:r>
            <a:r>
              <a:rPr dirty="0" sz="1000" spc="-5">
                <a:latin typeface="Arial"/>
                <a:cs typeface="Arial"/>
              </a:rPr>
              <a:t>no 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em parte, o objeto viciado ou com  defeitos ou incorreções na execução, sob pena de restar </a:t>
            </a:r>
            <a:r>
              <a:rPr dirty="0" sz="1000">
                <a:latin typeface="Arial"/>
                <a:cs typeface="Arial"/>
              </a:rPr>
              <a:t>caracterizada </a:t>
            </a:r>
            <a:r>
              <a:rPr dirty="0" sz="1000" spc="-5">
                <a:latin typeface="Arial"/>
                <a:cs typeface="Arial"/>
              </a:rPr>
              <a:t>a inexecução </a:t>
            </a:r>
            <a:r>
              <a:rPr dirty="0" sz="1000">
                <a:latin typeface="Arial"/>
                <a:cs typeface="Arial"/>
              </a:rPr>
              <a:t>total ou </a:t>
            </a:r>
            <a:r>
              <a:rPr dirty="0" sz="1000" spc="-5">
                <a:latin typeface="Arial"/>
                <a:cs typeface="Arial"/>
              </a:rPr>
              <a:t>parcial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objeto contratado, com a consequente aplicação das sanções previstas no artigo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  <a:p>
            <a:pPr algn="just" lvl="1" marL="335915" indent="-323215">
              <a:lnSpc>
                <a:spcPts val="1120"/>
              </a:lnSpc>
              <a:buFont typeface="Arial"/>
              <a:buAutoNum type="arabicPeriod" startAt="2"/>
              <a:tabLst>
                <a:tab pos="336550" algn="l"/>
              </a:tabLst>
            </a:pP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pena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multa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pela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inexecução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total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ou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parcial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ajuste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celebrado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CBC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Mackenzie</a:t>
            </a:r>
            <a:endParaRPr sz="1000">
              <a:latin typeface="Arial"/>
              <a:cs typeface="Arial"/>
            </a:endParaRPr>
          </a:p>
          <a:p>
            <a:pPr algn="just" marL="12700" marR="31750">
              <a:lnSpc>
                <a:spcPct val="95500"/>
              </a:lnSpc>
              <a:spcBef>
                <a:spcPts val="40"/>
              </a:spcBef>
            </a:pPr>
            <a:r>
              <a:rPr dirty="0" sz="1000" spc="-5">
                <a:latin typeface="Arial"/>
                <a:cs typeface="Arial"/>
              </a:rPr>
              <a:t>Esporte Clube será </a:t>
            </a:r>
            <a:r>
              <a:rPr dirty="0" sz="1000">
                <a:latin typeface="Arial"/>
                <a:cs typeface="Arial"/>
              </a:rPr>
              <a:t>calculada </a:t>
            </a:r>
            <a:r>
              <a:rPr dirty="0" sz="1000" spc="-5">
                <a:latin typeface="Arial"/>
                <a:cs typeface="Arial"/>
              </a:rPr>
              <a:t>em até 50% </a:t>
            </a:r>
            <a:r>
              <a:rPr dirty="0" sz="1000">
                <a:latin typeface="Arial"/>
                <a:cs typeface="Arial"/>
              </a:rPr>
              <a:t>(cinquenta </a:t>
            </a:r>
            <a:r>
              <a:rPr dirty="0" sz="1000" spc="-5">
                <a:latin typeface="Arial"/>
                <a:cs typeface="Arial"/>
              </a:rPr>
              <a:t>por cento) sobre o valor total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atualizado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sobre o valor correspondente à obrigação não cumprida, </a:t>
            </a:r>
            <a:r>
              <a:rPr dirty="0" sz="1000">
                <a:latin typeface="Arial"/>
                <a:cs typeface="Arial"/>
              </a:rPr>
              <a:t>excetuando-se </a:t>
            </a:r>
            <a:r>
              <a:rPr dirty="0" sz="1000" spc="-5">
                <a:latin typeface="Arial"/>
                <a:cs typeface="Arial"/>
              </a:rPr>
              <a:t>aquelas de grande vulto ou com  repercussões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significativas,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hipótese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graduação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multa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deverá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estar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prevista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instrumento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7" y="1561846"/>
            <a:ext cx="6146800" cy="25139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convocatório e no competente instrumento de </a:t>
            </a:r>
            <a:r>
              <a:rPr dirty="0" sz="1000">
                <a:latin typeface="Arial"/>
                <a:cs typeface="Arial"/>
              </a:rPr>
              <a:t>contrato, </a:t>
            </a:r>
            <a:r>
              <a:rPr dirty="0" sz="1000" spc="-5">
                <a:latin typeface="Arial"/>
                <a:cs typeface="Arial"/>
              </a:rPr>
              <a:t>sendo está devidamente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715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18.4</a:t>
            </a:r>
            <a:r>
              <a:rPr dirty="0" sz="1000" spc="-5">
                <a:latin typeface="Arial"/>
                <a:cs typeface="Arial"/>
              </a:rPr>
              <a:t>. A notificação para aplicação das penalidades, relativas à inexecução total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previstas </a:t>
            </a:r>
            <a:r>
              <a:rPr dirty="0" sz="1000">
                <a:latin typeface="Arial"/>
                <a:cs typeface="Arial"/>
              </a:rPr>
              <a:t>neste  </a:t>
            </a:r>
            <a:r>
              <a:rPr dirty="0" sz="1000" spc="-5">
                <a:latin typeface="Arial"/>
                <a:cs typeface="Arial"/>
              </a:rPr>
              <a:t>Capítulo, será efetuada através de comunicação encaminhada via </a:t>
            </a:r>
            <a:r>
              <a:rPr dirty="0" sz="1000">
                <a:latin typeface="Arial"/>
                <a:cs typeface="Arial"/>
              </a:rPr>
              <a:t>e-mail </a:t>
            </a:r>
            <a:r>
              <a:rPr dirty="0" sz="1000" spc="-5">
                <a:latin typeface="Arial"/>
                <a:cs typeface="Arial"/>
              </a:rPr>
              <a:t>à contratada, onde deverá </a:t>
            </a:r>
            <a:r>
              <a:rPr dirty="0" sz="1000">
                <a:latin typeface="Arial"/>
                <a:cs typeface="Arial"/>
              </a:rPr>
              <a:t>ser  </a:t>
            </a:r>
            <a:r>
              <a:rPr dirty="0" sz="1000" spc="-5">
                <a:latin typeface="Arial"/>
                <a:cs typeface="Arial"/>
              </a:rPr>
              <a:t>assegurado o direito à defesa prévia, respeitando-se o prazo de 5 (cinco) dias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288290" indent="-275590">
              <a:lnSpc>
                <a:spcPct val="100000"/>
              </a:lnSpc>
              <a:buAutoNum type="arabicPeriod" startAt="19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DISPOSIÇÕES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FINAIS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AutoNum type="arabicPeriod" startAt="19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12065">
              <a:lnSpc>
                <a:spcPts val="1160"/>
              </a:lnSpc>
              <a:spcBef>
                <a:spcPts val="5"/>
              </a:spcBef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O Mackenzie Esporte Clube determina que a qualquer </a:t>
            </a:r>
            <a:r>
              <a:rPr dirty="0" sz="1000">
                <a:latin typeface="Arial"/>
                <a:cs typeface="Arial"/>
              </a:rPr>
              <a:t>tempo </a:t>
            </a:r>
            <a:r>
              <a:rPr dirty="0" sz="1000" spc="-5">
                <a:latin typeface="Arial"/>
                <a:cs typeface="Arial"/>
              </a:rPr>
              <a:t>e a seu exclusivo critério, por despacho  motivado adiar, desistir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revogar o presente </a:t>
            </a:r>
            <a:r>
              <a:rPr dirty="0" sz="1000">
                <a:latin typeface="Arial"/>
                <a:cs typeface="Arial"/>
              </a:rPr>
              <a:t>Processo 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Compras.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500"/>
              </a:lnSpc>
              <a:buFont typeface="Arial"/>
              <a:buAutoNum type="arabicPeriod"/>
              <a:tabLst>
                <a:tab pos="530225" algn="l"/>
              </a:tabLst>
            </a:pPr>
            <a:r>
              <a:rPr dirty="0" sz="1000" spc="-5">
                <a:latin typeface="Arial"/>
                <a:cs typeface="Arial"/>
              </a:rPr>
              <a:t>Quaisquer informações adicionais podem ser obtidas através </a:t>
            </a:r>
            <a:r>
              <a:rPr dirty="0" sz="1000">
                <a:latin typeface="Arial"/>
                <a:cs typeface="Arial"/>
              </a:rPr>
              <a:t>do e-mail </a:t>
            </a:r>
            <a:r>
              <a:rPr dirty="0" u="sng" sz="100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projeto.compras@mackenziebh.com.br</a:t>
            </a:r>
            <a:r>
              <a:rPr dirty="0" sz="1000" spc="-5">
                <a:latin typeface="Arial"/>
                <a:cs typeface="Arial"/>
              </a:rPr>
              <a:t>ou pelo </a:t>
            </a:r>
            <a:r>
              <a:rPr dirty="0" sz="1000">
                <a:latin typeface="Arial"/>
                <a:cs typeface="Arial"/>
              </a:rPr>
              <a:t>telefone </a:t>
            </a:r>
            <a:r>
              <a:rPr dirty="0" sz="1000" spc="-5">
                <a:latin typeface="Arial"/>
                <a:cs typeface="Arial"/>
              </a:rPr>
              <a:t>(31) 3223 2611 / 99251 6356 falar com </a:t>
            </a:r>
            <a:r>
              <a:rPr dirty="0" sz="1000" spc="-5" b="1">
                <a:latin typeface="Arial"/>
                <a:cs typeface="Arial"/>
              </a:rPr>
              <a:t>LILIAN  CRISTIANE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GUALBERTO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8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Belo Horizonte, </a:t>
            </a:r>
            <a:r>
              <a:rPr dirty="0" sz="1000">
                <a:latin typeface="Arial"/>
                <a:cs typeface="Arial"/>
              </a:rPr>
              <a:t>27 </a:t>
            </a:r>
            <a:r>
              <a:rPr dirty="0" sz="1000" spc="-5">
                <a:latin typeface="Arial"/>
                <a:cs typeface="Arial"/>
              </a:rPr>
              <a:t>de Junho de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2016.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824788" y="4642590"/>
            <a:ext cx="2186940" cy="0"/>
          </a:xfrm>
          <a:custGeom>
            <a:avLst/>
            <a:gdLst/>
            <a:ahLst/>
            <a:cxnLst/>
            <a:rect l="l" t="t" r="r" b="b"/>
            <a:pathLst>
              <a:path w="2186940" h="0">
                <a:moveTo>
                  <a:pt x="0" y="0"/>
                </a:moveTo>
                <a:lnTo>
                  <a:pt x="2186793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3015107" y="4642590"/>
            <a:ext cx="564515" cy="0"/>
          </a:xfrm>
          <a:custGeom>
            <a:avLst/>
            <a:gdLst/>
            <a:ahLst/>
            <a:cxnLst/>
            <a:rect l="l" t="t" r="r" b="b"/>
            <a:pathLst>
              <a:path w="564514" h="0">
                <a:moveTo>
                  <a:pt x="0" y="0"/>
                </a:moveTo>
                <a:lnTo>
                  <a:pt x="563901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3931030" y="4642590"/>
            <a:ext cx="2186940" cy="0"/>
          </a:xfrm>
          <a:custGeom>
            <a:avLst/>
            <a:gdLst/>
            <a:ahLst/>
            <a:cxnLst/>
            <a:rect l="l" t="t" r="r" b="b"/>
            <a:pathLst>
              <a:path w="2186940" h="0">
                <a:moveTo>
                  <a:pt x="0" y="0"/>
                </a:moveTo>
                <a:lnTo>
                  <a:pt x="2186793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6121653" y="4642590"/>
            <a:ext cx="564515" cy="0"/>
          </a:xfrm>
          <a:custGeom>
            <a:avLst/>
            <a:gdLst/>
            <a:ahLst/>
            <a:cxnLst/>
            <a:rect l="l" t="t" r="r" b="b"/>
            <a:pathLst>
              <a:path w="564515" h="0">
                <a:moveTo>
                  <a:pt x="0" y="0"/>
                </a:moveTo>
                <a:lnTo>
                  <a:pt x="563901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2378075" y="5519144"/>
            <a:ext cx="2186940" cy="0"/>
          </a:xfrm>
          <a:custGeom>
            <a:avLst/>
            <a:gdLst/>
            <a:ahLst/>
            <a:cxnLst/>
            <a:rect l="l" t="t" r="r" b="b"/>
            <a:pathLst>
              <a:path w="2186940" h="0">
                <a:moveTo>
                  <a:pt x="0" y="0"/>
                </a:moveTo>
                <a:lnTo>
                  <a:pt x="2186793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4568316" y="5519144"/>
            <a:ext cx="564515" cy="0"/>
          </a:xfrm>
          <a:custGeom>
            <a:avLst/>
            <a:gdLst/>
            <a:ahLst/>
            <a:cxnLst/>
            <a:rect l="l" t="t" r="r" b="b"/>
            <a:pathLst>
              <a:path w="564514" h="0">
                <a:moveTo>
                  <a:pt x="0" y="0"/>
                </a:moveTo>
                <a:lnTo>
                  <a:pt x="563901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30" name="object 30"/>
          <p:cNvGraphicFramePr>
            <a:graphicFrameLocks noGrp="1"/>
          </p:cNvGraphicFramePr>
          <p:nvPr/>
        </p:nvGraphicFramePr>
        <p:xfrm>
          <a:off x="697788" y="4506893"/>
          <a:ext cx="6115050" cy="1310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57525"/>
                <a:gridCol w="3057525"/>
              </a:tblGrid>
              <a:tr h="65523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R="43180">
                        <a:lnSpc>
                          <a:spcPts val="1180"/>
                        </a:lnSpc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Lilian Cristiane</a:t>
                      </a:r>
                      <a:r>
                        <a:rPr dirty="0" sz="10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Gualberto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algn="ctr" marR="41910">
                        <a:lnSpc>
                          <a:spcPts val="1180"/>
                        </a:lnSpc>
                      </a:pPr>
                      <a:r>
                        <a:rPr dirty="0" sz="1000" spc="-5">
                          <a:latin typeface="Arial"/>
                          <a:cs typeface="Arial"/>
                        </a:rPr>
                        <a:t>Representante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Comissão de</a:t>
                      </a:r>
                      <a:r>
                        <a:rPr dirty="0" sz="10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>
                          <a:latin typeface="Arial"/>
                          <a:cs typeface="Arial"/>
                        </a:rPr>
                        <a:t>Compras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6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46990">
                        <a:lnSpc>
                          <a:spcPts val="1180"/>
                        </a:lnSpc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Kellyson Salgado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Gomes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algn="ctr" marL="47625">
                        <a:lnSpc>
                          <a:spcPts val="1180"/>
                        </a:lnSpc>
                      </a:pPr>
                      <a:r>
                        <a:rPr dirty="0" sz="1000" spc="-5">
                          <a:latin typeface="Arial"/>
                          <a:cs typeface="Arial"/>
                        </a:rPr>
                        <a:t>Representante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Comissão de</a:t>
                      </a:r>
                      <a:r>
                        <a:rPr dirty="0" sz="10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>
                          <a:latin typeface="Arial"/>
                          <a:cs typeface="Arial"/>
                        </a:rPr>
                        <a:t>Compras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635"/>
                </a:tc>
              </a:tr>
              <a:tr h="655238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51435">
                        <a:lnSpc>
                          <a:spcPts val="1180"/>
                        </a:lnSpc>
                        <a:spcBef>
                          <a:spcPts val="5"/>
                        </a:spcBef>
                      </a:pPr>
                      <a:r>
                        <a:rPr dirty="0" sz="1000" spc="-5" b="1">
                          <a:latin typeface="Arial"/>
                          <a:cs typeface="Arial"/>
                        </a:rPr>
                        <a:t>Sandra </a:t>
                      </a:r>
                      <a:r>
                        <a:rPr dirty="0" sz="1000" b="1">
                          <a:latin typeface="Arial"/>
                          <a:cs typeface="Arial"/>
                        </a:rPr>
                        <a:t>Michel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B.</a:t>
                      </a:r>
                      <a:r>
                        <a:rPr dirty="0" sz="10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5" b="1">
                          <a:latin typeface="Arial"/>
                          <a:cs typeface="Arial"/>
                        </a:rPr>
                        <a:t>Sampaio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1095"/>
                        </a:lnSpc>
                      </a:pPr>
                      <a:r>
                        <a:rPr dirty="0" sz="1000" spc="-5">
                          <a:latin typeface="Arial"/>
                          <a:cs typeface="Arial"/>
                        </a:rPr>
                        <a:t>Superintendência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da Comissão </a:t>
                      </a:r>
                      <a:r>
                        <a:rPr dirty="0" sz="100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10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Compras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3505327" y="1560322"/>
            <a:ext cx="546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-4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1175308" y="2021077"/>
          <a:ext cx="5213350" cy="3382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0670"/>
                <a:gridCol w="1577975"/>
                <a:gridCol w="3345814"/>
              </a:tblGrid>
              <a:tr h="5425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MATERIAL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ESPECIFICAÇÃO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2509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2540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Tahoma"/>
                          <a:cs typeface="Tahoma"/>
                        </a:rPr>
                        <a:t>01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45795" marR="86995" indent="-548640">
                        <a:lnSpc>
                          <a:spcPct val="101299"/>
                        </a:lnSpc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CRONOMETRO DIGITAL 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DE  </a:t>
                      </a:r>
                      <a:r>
                        <a:rPr dirty="0" sz="800" spc="-5" b="1">
                          <a:latin typeface="Tahoma"/>
                          <a:cs typeface="Tahoma"/>
                        </a:rPr>
                        <a:t>MESA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7465">
                        <a:lnSpc>
                          <a:spcPct val="100600"/>
                        </a:lnSpc>
                        <a:spcBef>
                          <a:spcPts val="56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Alojado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em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caixa metálica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30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6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cm, com pintura epoxi;  Peso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5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kilos; Alimentação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127 /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220 Volts automático;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Uma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Face;  Dígitos na cor vermelha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alto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intensidade; Painel frontal anti reflexo;  Bateria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12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Volts,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Cabo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interligação para Plug  acendedor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12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Volts; Caixa para transporte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em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madeira,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acessório 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Funções Relógio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Horas, Cronometro Progressivo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Cronometro  Regressivo; Suporte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para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fixação no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teto do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carro madrinha,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11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7876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2540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Tahoma"/>
                          <a:cs typeface="Tahoma"/>
                        </a:rPr>
                        <a:t>02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CRONOMETRO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just" marL="45720" marR="36195">
                        <a:lnSpc>
                          <a:spcPct val="1004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Indicação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hora, data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dia 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semana; Resolução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1/100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segundos;  Alarme diário; Sinal sonoro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 cheia; Contagem progressiva;  Resistente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água;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Peso: 1.0000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kg;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Dimensões: 16.0000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16.0000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16.0000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cm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2989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25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b="1">
                          <a:latin typeface="Tahoma"/>
                          <a:cs typeface="Tahoma"/>
                        </a:rPr>
                        <a:t>03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CRONÔMETRO 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-</a:t>
                      </a:r>
                      <a:r>
                        <a:rPr dirty="0" sz="80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 b="1">
                          <a:latin typeface="Tahoma"/>
                          <a:cs typeface="Tahoma"/>
                        </a:rPr>
                        <a:t>NATAÇÃO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just" marL="45720" marR="36830">
                        <a:lnSpc>
                          <a:spcPct val="100699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100 laps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Exibe 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tanto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 total corrente quanto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lap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corrente;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Acesso 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 durante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uso;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Pega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passagens durante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uso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3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displays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tempo; Espaço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medida para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horas; Pega frequência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braçada; Resistente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água;  Bateria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 Lítio.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879" y="1801621"/>
            <a:ext cx="1367790" cy="146685"/>
          </a:xfrm>
          <a:custGeom>
            <a:avLst/>
            <a:gdLst/>
            <a:ahLst/>
            <a:cxnLst/>
            <a:rect l="l" t="t" r="r" b="b"/>
            <a:pathLst>
              <a:path w="1367789" h="146685">
                <a:moveTo>
                  <a:pt x="0" y="146303"/>
                </a:moveTo>
                <a:lnTo>
                  <a:pt x="1367282" y="146303"/>
                </a:lnTo>
                <a:lnTo>
                  <a:pt x="1367282" y="0"/>
                </a:lnTo>
                <a:lnTo>
                  <a:pt x="0" y="0"/>
                </a:lnTo>
                <a:lnTo>
                  <a:pt x="0" y="14630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2813430" y="1494180"/>
            <a:ext cx="1930400" cy="827405"/>
          </a:xfrm>
          <a:prstGeom prst="rect">
            <a:avLst/>
          </a:prstGeom>
        </p:spPr>
        <p:txBody>
          <a:bodyPr wrap="square" lIns="0" tIns="78105" rIns="0" bIns="0" rtlCol="0" vert="horz">
            <a:spAutoFit/>
          </a:bodyPr>
          <a:lstStyle/>
          <a:p>
            <a:pPr algn="ctr" marL="1270">
              <a:lnSpc>
                <a:spcPct val="100000"/>
              </a:lnSpc>
              <a:spcBef>
                <a:spcPts val="61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</a:t>
            </a:r>
            <a:endParaRPr sz="1000">
              <a:latin typeface="Arial"/>
              <a:cs typeface="Arial"/>
            </a:endParaRPr>
          </a:p>
          <a:p>
            <a:pPr algn="ctr" marL="635">
              <a:lnSpc>
                <a:spcPct val="100000"/>
              </a:lnSpc>
              <a:spcBef>
                <a:spcPts val="515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b="1">
                <a:latin typeface="Arial"/>
                <a:cs typeface="Arial"/>
              </a:rPr>
              <a:t>CARTA DE</a:t>
            </a:r>
            <a:r>
              <a:rPr dirty="0" sz="1000" spc="-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CREDENCIAMENTO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7" y="2734335"/>
            <a:ext cx="6146800" cy="17792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6350">
              <a:lnSpc>
                <a:spcPct val="144200"/>
              </a:lnSpc>
              <a:spcBef>
                <a:spcPts val="100"/>
              </a:spcBef>
            </a:pPr>
            <a:r>
              <a:rPr dirty="0" sz="1000" spc="-5">
                <a:latin typeface="Arial"/>
                <a:cs typeface="Arial"/>
              </a:rPr>
              <a:t>Por este instrumento particular credenciamos nosso (a) representante o (a) Senhor  (a).........................................................................portador(a)  do  CPF  nº </a:t>
            </a:r>
            <a:r>
              <a:rPr dirty="0" sz="1000">
                <a:latin typeface="Arial"/>
                <a:cs typeface="Arial"/>
              </a:rPr>
              <a:t>.........................................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2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carteira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dirty="0" sz="1000" spc="-5">
                <a:latin typeface="Arial"/>
                <a:cs typeface="Arial"/>
              </a:rPr>
              <a:t>de  identidade  n.º......................................................  expedida  em  ..../..../....,  por  ......................,  estado</a:t>
            </a:r>
            <a:r>
              <a:rPr dirty="0" sz="1000" spc="-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civil</a:t>
            </a:r>
            <a:endParaRPr sz="1000">
              <a:latin typeface="Arial"/>
              <a:cs typeface="Arial"/>
            </a:endParaRPr>
          </a:p>
          <a:p>
            <a:pPr algn="just" marL="12700" marR="7620">
              <a:lnSpc>
                <a:spcPct val="143000"/>
              </a:lnSpc>
            </a:pPr>
            <a:r>
              <a:rPr dirty="0" sz="1000" spc="-5">
                <a:latin typeface="Arial"/>
                <a:cs typeface="Arial"/>
              </a:rPr>
              <a:t>.............................a quem conferimos amplos e </a:t>
            </a:r>
            <a:r>
              <a:rPr dirty="0" sz="1000" spc="-10">
                <a:latin typeface="Arial"/>
                <a:cs typeface="Arial"/>
              </a:rPr>
              <a:t>especiais </a:t>
            </a:r>
            <a:r>
              <a:rPr dirty="0" sz="1000" spc="-5">
                <a:latin typeface="Arial"/>
                <a:cs typeface="Arial"/>
              </a:rPr>
              <a:t>poderes para fins e </a:t>
            </a:r>
            <a:r>
              <a:rPr dirty="0" sz="1000" spc="-10">
                <a:latin typeface="Arial"/>
                <a:cs typeface="Arial"/>
              </a:rPr>
              <a:t>efeitos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>
                <a:latin typeface="Arial"/>
                <a:cs typeface="Arial"/>
              </a:rPr>
              <a:t>de  Compras  </a:t>
            </a:r>
            <a:r>
              <a:rPr dirty="0" sz="1000" spc="-5">
                <a:latin typeface="Arial"/>
                <a:cs typeface="Arial"/>
              </a:rPr>
              <a:t>referente  ao  Mackenzie  Esporte  Clube  </a:t>
            </a:r>
            <a:r>
              <a:rPr dirty="0" sz="1000" spc="-5" b="1">
                <a:latin typeface="Arial"/>
                <a:cs typeface="Arial"/>
              </a:rPr>
              <a:t>EDITAL 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 </a:t>
            </a:r>
            <a:r>
              <a:rPr dirty="0" sz="1000" b="1">
                <a:latin typeface="Arial"/>
                <a:cs typeface="Arial"/>
              </a:rPr>
              <a:t>09/2016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podendo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ct val="143500"/>
              </a:lnSpc>
              <a:spcBef>
                <a:spcPts val="15"/>
              </a:spcBef>
            </a:pPr>
            <a:r>
              <a:rPr dirty="0" sz="1000">
                <a:latin typeface="Arial"/>
                <a:cs typeface="Arial"/>
              </a:rPr>
              <a:t>mesmo </a:t>
            </a:r>
            <a:r>
              <a:rPr dirty="0" sz="1000" spc="-5">
                <a:latin typeface="Arial"/>
                <a:cs typeface="Arial"/>
              </a:rPr>
              <a:t>interpor recursos, renunciar o direito de </a:t>
            </a:r>
            <a:r>
              <a:rPr dirty="0" sz="1000">
                <a:latin typeface="Arial"/>
                <a:cs typeface="Arial"/>
              </a:rPr>
              <a:t>recorrer, </a:t>
            </a:r>
            <a:r>
              <a:rPr dirty="0" sz="1000" spc="-5">
                <a:latin typeface="Arial"/>
                <a:cs typeface="Arial"/>
              </a:rPr>
              <a:t>protestar, assinar documentos, entre eles as atas  das sessões públicas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e julgamento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Processo de </a:t>
            </a:r>
            <a:r>
              <a:rPr dirty="0" sz="1000">
                <a:latin typeface="Arial"/>
                <a:cs typeface="Arial"/>
              </a:rPr>
              <a:t>Compras </a:t>
            </a:r>
            <a:r>
              <a:rPr dirty="0" sz="1000" spc="-5">
                <a:latin typeface="Arial"/>
                <a:cs typeface="Arial"/>
              </a:rPr>
              <a:t>e tudo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fizer  necessário ao perfeito e fiel cumprimento deste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mandato.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27" y="5212460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978405" y="6541747"/>
            <a:ext cx="3597910" cy="0"/>
          </a:xfrm>
          <a:custGeom>
            <a:avLst/>
            <a:gdLst/>
            <a:ahLst/>
            <a:cxnLst/>
            <a:rect l="l" t="t" r="r" b="b"/>
            <a:pathLst>
              <a:path w="3597910" h="0">
                <a:moveTo>
                  <a:pt x="0" y="0"/>
                </a:moveTo>
                <a:lnTo>
                  <a:pt x="3597812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2273554" y="6527672"/>
            <a:ext cx="3043555" cy="3238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R="24130">
              <a:lnSpc>
                <a:spcPts val="1175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5">
                <a:latin typeface="Arial"/>
                <a:cs typeface="Arial"/>
              </a:rPr>
              <a:t>completo </a:t>
            </a:r>
            <a:r>
              <a:rPr dirty="0" sz="1000">
                <a:latin typeface="Arial"/>
                <a:cs typeface="Arial"/>
              </a:rPr>
              <a:t>número </a:t>
            </a:r>
            <a:r>
              <a:rPr dirty="0" sz="1000" spc="-5">
                <a:latin typeface="Arial"/>
                <a:cs typeface="Arial"/>
              </a:rPr>
              <a:t>da identidade do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declarante)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879" y="2021077"/>
            <a:ext cx="1367790" cy="146685"/>
          </a:xfrm>
          <a:custGeom>
            <a:avLst/>
            <a:gdLst/>
            <a:ahLst/>
            <a:cxnLst/>
            <a:rect l="l" t="t" r="r" b="b"/>
            <a:pathLst>
              <a:path w="1367789" h="146685">
                <a:moveTo>
                  <a:pt x="0" y="146303"/>
                </a:moveTo>
                <a:lnTo>
                  <a:pt x="1367282" y="146303"/>
                </a:lnTo>
                <a:lnTo>
                  <a:pt x="1367282" y="0"/>
                </a:lnTo>
                <a:lnTo>
                  <a:pt x="0" y="0"/>
                </a:lnTo>
                <a:lnTo>
                  <a:pt x="0" y="14630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7" y="1710587"/>
            <a:ext cx="6146165" cy="1926589"/>
          </a:xfrm>
          <a:prstGeom prst="rect">
            <a:avLst/>
          </a:prstGeom>
        </p:spPr>
        <p:txBody>
          <a:bodyPr wrap="square" lIns="0" tIns="7937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62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30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marL="19685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CONCORDÂNCIA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5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4100"/>
              </a:lnSpc>
            </a:pPr>
            <a:r>
              <a:rPr dirty="0" sz="1000" spc="-5" b="1">
                <a:latin typeface="Arial"/>
                <a:cs typeface="Arial"/>
              </a:rPr>
              <a:t>DECLARAMOS</a:t>
            </a:r>
            <a:r>
              <a:rPr dirty="0" sz="1000" spc="-5">
                <a:latin typeface="Arial"/>
                <a:cs typeface="Arial"/>
              </a:rPr>
              <a:t>, para </a:t>
            </a:r>
            <a:r>
              <a:rPr dirty="0" sz="1000">
                <a:latin typeface="Arial"/>
                <a:cs typeface="Arial"/>
              </a:rPr>
              <a:t>todos </a:t>
            </a:r>
            <a:r>
              <a:rPr dirty="0" sz="1000" spc="-5">
                <a:latin typeface="Arial"/>
                <a:cs typeface="Arial"/>
              </a:rPr>
              <a:t>os efeitos legais, que ao apresentar </a:t>
            </a: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proposta, com preços e prazos  indicados, estamos de pleno acordo com as condições estabelecidas para </a:t>
            </a:r>
            <a:r>
              <a:rPr dirty="0" sz="1000">
                <a:latin typeface="Arial"/>
                <a:cs typeface="Arial"/>
              </a:rPr>
              <a:t>este </a:t>
            </a:r>
            <a:r>
              <a:rPr dirty="0" sz="1000" spc="-5">
                <a:latin typeface="Arial"/>
                <a:cs typeface="Arial"/>
              </a:rPr>
              <a:t>Processo de </a:t>
            </a:r>
            <a:r>
              <a:rPr dirty="0" sz="1000">
                <a:latin typeface="Arial"/>
                <a:cs typeface="Arial"/>
              </a:rPr>
              <a:t>Compras  conforme </a:t>
            </a:r>
            <a:r>
              <a:rPr dirty="0" sz="1000" spc="-5">
                <a:latin typeface="Arial"/>
                <a:cs typeface="Arial"/>
              </a:rPr>
              <a:t>Mackenzie Esporte Clube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09/2016</a:t>
            </a:r>
            <a:r>
              <a:rPr dirty="0" sz="1000" spc="-5">
                <a:latin typeface="Arial"/>
                <a:cs typeface="Arial"/>
              </a:rPr>
              <a:t>, às quais nos submetemos  incondicional e integralmente.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7" y="4117975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978405" y="5372840"/>
            <a:ext cx="3597910" cy="0"/>
          </a:xfrm>
          <a:custGeom>
            <a:avLst/>
            <a:gdLst/>
            <a:ahLst/>
            <a:cxnLst/>
            <a:rect l="l" t="t" r="r" b="b"/>
            <a:pathLst>
              <a:path w="3597910" h="0">
                <a:moveTo>
                  <a:pt x="0" y="0"/>
                </a:moveTo>
                <a:lnTo>
                  <a:pt x="3597812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3467227" y="5358764"/>
            <a:ext cx="624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06627" y="8864345"/>
            <a:ext cx="6096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879" y="2021077"/>
            <a:ext cx="1367790" cy="146685"/>
          </a:xfrm>
          <a:custGeom>
            <a:avLst/>
            <a:gdLst/>
            <a:ahLst/>
            <a:cxnLst/>
            <a:rect l="l" t="t" r="r" b="b"/>
            <a:pathLst>
              <a:path w="1367789" h="146685">
                <a:moveTo>
                  <a:pt x="0" y="146303"/>
                </a:moveTo>
                <a:lnTo>
                  <a:pt x="1367282" y="146303"/>
                </a:lnTo>
                <a:lnTo>
                  <a:pt x="1367282" y="0"/>
                </a:lnTo>
                <a:lnTo>
                  <a:pt x="0" y="0"/>
                </a:lnTo>
                <a:lnTo>
                  <a:pt x="0" y="14630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7" y="1851405"/>
            <a:ext cx="6147435" cy="5364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ELABORAÇÃO INDEPENDENTE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PROPOSTA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Aquisição)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ct val="96000"/>
              </a:lnSpc>
            </a:pPr>
            <a:r>
              <a:rPr dirty="0" sz="1000" spc="-5">
                <a:latin typeface="Arial"/>
                <a:cs typeface="Arial"/>
              </a:rPr>
              <a:t>(Identificação completa do representante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de </a:t>
            </a:r>
            <a:r>
              <a:rPr dirty="0" sz="1000">
                <a:latin typeface="Arial"/>
                <a:cs typeface="Arial"/>
              </a:rPr>
              <a:t>Compras), como </a:t>
            </a:r>
            <a:r>
              <a:rPr dirty="0" sz="1000" spc="-5">
                <a:latin typeface="Arial"/>
                <a:cs typeface="Arial"/>
              </a:rPr>
              <a:t>representante devidamente  constituído de (Identificação completa do fornecedor) doravante denominado </a:t>
            </a:r>
            <a:r>
              <a:rPr dirty="0" sz="1000">
                <a:latin typeface="Arial"/>
                <a:cs typeface="Arial"/>
              </a:rPr>
              <a:t>(Fornecedor), </a:t>
            </a:r>
            <a:r>
              <a:rPr dirty="0" sz="1000" spc="-5">
                <a:latin typeface="Arial"/>
                <a:cs typeface="Arial"/>
              </a:rPr>
              <a:t>para fins do  disposto no item (completar) </a:t>
            </a:r>
            <a:r>
              <a:rPr dirty="0" sz="1000" spc="5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Nº 09/2016</a:t>
            </a:r>
            <a:r>
              <a:rPr dirty="0" sz="1000" spc="-5">
                <a:latin typeface="Arial"/>
                <a:cs typeface="Arial"/>
              </a:rPr>
              <a:t>,  declara, sob as penas da lei,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especial o art. 299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Código Penal Brasileiro,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buAutoNum type="alphaLcParenBoth"/>
              <a:tabLst>
                <a:tab pos="226060" algn="l"/>
              </a:tabLst>
            </a:pPr>
            <a:r>
              <a:rPr dirty="0" sz="1000" spc="-5">
                <a:latin typeface="Arial"/>
                <a:cs typeface="Arial"/>
              </a:rPr>
              <a:t>a 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de </a:t>
            </a:r>
            <a:r>
              <a:rPr dirty="0" sz="1000">
                <a:latin typeface="Arial"/>
                <a:cs typeface="Arial"/>
              </a:rPr>
              <a:t>Compras) foi </a:t>
            </a:r>
            <a:r>
              <a:rPr dirty="0" sz="1000" spc="-5">
                <a:latin typeface="Arial"/>
                <a:cs typeface="Arial"/>
              </a:rPr>
              <a:t>elaborada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maneira independente </a:t>
            </a:r>
            <a:r>
              <a:rPr dirty="0" sz="1000">
                <a:latin typeface="Arial"/>
                <a:cs typeface="Arial"/>
              </a:rPr>
              <a:t>(pelo </a:t>
            </a:r>
            <a:r>
              <a:rPr dirty="0" sz="1000" spc="-5">
                <a:latin typeface="Arial"/>
                <a:cs typeface="Arial"/>
              </a:rPr>
              <a:t>fornecedor), e o conteúdo da proposta não foi,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em parte, direta ou  indiretamente, informado, discutido ou recebido de qualquer outro participante potencial ou </a:t>
            </a:r>
            <a:r>
              <a:rPr dirty="0" sz="1000">
                <a:latin typeface="Arial"/>
                <a:cs typeface="Arial"/>
              </a:rPr>
              <a:t>de fato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  (identificação do Processo de </a:t>
            </a:r>
            <a:r>
              <a:rPr dirty="0" sz="1000">
                <a:latin typeface="Arial"/>
                <a:cs typeface="Arial"/>
              </a:rPr>
              <a:t>Compras), </a:t>
            </a:r>
            <a:r>
              <a:rPr dirty="0" sz="1000" spc="-5">
                <a:latin typeface="Arial"/>
                <a:cs typeface="Arial"/>
              </a:rPr>
              <a:t>por qualquer </a:t>
            </a:r>
            <a:r>
              <a:rPr dirty="0" sz="1000">
                <a:latin typeface="Arial"/>
                <a:cs typeface="Arial"/>
              </a:rPr>
              <a:t>meio </a:t>
            </a:r>
            <a:r>
              <a:rPr dirty="0" sz="1000" spc="-5">
                <a:latin typeface="Arial"/>
                <a:cs typeface="Arial"/>
              </a:rPr>
              <a:t>ou por qualquer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pessoa;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8890">
              <a:lnSpc>
                <a:spcPts val="1150"/>
              </a:lnSpc>
              <a:buAutoNum type="alphaLcParenBoth"/>
              <a:tabLst>
                <a:tab pos="244475" algn="l"/>
              </a:tabLst>
            </a:pPr>
            <a:r>
              <a:rPr dirty="0" sz="1000" spc="-5">
                <a:latin typeface="Arial"/>
                <a:cs typeface="Arial"/>
              </a:rPr>
              <a:t>a intenção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apresentar a proposta elaborada para participar da (identificação do Processo de  </a:t>
            </a:r>
            <a:r>
              <a:rPr dirty="0" sz="1000">
                <a:latin typeface="Arial"/>
                <a:cs typeface="Arial"/>
              </a:rPr>
              <a:t>Compras) </a:t>
            </a:r>
            <a:r>
              <a:rPr dirty="0" sz="1000" spc="-5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foi </a:t>
            </a:r>
            <a:r>
              <a:rPr dirty="0" sz="1000" spc="-5">
                <a:latin typeface="Arial"/>
                <a:cs typeface="Arial"/>
              </a:rPr>
              <a:t>informada, discutida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recebida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5">
                <a:latin typeface="Arial"/>
                <a:cs typeface="Arial"/>
              </a:rPr>
              <a:t>outro </a:t>
            </a:r>
            <a:r>
              <a:rPr dirty="0" sz="1000" spc="-5">
                <a:latin typeface="Arial"/>
                <a:cs typeface="Arial"/>
              </a:rPr>
              <a:t>participante potencial ou de </a:t>
            </a:r>
            <a:r>
              <a:rPr dirty="0" sz="1000">
                <a:latin typeface="Arial"/>
                <a:cs typeface="Arial"/>
              </a:rPr>
              <a:t>fato da  </a:t>
            </a:r>
            <a:r>
              <a:rPr dirty="0" sz="1000" spc="-5">
                <a:latin typeface="Arial"/>
                <a:cs typeface="Arial"/>
              </a:rPr>
              <a:t>(identificação do Processo de </a:t>
            </a:r>
            <a:r>
              <a:rPr dirty="0" sz="1000">
                <a:latin typeface="Arial"/>
                <a:cs typeface="Arial"/>
              </a:rPr>
              <a:t>Compras), </a:t>
            </a:r>
            <a:r>
              <a:rPr dirty="0" sz="1000" spc="-5">
                <a:latin typeface="Arial"/>
                <a:cs typeface="Arial"/>
              </a:rPr>
              <a:t>por qualquer </a:t>
            </a:r>
            <a:r>
              <a:rPr dirty="0" sz="1000">
                <a:latin typeface="Arial"/>
                <a:cs typeface="Arial"/>
              </a:rPr>
              <a:t>meio </a:t>
            </a:r>
            <a:r>
              <a:rPr dirty="0" sz="1000" spc="-5">
                <a:latin typeface="Arial"/>
                <a:cs typeface="Arial"/>
              </a:rPr>
              <a:t>ou por qualquer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pessoa;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AutoNum type="alphaLcParenBoth"/>
            </a:pPr>
            <a:endParaRPr sz="950">
              <a:latin typeface="Times New Roman"/>
              <a:cs typeface="Times New Roman"/>
            </a:endParaRPr>
          </a:p>
          <a:p>
            <a:pPr algn="just" marL="12700" marR="10160">
              <a:lnSpc>
                <a:spcPct val="95500"/>
              </a:lnSpc>
              <a:buAutoNum type="alphaLcParenBoth"/>
              <a:tabLst>
                <a:tab pos="233045" algn="l"/>
              </a:tabLst>
            </a:pPr>
            <a:r>
              <a:rPr dirty="0" sz="1000" spc="-5">
                <a:latin typeface="Arial"/>
                <a:cs typeface="Arial"/>
              </a:rPr>
              <a:t>que não tentou, por qualquer </a:t>
            </a:r>
            <a:r>
              <a:rPr dirty="0" sz="1000">
                <a:latin typeface="Arial"/>
                <a:cs typeface="Arial"/>
              </a:rPr>
              <a:t>meio </a:t>
            </a:r>
            <a:r>
              <a:rPr dirty="0" sz="1000" spc="-5">
                <a:latin typeface="Arial"/>
                <a:cs typeface="Arial"/>
              </a:rPr>
              <a:t>ou por qualquer pessoa, influir na decisão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outro  participante potencial </a:t>
            </a:r>
            <a:r>
              <a:rPr dirty="0" sz="1000">
                <a:latin typeface="Arial"/>
                <a:cs typeface="Arial"/>
              </a:rPr>
              <a:t>ou de fato </a:t>
            </a:r>
            <a:r>
              <a:rPr dirty="0" sz="1000" spc="5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do Processo de </a:t>
            </a:r>
            <a:r>
              <a:rPr dirty="0" sz="1000">
                <a:latin typeface="Arial"/>
                <a:cs typeface="Arial"/>
              </a:rPr>
              <a:t>Compras) </a:t>
            </a:r>
            <a:r>
              <a:rPr dirty="0" sz="1000" spc="-5">
                <a:latin typeface="Arial"/>
                <a:cs typeface="Arial"/>
              </a:rPr>
              <a:t>quanto a participar ou não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referido Processo 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10160">
              <a:lnSpc>
                <a:spcPct val="95700"/>
              </a:lnSpc>
              <a:buAutoNum type="alphaLcParenBoth"/>
              <a:tabLst>
                <a:tab pos="206375" algn="l"/>
              </a:tabLst>
            </a:pPr>
            <a:r>
              <a:rPr dirty="0" sz="1000" spc="-5">
                <a:latin typeface="Arial"/>
                <a:cs typeface="Arial"/>
              </a:rPr>
              <a:t>que o conteúdo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de </a:t>
            </a:r>
            <a:r>
              <a:rPr dirty="0" sz="1000">
                <a:latin typeface="Arial"/>
                <a:cs typeface="Arial"/>
              </a:rPr>
              <a:t>Compras) </a:t>
            </a:r>
            <a:r>
              <a:rPr dirty="0" sz="1000" spc="-5">
                <a:latin typeface="Arial"/>
                <a:cs typeface="Arial"/>
              </a:rPr>
              <a:t>não  será, no todo ou em parte, direta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indiretamente, comunicado ou discutido com qualquer outro participante  potencial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fato 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>
                <a:latin typeface="Arial"/>
                <a:cs typeface="Arial"/>
              </a:rPr>
              <a:t>de Compras) </a:t>
            </a:r>
            <a:r>
              <a:rPr dirty="0" sz="1000" spc="-5">
                <a:latin typeface="Arial"/>
                <a:cs typeface="Arial"/>
              </a:rPr>
              <a:t>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adjudicação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da referido  Processo de</a:t>
            </a:r>
            <a:r>
              <a:rPr dirty="0" sz="1000">
                <a:latin typeface="Arial"/>
                <a:cs typeface="Arial"/>
              </a:rPr>
              <a:t> Compras;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8255">
              <a:lnSpc>
                <a:spcPts val="1150"/>
              </a:lnSpc>
              <a:buAutoNum type="alphaLcParenBoth"/>
              <a:tabLst>
                <a:tab pos="206375" algn="l"/>
              </a:tabLst>
            </a:pPr>
            <a:r>
              <a:rPr dirty="0" sz="1000" spc="-5">
                <a:latin typeface="Arial"/>
                <a:cs typeface="Arial"/>
              </a:rPr>
              <a:t>que o conteúdo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de </a:t>
            </a:r>
            <a:r>
              <a:rPr dirty="0" sz="1000">
                <a:latin typeface="Arial"/>
                <a:cs typeface="Arial"/>
              </a:rPr>
              <a:t>Compras) </a:t>
            </a:r>
            <a:r>
              <a:rPr dirty="0" sz="1000" spc="-5">
                <a:latin typeface="Arial"/>
                <a:cs typeface="Arial"/>
              </a:rPr>
              <a:t>não  foi, no 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em parte, direta ou indiretamente, informado, discutido ou recebido de qualquer integrante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(órgão fornecedor) 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abertura oficial das </a:t>
            </a:r>
            <a:r>
              <a:rPr dirty="0" sz="1000">
                <a:latin typeface="Arial"/>
                <a:cs typeface="Arial"/>
              </a:rPr>
              <a:t>propostas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lphaLcParenBoth"/>
            </a:pPr>
            <a:endParaRPr sz="950">
              <a:latin typeface="Times New Roman"/>
              <a:cs typeface="Times New Roman"/>
            </a:endParaRPr>
          </a:p>
          <a:p>
            <a:pPr algn="just" marL="12700" marR="10795">
              <a:lnSpc>
                <a:spcPts val="1150"/>
              </a:lnSpc>
              <a:buAutoNum type="alphaLcParenBoth"/>
              <a:tabLst>
                <a:tab pos="192405" algn="l"/>
              </a:tabLst>
            </a:pPr>
            <a:r>
              <a:rPr dirty="0" sz="1000" spc="-5">
                <a:latin typeface="Arial"/>
                <a:cs typeface="Arial"/>
              </a:rPr>
              <a:t>que está plenamente ciente do teor e da extensão desta declaração e que detém plenos poderes e  informações para firmá-la.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7" y="7622285"/>
            <a:ext cx="3938904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22400" algn="l"/>
                <a:tab pos="1950720" algn="l"/>
                <a:tab pos="3148965" algn="l"/>
                <a:tab pos="392557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de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413002" y="8805269"/>
            <a:ext cx="3033395" cy="0"/>
          </a:xfrm>
          <a:custGeom>
            <a:avLst/>
            <a:gdLst/>
            <a:ahLst/>
            <a:cxnLst/>
            <a:rect l="l" t="t" r="r" b="b"/>
            <a:pathLst>
              <a:path w="3033395" h="0">
                <a:moveTo>
                  <a:pt x="0" y="0"/>
                </a:moveTo>
                <a:lnTo>
                  <a:pt x="3033025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4450969" y="8805269"/>
            <a:ext cx="1695450" cy="0"/>
          </a:xfrm>
          <a:custGeom>
            <a:avLst/>
            <a:gdLst/>
            <a:ahLst/>
            <a:cxnLst/>
            <a:rect l="l" t="t" r="r" b="b"/>
            <a:pathLst>
              <a:path w="1695450" h="0">
                <a:moveTo>
                  <a:pt x="0" y="0"/>
                </a:moveTo>
                <a:lnTo>
                  <a:pt x="1695043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1598422" y="8791193"/>
            <a:ext cx="43580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(representante legal do fornecedor com identificação completa do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879" y="2021077"/>
            <a:ext cx="1367790" cy="146685"/>
          </a:xfrm>
          <a:custGeom>
            <a:avLst/>
            <a:gdLst/>
            <a:ahLst/>
            <a:cxnLst/>
            <a:rect l="l" t="t" r="r" b="b"/>
            <a:pathLst>
              <a:path w="1367789" h="146685">
                <a:moveTo>
                  <a:pt x="0" y="146303"/>
                </a:moveTo>
                <a:lnTo>
                  <a:pt x="1367282" y="146303"/>
                </a:lnTo>
                <a:lnTo>
                  <a:pt x="1367282" y="0"/>
                </a:lnTo>
                <a:lnTo>
                  <a:pt x="0" y="0"/>
                </a:lnTo>
                <a:lnTo>
                  <a:pt x="0" y="14630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1258569" y="1851405"/>
            <a:ext cx="5038090" cy="11271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2540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</a:t>
            </a:r>
            <a:endParaRPr sz="1000">
              <a:latin typeface="Arial"/>
              <a:cs typeface="Arial"/>
            </a:endParaRPr>
          </a:p>
          <a:p>
            <a:pPr algn="ctr" marL="3175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CONHECIMENTO E ATENDIMENTO </a:t>
            </a:r>
            <a:r>
              <a:rPr dirty="0" sz="1000" spc="-20" b="1">
                <a:latin typeface="Arial"/>
                <a:cs typeface="Arial"/>
              </a:rPr>
              <a:t>ÀS </a:t>
            </a:r>
            <a:r>
              <a:rPr dirty="0" sz="1000" spc="-5" b="1">
                <a:latin typeface="Arial"/>
                <a:cs typeface="Arial"/>
              </a:rPr>
              <a:t>CONDIÇÕES DO</a:t>
            </a:r>
            <a:r>
              <a:rPr dirty="0" sz="1000" spc="1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980"/>
              </a:spcBef>
            </a:pP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DECLARAÇÃO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554351" y="3386454"/>
            <a:ext cx="244919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8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06/2016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27" y="4264278"/>
            <a:ext cx="6146165" cy="761365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just" marL="12700" marR="5080">
              <a:lnSpc>
                <a:spcPct val="95700"/>
              </a:lnSpc>
              <a:spcBef>
                <a:spcPts val="145"/>
              </a:spcBef>
            </a:pPr>
            <a:r>
              <a:rPr dirty="0" sz="1000" spc="-5">
                <a:latin typeface="Arial"/>
                <a:cs typeface="Arial"/>
              </a:rPr>
              <a:t>Declaramos para todos os fins de direito, que </a:t>
            </a:r>
            <a:r>
              <a:rPr dirty="0" sz="1000">
                <a:latin typeface="Arial"/>
                <a:cs typeface="Arial"/>
              </a:rPr>
              <a:t>conhecemos </a:t>
            </a:r>
            <a:r>
              <a:rPr dirty="0" sz="1000" spc="-5">
                <a:latin typeface="Arial"/>
                <a:cs typeface="Arial"/>
              </a:rPr>
              <a:t>as especificações do 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de  </a:t>
            </a:r>
            <a:r>
              <a:rPr dirty="0" sz="1000">
                <a:latin typeface="Arial"/>
                <a:cs typeface="Arial"/>
              </a:rPr>
              <a:t>Compras </a:t>
            </a:r>
            <a:r>
              <a:rPr dirty="0" sz="1000" spc="-5">
                <a:latin typeface="Arial"/>
                <a:cs typeface="Arial"/>
              </a:rPr>
              <a:t>e os termos constantes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Mackenzie Esporte Clube, 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 09/2016 </a:t>
            </a:r>
            <a:r>
              <a:rPr dirty="0" sz="1000" spc="-5">
                <a:latin typeface="Arial"/>
                <a:cs typeface="Arial"/>
              </a:rPr>
              <a:t>e seu(s) ANEXOS, e que </a:t>
            </a:r>
            <a:r>
              <a:rPr dirty="0" sz="1000">
                <a:latin typeface="Arial"/>
                <a:cs typeface="Arial"/>
              </a:rPr>
              <a:t>temos </a:t>
            </a:r>
            <a:r>
              <a:rPr dirty="0" sz="1000" spc="-5">
                <a:latin typeface="Arial"/>
                <a:cs typeface="Arial"/>
              </a:rPr>
              <a:t>totais condições de atender e cumprir todas as exigências de  fornecimento ali contidas, inclusive as demais formalidades relativas a documentação que deverá </a:t>
            </a:r>
            <a:r>
              <a:rPr dirty="0" sz="1000">
                <a:latin typeface="Arial"/>
                <a:cs typeface="Arial"/>
              </a:rPr>
              <a:t>ser  </a:t>
            </a:r>
            <a:r>
              <a:rPr dirty="0" sz="1000" spc="-5">
                <a:latin typeface="Arial"/>
                <a:cs typeface="Arial"/>
              </a:rPr>
              <a:t>apresentada para </a:t>
            </a:r>
            <a:r>
              <a:rPr dirty="0" sz="1000">
                <a:latin typeface="Arial"/>
                <a:cs typeface="Arial"/>
              </a:rPr>
              <a:t>fins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habilitação.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27" y="5431916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1906777" y="6468596"/>
            <a:ext cx="3740150" cy="0"/>
          </a:xfrm>
          <a:custGeom>
            <a:avLst/>
            <a:gdLst/>
            <a:ahLst/>
            <a:cxnLst/>
            <a:rect l="l" t="t" r="r" b="b"/>
            <a:pathLst>
              <a:path w="3740150" h="0">
                <a:moveTo>
                  <a:pt x="0" y="0"/>
                </a:moveTo>
                <a:lnTo>
                  <a:pt x="3739609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3025267" y="6454520"/>
            <a:ext cx="150495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2700" marR="5080" indent="154940">
              <a:lnSpc>
                <a:spcPts val="1150"/>
              </a:lnSpc>
              <a:spcBef>
                <a:spcPts val="175"/>
              </a:spcBef>
            </a:pPr>
            <a:r>
              <a:rPr dirty="0" sz="1000" spc="-5">
                <a:latin typeface="Arial"/>
                <a:cs typeface="Arial"/>
              </a:rPr>
              <a:t>(representante legal)  (Carimbo de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879" y="2167381"/>
            <a:ext cx="1367790" cy="146685"/>
          </a:xfrm>
          <a:custGeom>
            <a:avLst/>
            <a:gdLst/>
            <a:ahLst/>
            <a:cxnLst/>
            <a:rect l="l" t="t" r="r" b="b"/>
            <a:pathLst>
              <a:path w="1367789" h="146685">
                <a:moveTo>
                  <a:pt x="0" y="146303"/>
                </a:moveTo>
                <a:lnTo>
                  <a:pt x="1367282" y="146303"/>
                </a:lnTo>
                <a:lnTo>
                  <a:pt x="1367282" y="0"/>
                </a:lnTo>
                <a:lnTo>
                  <a:pt x="0" y="0"/>
                </a:lnTo>
                <a:lnTo>
                  <a:pt x="0" y="14630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7" y="1997710"/>
            <a:ext cx="6141720" cy="25888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3810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</a:t>
            </a:r>
            <a:endParaRPr sz="1000">
              <a:latin typeface="Arial"/>
              <a:cs typeface="Arial"/>
            </a:endParaRPr>
          </a:p>
          <a:p>
            <a:pPr algn="ctr" marL="381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algn="ctr" marL="127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DECLARAÇÃO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SUPERVENIÊNCIA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985"/>
              </a:spcBef>
            </a:pP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DECLARAÇÃO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8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A .................................., </a:t>
            </a: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5">
                <a:latin typeface="Arial"/>
                <a:cs typeface="Arial"/>
              </a:rPr>
              <a:t>da </a:t>
            </a:r>
            <a:r>
              <a:rPr dirty="0" sz="1000">
                <a:latin typeface="Arial"/>
                <a:cs typeface="Arial"/>
              </a:rPr>
              <a:t>empresa),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inscrição no CNPJ nº .................., declara sob as penas  da </a:t>
            </a:r>
            <a:r>
              <a:rPr dirty="0" sz="1000">
                <a:latin typeface="Arial"/>
                <a:cs typeface="Arial"/>
              </a:rPr>
              <a:t>lei </a:t>
            </a:r>
            <a:r>
              <a:rPr dirty="0" sz="1000" spc="-5">
                <a:latin typeface="Arial"/>
                <a:cs typeface="Arial"/>
              </a:rPr>
              <a:t>que, até a presente data, inexistem fatos impeditivos para sua habilitação no presente processo  licitatório não estando suspenso do direito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licitar e contratar junto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Mackenzie Esporte Clube, bem 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encontrando declarada inidônea para licitar e contratar com o poder público, no âmbito  estadual ou federal, ciente da obrigatoriedade de declarar ocorrências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posteriores.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75"/>
              </a:spcBef>
            </a:pPr>
            <a:r>
              <a:rPr dirty="0" sz="1000" spc="-5">
                <a:latin typeface="Arial"/>
                <a:cs typeface="Arial"/>
              </a:rPr>
              <a:t>Local e 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437510" y="5299688"/>
            <a:ext cx="2681605" cy="0"/>
          </a:xfrm>
          <a:custGeom>
            <a:avLst/>
            <a:gdLst/>
            <a:ahLst/>
            <a:cxnLst/>
            <a:rect l="l" t="t" r="r" b="b"/>
            <a:pathLst>
              <a:path w="2681604" h="0">
                <a:moveTo>
                  <a:pt x="0" y="0"/>
                </a:moveTo>
                <a:lnTo>
                  <a:pt x="2681251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3025267" y="5285613"/>
            <a:ext cx="150495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2700" marR="5080" indent="154940">
              <a:lnSpc>
                <a:spcPts val="1150"/>
              </a:lnSpc>
              <a:spcBef>
                <a:spcPts val="175"/>
              </a:spcBef>
            </a:pPr>
            <a:r>
              <a:rPr dirty="0" sz="1000" spc="-5">
                <a:latin typeface="Arial"/>
                <a:cs typeface="Arial"/>
              </a:rPr>
              <a:t>(representante legal)  (Carimbo de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879" y="2167381"/>
            <a:ext cx="1367790" cy="146685"/>
          </a:xfrm>
          <a:custGeom>
            <a:avLst/>
            <a:gdLst/>
            <a:ahLst/>
            <a:cxnLst/>
            <a:rect l="l" t="t" r="r" b="b"/>
            <a:pathLst>
              <a:path w="1367789" h="146685">
                <a:moveTo>
                  <a:pt x="0" y="146303"/>
                </a:moveTo>
                <a:lnTo>
                  <a:pt x="1367282" y="146303"/>
                </a:lnTo>
                <a:lnTo>
                  <a:pt x="1367282" y="0"/>
                </a:lnTo>
                <a:lnTo>
                  <a:pt x="0" y="0"/>
                </a:lnTo>
                <a:lnTo>
                  <a:pt x="0" y="14630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7" y="1997710"/>
            <a:ext cx="6146165" cy="2881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marL="113284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INEXISTÊNCIA DE </a:t>
            </a:r>
            <a:r>
              <a:rPr dirty="0" sz="1000" spc="-5" b="1">
                <a:latin typeface="Arial"/>
                <a:cs typeface="Arial"/>
              </a:rPr>
              <a:t>EMPREGADOS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MENORES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marL="1859914" marR="1854200" indent="287655">
              <a:lnSpc>
                <a:spcPct val="192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Ref.: Mackenzie Esporte Clube  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09/2016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.....................................,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inscrita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no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CNPJ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sob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n.º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....................,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intermédio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seu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legal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(a)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Sr(a)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..............................................,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portador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1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carteira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1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identidade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n.º.......................e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do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CPF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n.º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55"/>
              </a:spcBef>
            </a:pPr>
            <a:r>
              <a:rPr dirty="0" sz="1000" spc="-5">
                <a:latin typeface="Arial"/>
                <a:cs typeface="Arial"/>
              </a:rPr>
              <a:t>...................., DECLARA, para fins do disposto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inciso V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>
                <a:latin typeface="Arial"/>
                <a:cs typeface="Arial"/>
              </a:rPr>
              <a:t>27 </a:t>
            </a:r>
            <a:r>
              <a:rPr dirty="0" sz="1000" spc="-5">
                <a:latin typeface="Arial"/>
                <a:cs typeface="Arial"/>
              </a:rPr>
              <a:t>da Lei n.º 8.666 de </a:t>
            </a:r>
            <a:r>
              <a:rPr dirty="0" sz="1000">
                <a:latin typeface="Arial"/>
                <a:cs typeface="Arial"/>
              </a:rPr>
              <a:t>21 </a:t>
            </a:r>
            <a:r>
              <a:rPr dirty="0" sz="1000" spc="-5">
                <a:latin typeface="Arial"/>
                <a:cs typeface="Arial"/>
              </a:rPr>
              <a:t>de junho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1993, acrescido pela Lei </a:t>
            </a:r>
            <a:r>
              <a:rPr dirty="0" sz="1000">
                <a:latin typeface="Arial"/>
                <a:cs typeface="Arial"/>
              </a:rPr>
              <a:t>n.º </a:t>
            </a:r>
            <a:r>
              <a:rPr dirty="0" sz="1000" spc="-5">
                <a:latin typeface="Arial"/>
                <a:cs typeface="Arial"/>
              </a:rPr>
              <a:t>9.854, de 27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outubro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1999, que não emprega </a:t>
            </a:r>
            <a:r>
              <a:rPr dirty="0" sz="1000">
                <a:latin typeface="Arial"/>
                <a:cs typeface="Arial"/>
              </a:rPr>
              <a:t>menor </a:t>
            </a:r>
            <a:r>
              <a:rPr dirty="0" sz="1000" spc="-5">
                <a:latin typeface="Arial"/>
                <a:cs typeface="Arial"/>
              </a:rPr>
              <a:t>de dezoito anos em  trabalho noturno, perigoso ou insalubre e não emprega </a:t>
            </a:r>
            <a:r>
              <a:rPr dirty="0" sz="1000">
                <a:latin typeface="Arial"/>
                <a:cs typeface="Arial"/>
              </a:rPr>
              <a:t>menor </a:t>
            </a:r>
            <a:r>
              <a:rPr dirty="0" sz="1000" spc="-5">
                <a:latin typeface="Arial"/>
                <a:cs typeface="Arial"/>
              </a:rPr>
              <a:t>de dezesseis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12700" marR="154876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Ressalva.: emprega </a:t>
            </a:r>
            <a:r>
              <a:rPr dirty="0" sz="1000">
                <a:latin typeface="Arial"/>
                <a:cs typeface="Arial"/>
              </a:rPr>
              <a:t>menor, </a:t>
            </a:r>
            <a:r>
              <a:rPr dirty="0" sz="1000" spc="-5">
                <a:latin typeface="Arial"/>
                <a:cs typeface="Arial"/>
              </a:rPr>
              <a:t>a partir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quatorze anos, na condição de aprendiz ()  Local e 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871726" y="5299688"/>
            <a:ext cx="3810000" cy="0"/>
          </a:xfrm>
          <a:custGeom>
            <a:avLst/>
            <a:gdLst/>
            <a:ahLst/>
            <a:cxnLst/>
            <a:rect l="l" t="t" r="r" b="b"/>
            <a:pathLst>
              <a:path w="3810000" h="0">
                <a:moveTo>
                  <a:pt x="0" y="0"/>
                </a:moveTo>
                <a:lnTo>
                  <a:pt x="3809433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706627" y="5285613"/>
            <a:ext cx="3823970" cy="762635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331085" marR="5080" indent="154940">
              <a:lnSpc>
                <a:spcPts val="1150"/>
              </a:lnSpc>
              <a:spcBef>
                <a:spcPts val="175"/>
              </a:spcBef>
            </a:pPr>
            <a:r>
              <a:rPr dirty="0" sz="1000" spc="-5">
                <a:latin typeface="Arial"/>
                <a:cs typeface="Arial"/>
              </a:rPr>
              <a:t>(representante legal)  (Carimbo de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dirty="0" sz="1000" spc="-5">
                <a:latin typeface="Arial"/>
                <a:cs typeface="Arial"/>
              </a:rPr>
              <a:t>(Observação: em caso afirmativo, assinalar a ressalva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acima).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879" y="1729993"/>
            <a:ext cx="1367790" cy="144780"/>
          </a:xfrm>
          <a:custGeom>
            <a:avLst/>
            <a:gdLst/>
            <a:ahLst/>
            <a:cxnLst/>
            <a:rect l="l" t="t" r="r" b="b"/>
            <a:pathLst>
              <a:path w="1367789" h="144780">
                <a:moveTo>
                  <a:pt x="0" y="144779"/>
                </a:moveTo>
                <a:lnTo>
                  <a:pt x="1367282" y="144779"/>
                </a:lnTo>
                <a:lnTo>
                  <a:pt x="1367282" y="0"/>
                </a:lnTo>
                <a:lnTo>
                  <a:pt x="0" y="0"/>
                </a:lnTo>
                <a:lnTo>
                  <a:pt x="0" y="14477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7" y="1560322"/>
            <a:ext cx="3911600" cy="2778125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346325" marR="5080" indent="-99060">
              <a:lnSpc>
                <a:spcPts val="1150"/>
              </a:lnSpc>
              <a:spcBef>
                <a:spcPts val="175"/>
              </a:spcBef>
            </a:pP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VIII – ORÇAMENTO  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I – PAPEL TIMBRADO DA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endParaRPr sz="1000">
              <a:latin typeface="Arial"/>
              <a:cs typeface="Arial"/>
            </a:endParaRPr>
          </a:p>
          <a:p>
            <a:pPr marL="160655" indent="-147955">
              <a:lnSpc>
                <a:spcPct val="100000"/>
              </a:lnSpc>
              <a:spcBef>
                <a:spcPts val="875"/>
              </a:spcBef>
              <a:buAutoNum type="romanUcPeriod" startAt="2"/>
              <a:tabLst>
                <a:tab pos="161290" algn="l"/>
              </a:tabLst>
            </a:pPr>
            <a:r>
              <a:rPr dirty="0" sz="1000" spc="-5">
                <a:latin typeface="Arial"/>
                <a:cs typeface="Arial"/>
              </a:rPr>
              <a:t>Orçamento precisa estar identificado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romanUcPeriod" startAt="2"/>
            </a:pPr>
            <a:endParaRPr sz="950">
              <a:latin typeface="Times New Roman"/>
              <a:cs typeface="Times New Roman"/>
            </a:endParaRPr>
          </a:p>
          <a:p>
            <a:pPr lvl="1" marL="872490" indent="-228600">
              <a:lnSpc>
                <a:spcPts val="1175"/>
              </a:lnSpc>
              <a:buAutoNum type="alphaLcPeriod"/>
              <a:tabLst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Destinatário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Solicitante: </a:t>
            </a: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5">
                <a:latin typeface="Arial"/>
                <a:cs typeface="Arial"/>
              </a:rPr>
              <a:t>do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 lvl="1" marL="872490" indent="-228600">
              <a:lnSpc>
                <a:spcPts val="1150"/>
              </a:lnSpc>
              <a:buAutoNum type="alphaLcPeriod"/>
              <a:tabLst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Data da emissão: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DD/MM/AA</a:t>
            </a:r>
            <a:endParaRPr sz="1000">
              <a:latin typeface="Arial"/>
              <a:cs typeface="Arial"/>
            </a:endParaRPr>
          </a:p>
          <a:p>
            <a:pPr lvl="1" marL="872490" indent="-228600">
              <a:lnSpc>
                <a:spcPts val="1175"/>
              </a:lnSpc>
              <a:buAutoNum type="alphaLcPeriod"/>
              <a:tabLst>
                <a:tab pos="871855" algn="l"/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Data da validade: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DD/MM/AA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Arial"/>
              <a:buAutoNum type="alphaLcPeriod"/>
            </a:pPr>
            <a:endParaRPr sz="950">
              <a:latin typeface="Times New Roman"/>
              <a:cs typeface="Times New Roman"/>
            </a:endParaRPr>
          </a:p>
          <a:p>
            <a:pPr marL="195580" indent="-182880">
              <a:lnSpc>
                <a:spcPts val="1170"/>
              </a:lnSpc>
              <a:buAutoNum type="romanUcPeriod" startAt="2"/>
              <a:tabLst>
                <a:tab pos="196215" algn="l"/>
              </a:tabLst>
            </a:pPr>
            <a:r>
              <a:rPr dirty="0" sz="1000" spc="-5">
                <a:latin typeface="Arial"/>
                <a:cs typeface="Arial"/>
              </a:rPr>
              <a:t>Sobre a identificação </a:t>
            </a:r>
            <a:r>
              <a:rPr dirty="0" sz="1000">
                <a:latin typeface="Arial"/>
                <a:cs typeface="Arial"/>
              </a:rPr>
              <a:t>da empresa </a:t>
            </a:r>
            <a:r>
              <a:rPr dirty="0" sz="1000" spc="-5">
                <a:latin typeface="Arial"/>
                <a:cs typeface="Arial"/>
              </a:rPr>
              <a:t>emissora 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orçamento: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45"/>
              </a:lnSpc>
              <a:buChar char="-"/>
              <a:tabLst>
                <a:tab pos="90805" algn="l"/>
              </a:tabLst>
            </a:pP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5">
                <a:latin typeface="Arial"/>
                <a:cs typeface="Arial"/>
              </a:rPr>
              <a:t>da </a:t>
            </a:r>
            <a:r>
              <a:rPr dirty="0" sz="1000">
                <a:latin typeface="Arial"/>
                <a:cs typeface="Arial"/>
              </a:rPr>
              <a:t>empresa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está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orçando: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CNPJ: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Endereço: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Telefone: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7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E-mail: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IV - Orçamento contendo: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284988" y="4475098"/>
          <a:ext cx="6992620" cy="40424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8765"/>
                <a:gridCol w="1579244"/>
                <a:gridCol w="2244090"/>
                <a:gridCol w="720725"/>
                <a:gridCol w="810895"/>
                <a:gridCol w="673100"/>
                <a:gridCol w="675004"/>
              </a:tblGrid>
              <a:tr h="54254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MATERIAL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70548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ESPECIFICAÇÃO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3500" marR="53340" indent="1333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UNIDDADE  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7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 b="1">
                          <a:latin typeface="Tahoma"/>
                          <a:cs typeface="Tahoma"/>
                        </a:rPr>
                        <a:t>MEDIDA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QUANTIDADE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7945" marR="61594" indent="93980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Tahoma"/>
                          <a:cs typeface="Tahoma"/>
                        </a:rPr>
                        <a:t>VALOR  </a:t>
                      </a:r>
                      <a:r>
                        <a:rPr dirty="0" sz="800" spc="5" b="1">
                          <a:latin typeface="Tahoma"/>
                          <a:cs typeface="Tahoma"/>
                        </a:rPr>
                        <a:t>U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N</a:t>
                      </a:r>
                      <a:r>
                        <a:rPr dirty="0" sz="800" spc="-5" b="1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 spc="-15" b="1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Á</a:t>
                      </a:r>
                      <a:r>
                        <a:rPr dirty="0" sz="800" spc="5" b="1">
                          <a:latin typeface="Tahoma"/>
                          <a:cs typeface="Tahoma"/>
                        </a:rPr>
                        <a:t>R</a:t>
                      </a:r>
                      <a:r>
                        <a:rPr dirty="0" sz="800" spc="-20" b="1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73355" marR="153035" indent="-9525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V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 spc="-5" b="1">
                          <a:latin typeface="Tahoma"/>
                          <a:cs typeface="Tahoma"/>
                        </a:rPr>
                        <a:t>L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OR  </a:t>
                      </a:r>
                      <a:r>
                        <a:rPr dirty="0" sz="800" spc="-5" b="1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 spc="-5" b="1">
                          <a:latin typeface="Tahoma"/>
                          <a:cs typeface="Tahoma"/>
                        </a:rPr>
                        <a:t>TAL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7853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444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b="1">
                          <a:latin typeface="Tahoma"/>
                          <a:cs typeface="Tahoma"/>
                        </a:rPr>
                        <a:t>01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47700" marR="86995" indent="-549275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CRONOMETRO DIGITAL 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DE  </a:t>
                      </a:r>
                      <a:r>
                        <a:rPr dirty="0" sz="800" spc="-5" b="1">
                          <a:latin typeface="Tahoma"/>
                          <a:cs typeface="Tahoma"/>
                        </a:rPr>
                        <a:t>MESA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085" marR="36195">
                        <a:lnSpc>
                          <a:spcPct val="100699"/>
                        </a:lnSpc>
                        <a:spcBef>
                          <a:spcPts val="1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Alojado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em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caixa metálica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30 x 6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cm, com pintura epoxi;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Peso 5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kilos;  Alimentação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127 /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220 Volts automático;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Uma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Face; Dígitos na cor vermelha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alto  intensidade; Painel frontal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anti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reflexo; Bateria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12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Volts,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Cabo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interligação para Plug acendedor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12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Volts;  Caixa para transporte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em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madeira,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Funções Relógio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Horas, Cronometro  Progressivo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Cronometro Regressivo; Suporte  para fixação no teto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carro madrinha, 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 parte.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791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4445">
                        <a:lnSpc>
                          <a:spcPct val="100000"/>
                        </a:lnSpc>
                      </a:pPr>
                      <a:r>
                        <a:rPr dirty="0" sz="800" b="1">
                          <a:latin typeface="Tahoma"/>
                          <a:cs typeface="Tahoma"/>
                        </a:rPr>
                        <a:t>02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CRONOMETRO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085" marR="35560">
                        <a:lnSpc>
                          <a:spcPct val="100600"/>
                        </a:lnSpc>
                        <a:spcBef>
                          <a:spcPts val="63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Indicação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hora, data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dia 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semana;  Resolução 1/100 segundos; Alarme diário;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Sinal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sonoro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 cheia; Contagem progressiva;  Resistente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água;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Peso: 1.0000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kg;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Dimensões: 16.0000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16.0000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16.0000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cm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06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296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444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b="1">
                          <a:latin typeface="Tahoma"/>
                          <a:cs typeface="Tahoma"/>
                        </a:rPr>
                        <a:t>03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CRONÔMETRO 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-</a:t>
                      </a:r>
                      <a:r>
                        <a:rPr dirty="0" sz="80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 b="1">
                          <a:latin typeface="Tahoma"/>
                          <a:cs typeface="Tahoma"/>
                        </a:rPr>
                        <a:t>NATAÇÃO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085" marR="35560">
                        <a:lnSpc>
                          <a:spcPct val="100600"/>
                        </a:lnSpc>
                        <a:spcBef>
                          <a:spcPts val="26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100 laps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Exibe tanto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 total  corrente quanto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lap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corrente;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Acesso 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 durante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uso; Pega  passagens durante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uso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3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displays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tempo; Espaço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medida para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10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horas; Pega frequência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braçada; Resistente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água; Bateria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Lítio.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330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5">
                          <a:latin typeface="Tahoma"/>
                          <a:cs typeface="Tahoma"/>
                        </a:rPr>
                        <a:t>12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6324">
                <a:tc gridSpan="5">
                  <a:txBody>
                    <a:bodyPr/>
                    <a:lstStyle/>
                    <a:p>
                      <a:pPr algn="r" marR="34925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 spc="-5" b="1">
                          <a:latin typeface="Tahoma"/>
                          <a:cs typeface="Tahoma"/>
                        </a:rPr>
                        <a:t>TAL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901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6" name="object 26"/>
          <p:cNvSpPr txBox="1"/>
          <p:nvPr/>
        </p:nvSpPr>
        <p:spPr>
          <a:xfrm>
            <a:off x="706627" y="8612885"/>
            <a:ext cx="2833370" cy="14319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90170" indent="-77470">
              <a:lnSpc>
                <a:spcPts val="1175"/>
              </a:lnSpc>
              <a:spcBef>
                <a:spcPts val="95"/>
              </a:spcBef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Prazo 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entrega: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7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Forma de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Pagamento:</a:t>
            </a:r>
            <a:endParaRPr sz="1000">
              <a:latin typeface="Arial"/>
              <a:cs typeface="Arial"/>
            </a:endParaRPr>
          </a:p>
          <a:p>
            <a:pPr marL="173990" indent="-161290">
              <a:lnSpc>
                <a:spcPct val="100000"/>
              </a:lnSpc>
              <a:spcBef>
                <a:spcPts val="865"/>
              </a:spcBef>
              <a:buAutoNum type="romanUcPeriod" startAt="5"/>
              <a:tabLst>
                <a:tab pos="174625" algn="l"/>
              </a:tabLst>
            </a:pPr>
            <a:r>
              <a:rPr dirty="0" sz="1000" spc="-5">
                <a:latin typeface="Arial"/>
                <a:cs typeface="Arial"/>
              </a:rPr>
              <a:t>Sobre quem emitiu o documento de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AutoNum type="romanUcPeriod" startAt="5"/>
            </a:pPr>
            <a:endParaRPr sz="950">
              <a:latin typeface="Times New Roman"/>
              <a:cs typeface="Times New Roman"/>
            </a:endParaRPr>
          </a:p>
          <a:p>
            <a:pPr lvl="1" marL="469900" indent="-228600">
              <a:lnSpc>
                <a:spcPts val="1175"/>
              </a:lnSpc>
              <a:buAutoNum type="alphaLcParenR"/>
              <a:tabLst>
                <a:tab pos="470534" algn="l"/>
              </a:tabLst>
            </a:pPr>
            <a:r>
              <a:rPr dirty="0" sz="1000">
                <a:latin typeface="Arial"/>
                <a:cs typeface="Arial"/>
              </a:rPr>
              <a:t>Nome</a:t>
            </a:r>
            <a:endParaRPr sz="1000">
              <a:latin typeface="Arial"/>
              <a:cs typeface="Arial"/>
            </a:endParaRPr>
          </a:p>
          <a:p>
            <a:pPr lvl="1" marL="469900" indent="-228600">
              <a:lnSpc>
                <a:spcPts val="1150"/>
              </a:lnSpc>
              <a:buAutoNum type="alphaLcParenR"/>
              <a:tabLst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Cargo </a:t>
            </a:r>
            <a:r>
              <a:rPr dirty="0" sz="1000">
                <a:latin typeface="Arial"/>
                <a:cs typeface="Arial"/>
              </a:rPr>
              <a:t>na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empresa</a:t>
            </a:r>
            <a:endParaRPr sz="1000">
              <a:latin typeface="Arial"/>
              <a:cs typeface="Arial"/>
            </a:endParaRPr>
          </a:p>
          <a:p>
            <a:pPr lvl="1" marL="469900" indent="-228600">
              <a:lnSpc>
                <a:spcPts val="1175"/>
              </a:lnSpc>
              <a:buAutoNum type="alphaLcParenR"/>
              <a:tabLst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dirty="0" sz="1000" spc="-5">
                <a:latin typeface="Arial"/>
                <a:cs typeface="Arial"/>
              </a:rPr>
              <a:t>VI </a:t>
            </a:r>
            <a:r>
              <a:rPr dirty="0" sz="1000" spc="-5" b="1">
                <a:latin typeface="Arial"/>
                <a:cs typeface="Arial"/>
              </a:rPr>
              <a:t>–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Carimbo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879" y="1729993"/>
            <a:ext cx="1367790" cy="144780"/>
          </a:xfrm>
          <a:custGeom>
            <a:avLst/>
            <a:gdLst/>
            <a:ahLst/>
            <a:cxnLst/>
            <a:rect l="l" t="t" r="r" b="b"/>
            <a:pathLst>
              <a:path w="1367789" h="144780">
                <a:moveTo>
                  <a:pt x="0" y="144779"/>
                </a:moveTo>
                <a:lnTo>
                  <a:pt x="1367282" y="144779"/>
                </a:lnTo>
                <a:lnTo>
                  <a:pt x="1367282" y="0"/>
                </a:lnTo>
                <a:lnTo>
                  <a:pt x="0" y="0"/>
                </a:lnTo>
                <a:lnTo>
                  <a:pt x="0" y="14477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7" y="1560322"/>
            <a:ext cx="3811904" cy="9074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R="427355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IX</a:t>
            </a:r>
            <a:endParaRPr sz="1000">
              <a:latin typeface="Arial"/>
              <a:cs typeface="Arial"/>
            </a:endParaRPr>
          </a:p>
          <a:p>
            <a:pPr algn="ctr" marL="2333625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-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ts val="1175"/>
              </a:lnSpc>
            </a:pPr>
            <a:r>
              <a:rPr dirty="0" sz="1000" spc="-30" b="1">
                <a:latin typeface="Arial"/>
                <a:cs typeface="Arial"/>
              </a:rPr>
              <a:t>AO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09/2016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7" y="2874010"/>
            <a:ext cx="6143625" cy="163957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080895" marR="190500" indent="-1882775">
              <a:lnSpc>
                <a:spcPts val="1150"/>
              </a:lnSpc>
              <a:spcBef>
                <a:spcPts val="175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ENQUADRAMENTO </a:t>
            </a:r>
            <a:r>
              <a:rPr dirty="0" sz="1000" spc="-10" b="1">
                <a:latin typeface="Arial"/>
                <a:cs typeface="Arial"/>
              </a:rPr>
              <a:t>EM REGIME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TRIBUTAÇÃO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MICRO </a:t>
            </a:r>
            <a:r>
              <a:rPr dirty="0" sz="1000" b="1">
                <a:latin typeface="Arial"/>
                <a:cs typeface="Arial"/>
              </a:rPr>
              <a:t>EMPRESA OU  EMPRESA DE </a:t>
            </a:r>
            <a:r>
              <a:rPr dirty="0" sz="1000" spc="-5" b="1">
                <a:latin typeface="Arial"/>
                <a:cs typeface="Arial"/>
              </a:rPr>
              <a:t>PEQUENO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PORTE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5">
                <a:latin typeface="Arial"/>
                <a:cs typeface="Arial"/>
              </a:rPr>
              <a:t>da Empresa), CNPJ/MF Nº, sediada, (Endereço Completo) Declaro(amos) para todos os fins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direito, especificamente para participação do Processo de </a:t>
            </a:r>
            <a:r>
              <a:rPr dirty="0" sz="1000">
                <a:latin typeface="Arial"/>
                <a:cs typeface="Arial"/>
              </a:rPr>
              <a:t>Compras </a:t>
            </a:r>
            <a:r>
              <a:rPr dirty="0" sz="1000" spc="-5">
                <a:latin typeface="Arial"/>
                <a:cs typeface="Arial"/>
              </a:rPr>
              <a:t>na modalidade de convite, </a:t>
            </a:r>
            <a:r>
              <a:rPr dirty="0" sz="1000">
                <a:latin typeface="Arial"/>
                <a:cs typeface="Arial"/>
              </a:rPr>
              <a:t>que  </a:t>
            </a:r>
            <a:r>
              <a:rPr dirty="0" sz="1000" spc="-5">
                <a:latin typeface="Arial"/>
                <a:cs typeface="Arial"/>
              </a:rPr>
              <a:t>estou(amos) sob o </a:t>
            </a:r>
            <a:r>
              <a:rPr dirty="0" sz="1000">
                <a:latin typeface="Arial"/>
                <a:cs typeface="Arial"/>
              </a:rPr>
              <a:t>regime </a:t>
            </a:r>
            <a:r>
              <a:rPr dirty="0" sz="1000" spc="-5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microempresa </a:t>
            </a:r>
            <a:r>
              <a:rPr dirty="0" sz="1000" spc="-5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empresa de </a:t>
            </a:r>
            <a:r>
              <a:rPr dirty="0" sz="1000" spc="-5">
                <a:latin typeface="Arial"/>
                <a:cs typeface="Arial"/>
              </a:rPr>
              <a:t>pequeno porte, para efeito do disposto na Lei  Complementar 123, </a:t>
            </a:r>
            <a:r>
              <a:rPr dirty="0" sz="1000">
                <a:latin typeface="Arial"/>
                <a:cs typeface="Arial"/>
              </a:rPr>
              <a:t>de 14 </a:t>
            </a:r>
            <a:r>
              <a:rPr dirty="0" sz="1000" spc="-5">
                <a:latin typeface="Arial"/>
                <a:cs typeface="Arial"/>
              </a:rPr>
              <a:t>de dezembro 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2006.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55"/>
              </a:spcBef>
            </a:pPr>
            <a:r>
              <a:rPr dirty="0" sz="1000" spc="-5">
                <a:latin typeface="Arial"/>
                <a:cs typeface="Arial"/>
              </a:rPr>
              <a:t>Local e 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694942" y="5372840"/>
            <a:ext cx="4163060" cy="0"/>
          </a:xfrm>
          <a:custGeom>
            <a:avLst/>
            <a:gdLst/>
            <a:ahLst/>
            <a:cxnLst/>
            <a:rect l="l" t="t" r="r" b="b"/>
            <a:pathLst>
              <a:path w="4163060" h="0">
                <a:moveTo>
                  <a:pt x="0" y="0"/>
                </a:moveTo>
                <a:lnTo>
                  <a:pt x="4162598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2775330" y="5358764"/>
            <a:ext cx="200660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5">
                <a:latin typeface="Arial"/>
                <a:cs typeface="Arial"/>
              </a:rPr>
              <a:t>e Identidade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Declarante)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7" y="1560322"/>
            <a:ext cx="6145530" cy="83578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b="1">
                <a:latin typeface="Arial"/>
                <a:cs typeface="Arial"/>
              </a:rPr>
              <a:t>MINUTA DE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ct val="96000"/>
              </a:lnSpc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MACKENZIE ESPORTE </a:t>
            </a:r>
            <a:r>
              <a:rPr dirty="0" sz="1000" b="1">
                <a:latin typeface="Arial"/>
                <a:cs typeface="Arial"/>
              </a:rPr>
              <a:t>CLUBE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associação </a:t>
            </a:r>
            <a:r>
              <a:rPr dirty="0" sz="1000">
                <a:latin typeface="Arial"/>
                <a:cs typeface="Arial"/>
              </a:rPr>
              <a:t>sem </a:t>
            </a:r>
            <a:r>
              <a:rPr dirty="0" sz="1000" spc="-5">
                <a:latin typeface="Arial"/>
                <a:cs typeface="Arial"/>
              </a:rPr>
              <a:t>fins econômicos e lucrativos, com sede e </a:t>
            </a:r>
            <a:r>
              <a:rPr dirty="0" sz="1000">
                <a:latin typeface="Arial"/>
                <a:cs typeface="Arial"/>
              </a:rPr>
              <a:t>foro </a:t>
            </a:r>
            <a:r>
              <a:rPr dirty="0" sz="1000" spc="-5">
                <a:latin typeface="Arial"/>
                <a:cs typeface="Arial"/>
              </a:rPr>
              <a:t>na  cidade de Belo Horizonte, Estado de Minas Gerais, à Rua Benvinda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Carvalho, final, Bairro Santo  Antônio, CEP: 30.330-180, </a:t>
            </a:r>
            <a:r>
              <a:rPr dirty="0" sz="1000" spc="-5" b="1">
                <a:latin typeface="Arial"/>
                <a:cs typeface="Arial"/>
              </a:rPr>
              <a:t>CNPJ 17.499.252/0001-00 </a:t>
            </a:r>
            <a:r>
              <a:rPr dirty="0" sz="1000" spc="-5">
                <a:latin typeface="Arial"/>
                <a:cs typeface="Arial"/>
              </a:rPr>
              <a:t>neste ato representado por seus representantes  legais, ora denominado CONTRATANTE, e de outro lado, xxxxxxxxxxxxxxxxxxxxxxxxxxx,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sede na Rua  xxxxxxxxxxxxxxxxxxxxxxxxxxxxxxxxxx, município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xxxxxxxxxxxx, inscrita no CNPJ sob o </a:t>
            </a:r>
            <a:r>
              <a:rPr dirty="0" sz="1000">
                <a:latin typeface="Arial"/>
                <a:cs typeface="Arial"/>
              </a:rPr>
              <a:t>nº  </a:t>
            </a:r>
            <a:r>
              <a:rPr dirty="0" sz="1000" spc="-5">
                <a:latin typeface="Arial"/>
                <a:cs typeface="Arial"/>
              </a:rPr>
              <a:t>xxxxxxxxxxxxxx, neste representado por xxxxxxxxxxxxxx, ora denominada CONTRATADA, firmam o  presente CONTRATO, mediante as cláusulas 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condições: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1ª - OBJETO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ct val="95700"/>
              </a:lnSpc>
              <a:tabLst>
                <a:tab pos="3811904" algn="l"/>
              </a:tabLst>
            </a:pPr>
            <a:r>
              <a:rPr dirty="0" sz="1000" spc="-5">
                <a:latin typeface="Arial"/>
                <a:cs typeface="Arial"/>
              </a:rPr>
              <a:t>Constitui 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desse 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 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fornecimento 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para o treinamento de envolvidos no  </a:t>
            </a:r>
            <a:r>
              <a:rPr dirty="0" sz="1000" spc="-5" b="1">
                <a:latin typeface="Arial"/>
                <a:cs typeface="Arial"/>
              </a:rPr>
              <a:t>PROJETO MACKENZIE FORMANDO </a:t>
            </a:r>
            <a:r>
              <a:rPr dirty="0" sz="1000" spc="-10" b="1">
                <a:latin typeface="Arial"/>
                <a:cs typeface="Arial"/>
              </a:rPr>
              <a:t>ATLETAS </a:t>
            </a:r>
            <a:r>
              <a:rPr dirty="0" sz="1000" b="1">
                <a:latin typeface="Arial"/>
                <a:cs typeface="Arial"/>
              </a:rPr>
              <a:t>OLÍMPICOS </a:t>
            </a:r>
            <a:r>
              <a:rPr dirty="0" sz="1000" spc="5" b="1">
                <a:latin typeface="Arial"/>
                <a:cs typeface="Arial"/>
              </a:rPr>
              <a:t>III</a:t>
            </a:r>
            <a:r>
              <a:rPr dirty="0" sz="1000" spc="5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em conformidade </a:t>
            </a:r>
            <a:r>
              <a:rPr dirty="0" sz="100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especificações  descritas no Item 01,02 e/ou 03,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divisão apresentada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  </a:t>
            </a:r>
            <a:r>
              <a:rPr dirty="0" sz="1000" spc="-5" b="1">
                <a:latin typeface="Arial"/>
                <a:cs typeface="Arial"/>
              </a:rPr>
              <a:t>09/2016.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7620">
              <a:lnSpc>
                <a:spcPct val="965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Parágrafo Único: </a:t>
            </a:r>
            <a:r>
              <a:rPr dirty="0" sz="1000" spc="-5">
                <a:latin typeface="Arial"/>
                <a:cs typeface="Arial"/>
              </a:rPr>
              <a:t>Durante a vigência do contrato o nº estabelecido no </a:t>
            </a:r>
            <a:r>
              <a:rPr dirty="0" sz="1000">
                <a:latin typeface="Arial"/>
                <a:cs typeface="Arial"/>
              </a:rPr>
              <a:t>caput </a:t>
            </a:r>
            <a:r>
              <a:rPr dirty="0" sz="1000" spc="-5">
                <a:latin typeface="Arial"/>
                <a:cs typeface="Arial"/>
              </a:rPr>
              <a:t>deste artigo poderá sofrer  alterações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acréscimos ou supressões, até o </a:t>
            </a:r>
            <a:r>
              <a:rPr dirty="0" sz="1000">
                <a:latin typeface="Arial"/>
                <a:cs typeface="Arial"/>
              </a:rPr>
              <a:t>limite </a:t>
            </a:r>
            <a:r>
              <a:rPr dirty="0" sz="1000" spc="-5">
                <a:latin typeface="Arial"/>
                <a:cs typeface="Arial"/>
              </a:rPr>
              <a:t>de 25% (vinte e </a:t>
            </a:r>
            <a:r>
              <a:rPr dirty="0" sz="1000">
                <a:latin typeface="Arial"/>
                <a:cs typeface="Arial"/>
              </a:rPr>
              <a:t>cinco </a:t>
            </a:r>
            <a:r>
              <a:rPr dirty="0" sz="1000" spc="-5">
                <a:latin typeface="Arial"/>
                <a:cs typeface="Arial"/>
              </a:rPr>
              <a:t>por cento) a critério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CONTRATANTE, independentemente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motivação, nos </a:t>
            </a:r>
            <a:r>
              <a:rPr dirty="0" sz="1000">
                <a:latin typeface="Arial"/>
                <a:cs typeface="Arial"/>
              </a:rPr>
              <a:t>termos </a:t>
            </a:r>
            <a:r>
              <a:rPr dirty="0" sz="1000" spc="-5">
                <a:latin typeface="Arial"/>
                <a:cs typeface="Arial"/>
              </a:rPr>
              <a:t>do art. 65, §1°,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2ª - ATRELADO </a:t>
            </a:r>
            <a:r>
              <a:rPr dirty="0" sz="1000" spc="-20" b="1">
                <a:latin typeface="Arial"/>
                <a:cs typeface="Arial"/>
              </a:rPr>
              <a:t>AO</a:t>
            </a:r>
            <a:r>
              <a:rPr dirty="0" sz="1000" spc="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21590">
              <a:lnSpc>
                <a:spcPct val="96500"/>
              </a:lnSpc>
            </a:pPr>
            <a:r>
              <a:rPr dirty="0" sz="1000" spc="-5">
                <a:latin typeface="Arial"/>
                <a:cs typeface="Arial"/>
              </a:rPr>
              <a:t>O presente </a:t>
            </a:r>
            <a:r>
              <a:rPr dirty="0" sz="1000">
                <a:latin typeface="Arial"/>
                <a:cs typeface="Arial"/>
              </a:rPr>
              <a:t>contrato </a:t>
            </a:r>
            <a:r>
              <a:rPr dirty="0" sz="1000" spc="-5">
                <a:latin typeface="Arial"/>
                <a:cs typeface="Arial"/>
              </a:rPr>
              <a:t>está vinculado aos </a:t>
            </a:r>
            <a:r>
              <a:rPr dirty="0" sz="1000">
                <a:latin typeface="Arial"/>
                <a:cs typeface="Arial"/>
              </a:rPr>
              <a:t>termos </a:t>
            </a:r>
            <a:r>
              <a:rPr dirty="0" sz="1000" spc="-5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</a:t>
            </a:r>
            <a:r>
              <a:rPr dirty="0" sz="1000" b="1">
                <a:latin typeface="Arial"/>
                <a:cs typeface="Arial"/>
              </a:rPr>
              <a:t>09/2016 </a:t>
            </a:r>
            <a:r>
              <a:rPr dirty="0" sz="1000" spc="-5">
                <a:latin typeface="Arial"/>
                <a:cs typeface="Arial"/>
              </a:rPr>
              <a:t>e anexos e ao  Projeto MACKENZIE FORMANDO ATLETAS OLÍMPICOS, convênio entre a </a:t>
            </a:r>
            <a:r>
              <a:rPr dirty="0" sz="1000" spc="5">
                <a:latin typeface="Arial"/>
                <a:cs typeface="Arial"/>
              </a:rPr>
              <a:t>CBC- </a:t>
            </a:r>
            <a:r>
              <a:rPr dirty="0" sz="1000" spc="-5">
                <a:latin typeface="Arial"/>
                <a:cs typeface="Arial"/>
              </a:rPr>
              <a:t>Confederação Brasileira  de Clubes e Mackenzie Esporte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3ª - VIGÊNCIA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50"/>
              </a:lnSpc>
              <a:tabLst>
                <a:tab pos="4846320" algn="l"/>
              </a:tabLst>
            </a:pP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presente</a:t>
            </a:r>
            <a:r>
              <a:rPr dirty="0" sz="1000" spc="1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</a:t>
            </a:r>
            <a:r>
              <a:rPr dirty="0" sz="1000" spc="1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é</a:t>
            </a:r>
            <a:r>
              <a:rPr dirty="0" sz="1000" spc="19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firmado</a:t>
            </a:r>
            <a:r>
              <a:rPr dirty="0" sz="1000" spc="1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prazo</a:t>
            </a:r>
            <a:r>
              <a:rPr dirty="0" sz="1000" spc="1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determinado,</a:t>
            </a:r>
            <a:r>
              <a:rPr dirty="0" sz="1000" spc="1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vigendo</a:t>
            </a:r>
            <a:r>
              <a:rPr dirty="0" sz="1000" spc="1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até</a:t>
            </a:r>
            <a:r>
              <a:rPr dirty="0" sz="1000" spc="1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dia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, contados a partir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recebimento pelo fornecedor por </a:t>
            </a:r>
            <a:r>
              <a:rPr dirty="0" sz="1000" spc="-10">
                <a:latin typeface="Arial"/>
                <a:cs typeface="Arial"/>
              </a:rPr>
              <a:t>via </a:t>
            </a:r>
            <a:r>
              <a:rPr dirty="0" sz="1000">
                <a:latin typeface="Arial"/>
                <a:cs typeface="Arial"/>
              </a:rPr>
              <a:t>e-mail </a:t>
            </a:r>
            <a:r>
              <a:rPr dirty="0" sz="1000" spc="-5">
                <a:latin typeface="Arial"/>
                <a:cs typeface="Arial"/>
              </a:rPr>
              <a:t>de autorização da </a:t>
            </a:r>
            <a:r>
              <a:rPr dirty="0" sz="1000">
                <a:latin typeface="Arial"/>
                <a:cs typeface="Arial"/>
              </a:rPr>
              <a:t>compra, </a:t>
            </a:r>
            <a:r>
              <a:rPr dirty="0" sz="1000" spc="-5">
                <a:latin typeface="Arial"/>
                <a:cs typeface="Arial"/>
              </a:rPr>
              <a:t>instrumento hábil para todos os fins  de direito.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caso de fornecimento de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5">
                <a:latin typeface="Arial"/>
                <a:cs typeface="Arial"/>
              </a:rPr>
              <a:t>de um item, o cronograma de entrega dos itens </a:t>
            </a:r>
            <a:r>
              <a:rPr dirty="0" sz="1000">
                <a:latin typeface="Arial"/>
                <a:cs typeface="Arial"/>
              </a:rPr>
              <a:t>será  </a:t>
            </a:r>
            <a:r>
              <a:rPr dirty="0" sz="1000" spc="-5">
                <a:latin typeface="Arial"/>
                <a:cs typeface="Arial"/>
              </a:rPr>
              <a:t>especificado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separadamente.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4ª - OBRIGAÇÕES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Entregar o material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especificações do anexo I, </a:t>
            </a:r>
            <a:r>
              <a:rPr dirty="0" sz="1000">
                <a:latin typeface="Arial"/>
                <a:cs typeface="Arial"/>
              </a:rPr>
              <a:t>responsabilizando-se </a:t>
            </a:r>
            <a:r>
              <a:rPr dirty="0" sz="1000" spc="-5">
                <a:latin typeface="Arial"/>
                <a:cs typeface="Arial"/>
              </a:rPr>
              <a:t>integralmente pela qualidade  técnica do material por </a:t>
            </a:r>
            <a:r>
              <a:rPr dirty="0" sz="1000" spc="-10">
                <a:latin typeface="Arial"/>
                <a:cs typeface="Arial"/>
              </a:rPr>
              <a:t>ela </a:t>
            </a:r>
            <a:r>
              <a:rPr dirty="0" sz="1000">
                <a:latin typeface="Arial"/>
                <a:cs typeface="Arial"/>
              </a:rPr>
              <a:t>oferecido </a:t>
            </a:r>
            <a:r>
              <a:rPr dirty="0" sz="1000" spc="-5">
                <a:latin typeface="Arial"/>
                <a:cs typeface="Arial"/>
              </a:rPr>
              <a:t>e </a:t>
            </a:r>
            <a:r>
              <a:rPr dirty="0" sz="1000">
                <a:latin typeface="Arial"/>
                <a:cs typeface="Arial"/>
              </a:rPr>
              <a:t>cumprindo </a:t>
            </a:r>
            <a:r>
              <a:rPr dirty="0" sz="1000" spc="-5">
                <a:latin typeface="Arial"/>
                <a:cs typeface="Arial"/>
              </a:rPr>
              <a:t>o prazo de entrega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informado.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9525">
              <a:lnSpc>
                <a:spcPts val="1140"/>
              </a:lnSpc>
            </a:pPr>
            <a:r>
              <a:rPr dirty="0" sz="1000" spc="-5">
                <a:latin typeface="Arial"/>
                <a:cs typeface="Arial"/>
              </a:rPr>
              <a:t>A vigência da garantia oferecida deverá ser mantida, a partir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recebimento definitivo do </a:t>
            </a:r>
            <a:r>
              <a:rPr dirty="0" sz="1000">
                <a:latin typeface="Arial"/>
                <a:cs typeface="Arial"/>
              </a:rPr>
              <a:t>bem,  </a:t>
            </a:r>
            <a:r>
              <a:rPr dirty="0" sz="1000" spc="-5">
                <a:latin typeface="Arial"/>
                <a:cs typeface="Arial"/>
              </a:rPr>
              <a:t>observando-se, as regras estabelecidas pelo Código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Defesa do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Consumidor.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1143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Providenciar a imediata substituição do bem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defeito, quando apontado, dentro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período de 7 (sete)  meses após a data de emissão da nota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Responsabilizar-se pelo pagamento de todos os tributos que incidam ou venham a incidir, direta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indiretamente, sobre o objeto deste Contrato e responsabilizar-se pelo ônus resultante de quaisquer ações,  demandas, custos e despesas decorrentes de danos, seja por culpa de qualquer de seus empregados e/ou  prepostos, obrigando-se, </a:t>
            </a:r>
            <a:r>
              <a:rPr dirty="0" sz="1000">
                <a:latin typeface="Arial"/>
                <a:cs typeface="Arial"/>
              </a:rPr>
              <a:t>outrossim, </a:t>
            </a:r>
            <a:r>
              <a:rPr dirty="0" sz="1000" spc="-5">
                <a:latin typeface="Arial"/>
                <a:cs typeface="Arial"/>
              </a:rPr>
              <a:t>por quaisquer responsabilidades decorrentes de ações judiciais que lhe  venham a ser atribuídas por </a:t>
            </a:r>
            <a:r>
              <a:rPr dirty="0" sz="1000">
                <a:latin typeface="Arial"/>
                <a:cs typeface="Arial"/>
              </a:rPr>
              <a:t>força </a:t>
            </a:r>
            <a:r>
              <a:rPr dirty="0" sz="1000" spc="-5">
                <a:latin typeface="Arial"/>
                <a:cs typeface="Arial"/>
              </a:rPr>
              <a:t>de lei, relacionadas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o cumprimento do presente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Submeter-se às </a:t>
            </a:r>
            <a:r>
              <a:rPr dirty="0" sz="1000">
                <a:latin typeface="Arial"/>
                <a:cs typeface="Arial"/>
              </a:rPr>
              <a:t>normas </a:t>
            </a:r>
            <a:r>
              <a:rPr dirty="0" sz="1000" spc="-5">
                <a:latin typeface="Arial"/>
                <a:cs typeface="Arial"/>
              </a:rPr>
              <a:t>e determinações do CONTRATANTE no que se </a:t>
            </a:r>
            <a:r>
              <a:rPr dirty="0" sz="1000">
                <a:latin typeface="Arial"/>
                <a:cs typeface="Arial"/>
              </a:rPr>
              <a:t>referem </a:t>
            </a:r>
            <a:r>
              <a:rPr dirty="0" sz="1000" spc="-5">
                <a:latin typeface="Arial"/>
                <a:cs typeface="Arial"/>
              </a:rPr>
              <a:t>à execução do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Permitir o livre acesso aos documentos e registros contábeis, referentes ao objeto contratado, </a:t>
            </a:r>
            <a:r>
              <a:rPr dirty="0" sz="1000">
                <a:latin typeface="Arial"/>
                <a:cs typeface="Arial"/>
              </a:rPr>
              <a:t>aos  </a:t>
            </a:r>
            <a:r>
              <a:rPr dirty="0" sz="1000" spc="-5">
                <a:latin typeface="Arial"/>
                <a:cs typeface="Arial"/>
              </a:rPr>
              <a:t>servidores dos órgãos e entidades públicas concedentes e dos órgãos de controle interno e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externo.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7" y="1561846"/>
            <a:ext cx="6147435" cy="8356600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just" marL="12700" marR="12700">
              <a:lnSpc>
                <a:spcPct val="95700"/>
              </a:lnSpc>
              <a:spcBef>
                <a:spcPts val="145"/>
              </a:spcBef>
            </a:pPr>
            <a:r>
              <a:rPr dirty="0" sz="1000" spc="-5">
                <a:latin typeface="Arial"/>
                <a:cs typeface="Arial"/>
              </a:rPr>
              <a:t>Obrigação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contratado de </a:t>
            </a:r>
            <a:r>
              <a:rPr dirty="0" sz="1000">
                <a:latin typeface="Arial"/>
                <a:cs typeface="Arial"/>
              </a:rPr>
              <a:t>manter, </a:t>
            </a:r>
            <a:r>
              <a:rPr dirty="0" sz="1000" spc="-5">
                <a:latin typeface="Arial"/>
                <a:cs typeface="Arial"/>
              </a:rPr>
              <a:t>durante toda a execução do contrato, em compatibilidade com as  obrigações por ele assumidas, todas as condições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habilitação e qualificação exigidas no instrumento  convocatório e a aplicabilidade do Regulamento de </a:t>
            </a:r>
            <a:r>
              <a:rPr dirty="0" sz="1000">
                <a:latin typeface="Arial"/>
                <a:cs typeface="Arial"/>
              </a:rPr>
              <a:t>Compras </a:t>
            </a:r>
            <a:r>
              <a:rPr dirty="0" sz="1000" spc="-5">
                <a:latin typeface="Arial"/>
                <a:cs typeface="Arial"/>
              </a:rPr>
              <a:t>e Contratações da Confederação Brasileira de  Clubes – CBC à execução do contrato </a:t>
            </a:r>
            <a:r>
              <a:rPr dirty="0" sz="1000">
                <a:latin typeface="Arial"/>
                <a:cs typeface="Arial"/>
              </a:rPr>
              <a:t>e, especialmente, </a:t>
            </a:r>
            <a:r>
              <a:rPr dirty="0" sz="1000" spc="-5">
                <a:latin typeface="Arial"/>
                <a:cs typeface="Arial"/>
              </a:rPr>
              <a:t>aos casos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omissos;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80"/>
              </a:spcBef>
            </a:pPr>
            <a:r>
              <a:rPr dirty="0" sz="1000" spc="-5" b="1">
                <a:latin typeface="Arial"/>
                <a:cs typeface="Arial"/>
              </a:rPr>
              <a:t>CLÁUSULA 5ª - DAS OBRIGAÇÕES DO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CONTRATANTE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14604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Analisar, avaliar, determinar e registrar as falhas encontradas, assim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o não cumprimento das  determinações;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7620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Pagar no vencimento a fatura/nota </a:t>
            </a:r>
            <a:r>
              <a:rPr dirty="0" sz="1000">
                <a:latin typeface="Arial"/>
                <a:cs typeface="Arial"/>
              </a:rPr>
              <a:t>fiscal </a:t>
            </a:r>
            <a:r>
              <a:rPr dirty="0" sz="1000" spc="-5">
                <a:latin typeface="Arial"/>
                <a:cs typeface="Arial"/>
              </a:rPr>
              <a:t>apresentada pela Contratada </a:t>
            </a:r>
            <a:r>
              <a:rPr dirty="0" sz="1000">
                <a:latin typeface="Arial"/>
                <a:cs typeface="Arial"/>
              </a:rPr>
              <a:t>correspondente </a:t>
            </a:r>
            <a:r>
              <a:rPr dirty="0" sz="1000" spc="-5">
                <a:latin typeface="Arial"/>
                <a:cs typeface="Arial"/>
              </a:rPr>
              <a:t>ao fornecimento das  bolas, objeto deste contrato e notificar a Contratada, por escrito, </a:t>
            </a:r>
            <a:r>
              <a:rPr dirty="0" sz="1000">
                <a:latin typeface="Arial"/>
                <a:cs typeface="Arial"/>
              </a:rPr>
              <a:t>fixando-lhe </a:t>
            </a:r>
            <a:r>
              <a:rPr dirty="0" sz="1000" spc="-5">
                <a:latin typeface="Arial"/>
                <a:cs typeface="Arial"/>
              </a:rPr>
              <a:t>prazo para corrigir defeitos ou  irregularidades encontradas na execução do objeto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contratado;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6ª - 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12700">
              <a:lnSpc>
                <a:spcPts val="1150"/>
              </a:lnSpc>
              <a:tabLst>
                <a:tab pos="3223260" algn="l"/>
              </a:tabLst>
            </a:pPr>
            <a:r>
              <a:rPr dirty="0" sz="1000" spc="-5">
                <a:latin typeface="Arial"/>
                <a:cs typeface="Arial"/>
              </a:rPr>
              <a:t>O  preço  do  objeto  contratado  é</a:t>
            </a:r>
            <a:r>
              <a:rPr dirty="0" sz="1000" spc="-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R$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, incluídas todas as despesas necessárias à </a:t>
            </a:r>
            <a:r>
              <a:rPr dirty="0" sz="1000">
                <a:latin typeface="Arial"/>
                <a:cs typeface="Arial"/>
              </a:rPr>
              <a:t>sua  </a:t>
            </a:r>
            <a:r>
              <a:rPr dirty="0" sz="1000" spc="-5">
                <a:latin typeface="Arial"/>
                <a:cs typeface="Arial"/>
              </a:rPr>
              <a:t>perfeita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execução.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 marR="8890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Primeiro</a:t>
            </a:r>
            <a:r>
              <a:rPr dirty="0" sz="1000" spc="-5">
                <a:latin typeface="Arial"/>
                <a:cs typeface="Arial"/>
              </a:rPr>
              <a:t>: O CONTRATANTE poderá acrescentar </a:t>
            </a:r>
            <a:r>
              <a:rPr dirty="0" sz="1000">
                <a:latin typeface="Arial"/>
                <a:cs typeface="Arial"/>
              </a:rPr>
              <a:t>ou suprimir </a:t>
            </a:r>
            <a:r>
              <a:rPr dirty="0" sz="1000" spc="-5">
                <a:latin typeface="Arial"/>
                <a:cs typeface="Arial"/>
              </a:rPr>
              <a:t>até 25% (vinte e </a:t>
            </a:r>
            <a:r>
              <a:rPr dirty="0" sz="1000">
                <a:latin typeface="Arial"/>
                <a:cs typeface="Arial"/>
              </a:rPr>
              <a:t>cinco </a:t>
            </a:r>
            <a:r>
              <a:rPr dirty="0" sz="1000" spc="-5">
                <a:latin typeface="Arial"/>
                <a:cs typeface="Arial"/>
              </a:rPr>
              <a:t>por cento)  do valor estimado previsto no caput desta cláusula, </a:t>
            </a:r>
            <a:r>
              <a:rPr dirty="0" sz="1000">
                <a:latin typeface="Arial"/>
                <a:cs typeface="Arial"/>
              </a:rPr>
              <a:t>mantidas </a:t>
            </a:r>
            <a:r>
              <a:rPr dirty="0" sz="1000" spc="-5">
                <a:latin typeface="Arial"/>
                <a:cs typeface="Arial"/>
              </a:rPr>
              <a:t>as </a:t>
            </a:r>
            <a:r>
              <a:rPr dirty="0" sz="1000">
                <a:latin typeface="Arial"/>
                <a:cs typeface="Arial"/>
              </a:rPr>
              <a:t>mesmas </a:t>
            </a:r>
            <a:r>
              <a:rPr dirty="0" sz="1000" spc="-5">
                <a:latin typeface="Arial"/>
                <a:cs typeface="Arial"/>
              </a:rPr>
              <a:t>condições estipuladas, sem que  caiba à CONTRATADA qualquer recusa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indenização, tudo nos </a:t>
            </a:r>
            <a:r>
              <a:rPr dirty="0" sz="1000">
                <a:latin typeface="Arial"/>
                <a:cs typeface="Arial"/>
              </a:rPr>
              <a:t>termos </a:t>
            </a:r>
            <a:r>
              <a:rPr dirty="0" sz="1000" spc="-5">
                <a:latin typeface="Arial"/>
                <a:cs typeface="Arial"/>
              </a:rPr>
              <a:t>do art. 65, § 1° da Lei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1270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Parágrafo Segundo</a:t>
            </a:r>
            <a:r>
              <a:rPr dirty="0" sz="1000" spc="-5">
                <a:latin typeface="Arial"/>
                <a:cs typeface="Arial"/>
              </a:rPr>
              <a:t>: O valor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5">
                <a:latin typeface="Arial"/>
                <a:cs typeface="Arial"/>
              </a:rPr>
              <a:t>a ser pago corresponderá à solicitação efetivamente requerida pelo  CONTRATANTE, e emissão da respectiva nota fiscal, que deverá especificar os produtos, quantidades e  preços.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889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Terceiro: </a:t>
            </a:r>
            <a:r>
              <a:rPr dirty="0" sz="1000" spc="-5">
                <a:latin typeface="Arial"/>
                <a:cs typeface="Arial"/>
              </a:rPr>
              <a:t>É facultada a alteração além do </a:t>
            </a:r>
            <a:r>
              <a:rPr dirty="0" sz="1000">
                <a:latin typeface="Arial"/>
                <a:cs typeface="Arial"/>
              </a:rPr>
              <a:t>limite estabelecido </a:t>
            </a:r>
            <a:r>
              <a:rPr dirty="0" sz="1000" spc="-5">
                <a:latin typeface="Arial"/>
                <a:cs typeface="Arial"/>
              </a:rPr>
              <a:t>no parágrafo primeiro mediante  acordo entre as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partes.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12065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Quarto: </a:t>
            </a:r>
            <a:r>
              <a:rPr dirty="0" sz="1000" spc="-5">
                <a:latin typeface="Arial"/>
                <a:cs typeface="Arial"/>
              </a:rPr>
              <a:t>Torna-se obrigatório incluir em campo apropriado do documento </a:t>
            </a:r>
            <a:r>
              <a:rPr dirty="0" sz="1000">
                <a:latin typeface="Arial"/>
                <a:cs typeface="Arial"/>
              </a:rPr>
              <a:t>fiscal de </a:t>
            </a:r>
            <a:r>
              <a:rPr dirty="0" sz="1000" spc="-5">
                <a:latin typeface="Arial"/>
                <a:cs typeface="Arial"/>
              </a:rPr>
              <a:t>pagamento </a:t>
            </a:r>
            <a:r>
              <a:rPr dirty="0" sz="1000">
                <a:latin typeface="Arial"/>
                <a:cs typeface="Arial"/>
              </a:rPr>
              <a:t>os  </a:t>
            </a:r>
            <a:r>
              <a:rPr dirty="0" sz="1000" spc="-5">
                <a:latin typeface="Arial"/>
                <a:cs typeface="Arial"/>
              </a:rPr>
              <a:t>seguintes dados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Pagamento de itens pertencentes ao Projeto MACKENZIE </a:t>
            </a:r>
            <a:r>
              <a:rPr dirty="0" sz="1000" b="1">
                <a:latin typeface="Arial"/>
                <a:cs typeface="Arial"/>
              </a:rPr>
              <a:t>FORMANDO </a:t>
            </a:r>
            <a:r>
              <a:rPr dirty="0" sz="1000" spc="-5" b="1">
                <a:latin typeface="Arial"/>
                <a:cs typeface="Arial"/>
              </a:rPr>
              <a:t>ATLETAS OLÍMPICOS </a:t>
            </a:r>
            <a:r>
              <a:rPr dirty="0" sz="1000" b="1">
                <a:latin typeface="Arial"/>
                <a:cs typeface="Arial"/>
              </a:rPr>
              <a:t>III,  </a:t>
            </a:r>
            <a:r>
              <a:rPr dirty="0" sz="1000" spc="-5" b="1">
                <a:latin typeface="Arial"/>
                <a:cs typeface="Arial"/>
              </a:rPr>
              <a:t>parceria Mackenzie Esporte Clube e</a:t>
            </a:r>
            <a:r>
              <a:rPr dirty="0" sz="1000" spc="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CBC.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13335">
              <a:lnSpc>
                <a:spcPts val="1170"/>
              </a:lnSpc>
            </a:pPr>
            <a:r>
              <a:rPr dirty="0" sz="1000" spc="-5" b="1">
                <a:latin typeface="Arial"/>
                <a:cs typeface="Arial"/>
              </a:rPr>
              <a:t>Parágrafo </a:t>
            </a:r>
            <a:r>
              <a:rPr dirty="0" sz="1000" b="1">
                <a:latin typeface="Arial"/>
                <a:cs typeface="Arial"/>
              </a:rPr>
              <a:t>Quinto: </a:t>
            </a:r>
            <a:r>
              <a:rPr dirty="0" sz="1000" spc="-5">
                <a:latin typeface="Arial"/>
                <a:cs typeface="Arial"/>
              </a:rPr>
              <a:t>O pagamento será realizado em parcela única, com vencimento após </a:t>
            </a:r>
            <a:r>
              <a:rPr dirty="0" sz="1000">
                <a:latin typeface="Arial"/>
                <a:cs typeface="Arial"/>
              </a:rPr>
              <a:t>10 </a:t>
            </a:r>
            <a:r>
              <a:rPr dirty="0" sz="1000" spc="-5">
                <a:latin typeface="Arial"/>
                <a:cs typeface="Arial"/>
              </a:rPr>
              <a:t>(dez) dias  úteis, a contar da data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do produto, </a:t>
            </a:r>
            <a:r>
              <a:rPr dirty="0" sz="1000">
                <a:latin typeface="Arial"/>
                <a:cs typeface="Arial"/>
              </a:rPr>
              <a:t>mediante </a:t>
            </a:r>
            <a:r>
              <a:rPr dirty="0" sz="1000" spc="-5">
                <a:latin typeface="Arial"/>
                <a:cs typeface="Arial"/>
              </a:rPr>
              <a:t>apresentação de Nota </a:t>
            </a:r>
            <a:r>
              <a:rPr dirty="0" sz="1000">
                <a:latin typeface="Arial"/>
                <a:cs typeface="Arial"/>
              </a:rPr>
              <a:t>Fiscal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correspondente.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889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Sexto: </a:t>
            </a:r>
            <a:r>
              <a:rPr dirty="0" sz="1000" spc="-5">
                <a:latin typeface="Arial"/>
                <a:cs typeface="Arial"/>
              </a:rPr>
              <a:t>O pagamento será realizado mediante transferência a CONTRATADA, no Banco </a:t>
            </a:r>
            <a:r>
              <a:rPr dirty="0" sz="1000">
                <a:latin typeface="Arial"/>
                <a:cs typeface="Arial"/>
              </a:rPr>
              <a:t>XX,  </a:t>
            </a:r>
            <a:r>
              <a:rPr dirty="0" sz="1000" spc="-5">
                <a:latin typeface="Arial"/>
                <a:cs typeface="Arial"/>
              </a:rPr>
              <a:t>respeitando os dados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abaixo: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10"/>
              </a:lnSpc>
            </a:pPr>
            <a:r>
              <a:rPr dirty="0" sz="1000" spc="-5">
                <a:latin typeface="Arial"/>
                <a:cs typeface="Arial"/>
              </a:rPr>
              <a:t>Banco/Agência/Conta/Favorecido.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7ª - ONUS 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ENCARGOS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Todos os ônus ou encargos referentes à execução deste </a:t>
            </a:r>
            <a:r>
              <a:rPr dirty="0" sz="1000">
                <a:latin typeface="Arial"/>
                <a:cs typeface="Arial"/>
              </a:rPr>
              <a:t>Contrato,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destinem à realização dos  serviços ficarão totalmente a cargo da CONTRATADA, não cabendo nenhuma transferência de ônus ao  CONTRATANTE.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8ª - FISCALIZAÇÃO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Nos </a:t>
            </a:r>
            <a:r>
              <a:rPr dirty="0" sz="1000">
                <a:latin typeface="Arial"/>
                <a:cs typeface="Arial"/>
              </a:rPr>
              <a:t>termos </a:t>
            </a:r>
            <a:r>
              <a:rPr dirty="0" sz="1000" spc="-5">
                <a:latin typeface="Arial"/>
                <a:cs typeface="Arial"/>
              </a:rPr>
              <a:t>do art. 67, § 1°, da Lei n° 8.666/93, o CONTRATANTE designará um </a:t>
            </a:r>
            <a:r>
              <a:rPr dirty="0" sz="1000">
                <a:latin typeface="Arial"/>
                <a:cs typeface="Arial"/>
              </a:rPr>
              <a:t>representante para  </a:t>
            </a:r>
            <a:r>
              <a:rPr dirty="0" sz="1000" spc="-5">
                <a:latin typeface="Arial"/>
                <a:cs typeface="Arial"/>
              </a:rPr>
              <a:t>acompanhar e fiscalizar a execução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anotando em registro próprio todas as ocorrências que  porventura existirem e determinando o que </a:t>
            </a:r>
            <a:r>
              <a:rPr dirty="0" sz="1000">
                <a:latin typeface="Arial"/>
                <a:cs typeface="Arial"/>
              </a:rPr>
              <a:t>for </a:t>
            </a:r>
            <a:r>
              <a:rPr dirty="0" sz="1000" spc="-5">
                <a:latin typeface="Arial"/>
                <a:cs typeface="Arial"/>
              </a:rPr>
              <a:t>necessário à regularização das faltas ou defeitos  observados. Quaisquer exigências da </a:t>
            </a:r>
            <a:r>
              <a:rPr dirty="0" sz="1000">
                <a:latin typeface="Arial"/>
                <a:cs typeface="Arial"/>
              </a:rPr>
              <a:t>fiscalização, </a:t>
            </a:r>
            <a:r>
              <a:rPr dirty="0" sz="1000" spc="-5">
                <a:latin typeface="Arial"/>
                <a:cs typeface="Arial"/>
              </a:rPr>
              <a:t>inerentes ao 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deverão ser  prontamente atendidas </a:t>
            </a:r>
            <a:r>
              <a:rPr dirty="0" sz="100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CONTRATADA, sem ônus para 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7" y="1560322"/>
            <a:ext cx="6147435" cy="85471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CLAUSULA 9ª - RESPONSABILIDADE PELO MATERIAL ENTREGUE E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GARANTIA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 CONTRATADA é responsável pela qualidade dos materiais e </a:t>
            </a:r>
            <a:r>
              <a:rPr dirty="0" sz="1000">
                <a:latin typeface="Arial"/>
                <a:cs typeface="Arial"/>
              </a:rPr>
              <a:t>responsabiliza-se </a:t>
            </a:r>
            <a:r>
              <a:rPr dirty="0" sz="1000" spc="-5">
                <a:latin typeface="Arial"/>
                <a:cs typeface="Arial"/>
              </a:rPr>
              <a:t>integral e exclusivamente  pela </a:t>
            </a:r>
            <a:r>
              <a:rPr dirty="0" sz="1000">
                <a:latin typeface="Arial"/>
                <a:cs typeface="Arial"/>
              </a:rPr>
              <a:t>promoção </a:t>
            </a:r>
            <a:r>
              <a:rPr dirty="0" sz="1000" spc="-5">
                <a:latin typeface="Arial"/>
                <a:cs typeface="Arial"/>
              </a:rPr>
              <a:t>de readequações, </a:t>
            </a:r>
            <a:r>
              <a:rPr dirty="0" sz="1000">
                <a:latin typeface="Arial"/>
                <a:cs typeface="Arial"/>
              </a:rPr>
              <a:t>sempre </a:t>
            </a:r>
            <a:r>
              <a:rPr dirty="0" sz="1000" spc="-5">
                <a:latin typeface="Arial"/>
                <a:cs typeface="Arial"/>
              </a:rPr>
              <a:t>que forem detectadas impropriedades que possam comprometer  a sua utilização dos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mesmos.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ts val="1140"/>
              </a:lnSpc>
            </a:pPr>
            <a:r>
              <a:rPr dirty="0" sz="1000" spc="-5">
                <a:latin typeface="Arial"/>
                <a:cs typeface="Arial"/>
              </a:rPr>
              <a:t>Os itens objeto do </a:t>
            </a:r>
            <a:r>
              <a:rPr dirty="0" sz="1000">
                <a:latin typeface="Arial"/>
                <a:cs typeface="Arial"/>
              </a:rPr>
              <a:t>presente </a:t>
            </a:r>
            <a:r>
              <a:rPr dirty="0" sz="1000" spc="-5">
                <a:latin typeface="Arial"/>
                <a:cs typeface="Arial"/>
              </a:rPr>
              <a:t>contrato a serem entregues pela CONTRATADA têm a garantia </a:t>
            </a:r>
            <a:r>
              <a:rPr dirty="0" sz="1000">
                <a:latin typeface="Arial"/>
                <a:cs typeface="Arial"/>
              </a:rPr>
              <a:t>de xx </a:t>
            </a:r>
            <a:r>
              <a:rPr dirty="0" sz="1000" spc="-5">
                <a:latin typeface="Arial"/>
                <a:cs typeface="Arial"/>
              </a:rPr>
              <a:t>meses 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descrito na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entregue, além da garantia legal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determinado  pelo </a:t>
            </a:r>
            <a:r>
              <a:rPr dirty="0" sz="1000" spc="-5" b="1">
                <a:latin typeface="Arial"/>
                <a:cs typeface="Arial"/>
              </a:rPr>
              <a:t>CÓDIGO </a:t>
            </a:r>
            <a:r>
              <a:rPr dirty="0" sz="1000" b="1">
                <a:latin typeface="Arial"/>
                <a:cs typeface="Arial"/>
              </a:rPr>
              <a:t>DE DEFESA </a:t>
            </a:r>
            <a:r>
              <a:rPr dirty="0" sz="1000" spc="-5" b="1">
                <a:latin typeface="Arial"/>
                <a:cs typeface="Arial"/>
              </a:rPr>
              <a:t>DO </a:t>
            </a:r>
            <a:r>
              <a:rPr dirty="0" sz="1000" b="1">
                <a:latin typeface="Arial"/>
                <a:cs typeface="Arial"/>
              </a:rPr>
              <a:t>CONSUMIDOR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contada a partir da data do recebimento definitivo do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bem.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10ª - RESPONSABILIDADE CIVIL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10160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A CONTRATADA responderá por quaisquer danos ou prejuízos pessoais ou materiais que </a:t>
            </a:r>
            <a:r>
              <a:rPr dirty="0" sz="1000">
                <a:latin typeface="Arial"/>
                <a:cs typeface="Arial"/>
              </a:rPr>
              <a:t>seus  </a:t>
            </a:r>
            <a:r>
              <a:rPr dirty="0" sz="1000" spc="-5">
                <a:latin typeface="Arial"/>
                <a:cs typeface="Arial"/>
              </a:rPr>
              <a:t>empregados ou preposto, em </a:t>
            </a:r>
            <a:r>
              <a:rPr dirty="0" sz="1000" spc="-10">
                <a:latin typeface="Arial"/>
                <a:cs typeface="Arial"/>
              </a:rPr>
              <a:t>razão </a:t>
            </a:r>
            <a:r>
              <a:rPr dirty="0" sz="1000">
                <a:latin typeface="Arial"/>
                <a:cs typeface="Arial"/>
              </a:rPr>
              <a:t>de omissão </a:t>
            </a:r>
            <a:r>
              <a:rPr dirty="0" sz="1000" spc="-5">
                <a:latin typeface="Arial"/>
                <a:cs typeface="Arial"/>
              </a:rPr>
              <a:t>dolosa ou culposa, venham a causar ao CONTRATANTE  em decorrência da </a:t>
            </a:r>
            <a:r>
              <a:rPr dirty="0" sz="1000">
                <a:latin typeface="Arial"/>
                <a:cs typeface="Arial"/>
              </a:rPr>
              <a:t>prestação </a:t>
            </a:r>
            <a:r>
              <a:rPr dirty="0" sz="1000" spc="-5">
                <a:latin typeface="Arial"/>
                <a:cs typeface="Arial"/>
              </a:rPr>
              <a:t>dos serviços, incluindo-se os danos materiais ou pessoais causados a  terceiros, a que título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11ª - RESCISÃO/PENALIDADES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O presente </a:t>
            </a:r>
            <a:r>
              <a:rPr dirty="0" sz="1000">
                <a:latin typeface="Arial"/>
                <a:cs typeface="Arial"/>
              </a:rPr>
              <a:t>contrato </a:t>
            </a:r>
            <a:r>
              <a:rPr dirty="0" sz="1000" spc="-5">
                <a:latin typeface="Arial"/>
                <a:cs typeface="Arial"/>
              </a:rPr>
              <a:t>pode </a:t>
            </a:r>
            <a:r>
              <a:rPr dirty="0" sz="1000">
                <a:latin typeface="Arial"/>
                <a:cs typeface="Arial"/>
              </a:rPr>
              <a:t>ser </a:t>
            </a:r>
            <a:r>
              <a:rPr dirty="0" sz="1000" spc="-5">
                <a:latin typeface="Arial"/>
                <a:cs typeface="Arial"/>
              </a:rPr>
              <a:t>rescindido SE: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>
              <a:latin typeface="Times New Roman"/>
              <a:cs typeface="Times New Roman"/>
            </a:endParaRPr>
          </a:p>
          <a:p>
            <a:pPr marL="469900" indent="-228600">
              <a:lnSpc>
                <a:spcPct val="100000"/>
              </a:lnSpc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for </a:t>
            </a:r>
            <a:r>
              <a:rPr dirty="0" sz="1000" spc="-5">
                <a:latin typeface="Arial"/>
                <a:cs typeface="Arial"/>
              </a:rPr>
              <a:t>cumprido essas cláusulas contratuais, especificações e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prazos;</a:t>
            </a:r>
            <a:endParaRPr sz="1000">
              <a:latin typeface="Arial"/>
              <a:cs typeface="Arial"/>
            </a:endParaRPr>
          </a:p>
          <a:p>
            <a:pPr marL="469900" marR="12700" indent="-228600">
              <a:lnSpc>
                <a:spcPts val="1140"/>
              </a:lnSpc>
              <a:spcBef>
                <a:spcPts val="110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cessão ou transferência dos direitos e obrigações, fusão, </a:t>
            </a:r>
            <a:r>
              <a:rPr dirty="0" sz="1000">
                <a:latin typeface="Arial"/>
                <a:cs typeface="Arial"/>
              </a:rPr>
              <a:t>cisão ou </a:t>
            </a:r>
            <a:r>
              <a:rPr dirty="0" sz="1000" spc="-5">
                <a:latin typeface="Arial"/>
                <a:cs typeface="Arial"/>
              </a:rPr>
              <a:t>incorporação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200"/>
              </a:lnSpc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falência ou concordata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69900" marR="10795" indent="-228600">
              <a:lnSpc>
                <a:spcPts val="1150"/>
              </a:lnSpc>
              <a:spcBef>
                <a:spcPts val="95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alteração social ou modificação da finalidade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estrutura da CONTRATADA, que  prejudique a execução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85"/>
              </a:lnSpc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caso fortuito </a:t>
            </a:r>
            <a:r>
              <a:rPr dirty="0" sz="1000">
                <a:latin typeface="Arial"/>
                <a:cs typeface="Arial"/>
              </a:rPr>
              <a:t>ou força </a:t>
            </a:r>
            <a:r>
              <a:rPr dirty="0" sz="1000" spc="-5">
                <a:latin typeface="Arial"/>
                <a:cs typeface="Arial"/>
              </a:rPr>
              <a:t>maior impeditiva da execução do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Symbol"/>
              <a:buChar char=""/>
            </a:pPr>
            <a:endParaRPr sz="950">
              <a:latin typeface="Times New Roman"/>
              <a:cs typeface="Times New Roman"/>
            </a:endParaRPr>
          </a:p>
          <a:p>
            <a:pPr algn="just" marL="12700" marR="6985">
              <a:lnSpc>
                <a:spcPct val="96000"/>
              </a:lnSpc>
            </a:pPr>
            <a:r>
              <a:rPr dirty="0" sz="1000" spc="-5" b="1">
                <a:latin typeface="Arial"/>
                <a:cs typeface="Arial"/>
              </a:rPr>
              <a:t>Parágrafo Primeiro</a:t>
            </a:r>
            <a:r>
              <a:rPr dirty="0" sz="1000" spc="-5">
                <a:latin typeface="Arial"/>
                <a:cs typeface="Arial"/>
              </a:rPr>
              <a:t>: O não cumprimento das condições técnicas, comerciais ou jurídicas estabelecidas nos  instrumentos convocatório e contratual caracterizará o descumprimento das obrigações assumidas e poderá  acarretar ao participante as seguintes penalidades, previstas no instrumento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lvl="1" marL="535305" marR="4806315" indent="-69850">
              <a:lnSpc>
                <a:spcPct val="100000"/>
              </a:lnSpc>
              <a:buAutoNum type="romanUcPeriod"/>
              <a:tabLst>
                <a:tab pos="535940" algn="l"/>
              </a:tabLst>
            </a:pPr>
            <a:r>
              <a:rPr dirty="0" sz="1000" spc="-5">
                <a:latin typeface="Arial"/>
                <a:cs typeface="Arial"/>
              </a:rPr>
              <a:t>–</a:t>
            </a:r>
            <a:r>
              <a:rPr dirty="0" sz="1000" spc="-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advertência;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Arial"/>
              <a:buAutoNum type="romanUcPeriod"/>
            </a:pPr>
            <a:endParaRPr sz="950">
              <a:latin typeface="Times New Roman"/>
              <a:cs typeface="Times New Roman"/>
            </a:endParaRPr>
          </a:p>
          <a:p>
            <a:pPr lvl="1" marL="570230" marR="4806315" indent="-104775">
              <a:lnSpc>
                <a:spcPct val="100000"/>
              </a:lnSpc>
              <a:buAutoNum type="romanUcPeriod"/>
              <a:tabLst>
                <a:tab pos="570865" algn="l"/>
              </a:tabLst>
            </a:pPr>
            <a:r>
              <a:rPr dirty="0" sz="1000" spc="-5">
                <a:latin typeface="Arial"/>
                <a:cs typeface="Arial"/>
              </a:rPr>
              <a:t>–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AutoNum type="romanUcPeriod"/>
            </a:pPr>
            <a:endParaRPr sz="950">
              <a:latin typeface="Times New Roman"/>
              <a:cs typeface="Times New Roman"/>
            </a:endParaRPr>
          </a:p>
          <a:p>
            <a:pPr algn="just" lvl="1" marL="465455" marR="6985">
              <a:lnSpc>
                <a:spcPct val="96100"/>
              </a:lnSpc>
              <a:buAutoNum type="romanUcPeriod"/>
              <a:tabLst>
                <a:tab pos="610870" algn="l"/>
              </a:tabLst>
            </a:pPr>
            <a:r>
              <a:rPr dirty="0" sz="1000" spc="-5">
                <a:latin typeface="Arial"/>
                <a:cs typeface="Arial"/>
              </a:rPr>
              <a:t>– suspensão </a:t>
            </a:r>
            <a:r>
              <a:rPr dirty="0" sz="1000">
                <a:latin typeface="Arial"/>
                <a:cs typeface="Arial"/>
              </a:rPr>
              <a:t>temporária </a:t>
            </a:r>
            <a:r>
              <a:rPr dirty="0" sz="1000" spc="-5">
                <a:latin typeface="Arial"/>
                <a:cs typeface="Arial"/>
              </a:rPr>
              <a:t>para participar dos processos seletivos da CBC 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 Clube, por conseqüência, de contratar com a </a:t>
            </a:r>
            <a:r>
              <a:rPr dirty="0" sz="1000">
                <a:latin typeface="Arial"/>
                <a:cs typeface="Arial"/>
              </a:rPr>
              <a:t>mesma, </a:t>
            </a:r>
            <a:r>
              <a:rPr dirty="0" sz="1000" spc="-5">
                <a:latin typeface="Arial"/>
                <a:cs typeface="Arial"/>
              </a:rPr>
              <a:t>pelo prazo </a:t>
            </a:r>
            <a:r>
              <a:rPr dirty="0" sz="1000">
                <a:latin typeface="Arial"/>
                <a:cs typeface="Arial"/>
              </a:rPr>
              <a:t>mínimo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6 (seis)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5">
                <a:latin typeface="Arial"/>
                <a:cs typeface="Arial"/>
              </a:rPr>
              <a:t>e  máximo de 24 (vinte e quatro) </a:t>
            </a:r>
            <a:r>
              <a:rPr dirty="0" sz="1000">
                <a:latin typeface="Arial"/>
                <a:cs typeface="Arial"/>
              </a:rPr>
              <a:t>meses, </a:t>
            </a:r>
            <a:r>
              <a:rPr dirty="0" sz="1000" spc="-5">
                <a:latin typeface="Arial"/>
                <a:cs typeface="Arial"/>
              </a:rPr>
              <a:t>nas condições estabelecidas no instrumento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465455" marR="762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Parágrafo único: </a:t>
            </a:r>
            <a:r>
              <a:rPr dirty="0" sz="1000" spc="-5">
                <a:latin typeface="Arial"/>
                <a:cs typeface="Arial"/>
              </a:rPr>
              <a:t>As penas previstas nos incisos I, II e III deste artigo </a:t>
            </a:r>
            <a:r>
              <a:rPr dirty="0" sz="1000">
                <a:latin typeface="Arial"/>
                <a:cs typeface="Arial"/>
              </a:rPr>
              <a:t>poderão </a:t>
            </a:r>
            <a:r>
              <a:rPr dirty="0" sz="1000" spc="-5">
                <a:latin typeface="Arial"/>
                <a:cs typeface="Arial"/>
              </a:rPr>
              <a:t>ser aplicadas  cumulativamente ou não, </a:t>
            </a:r>
            <a:r>
              <a:rPr dirty="0" sz="1000" spc="-10">
                <a:latin typeface="Arial"/>
                <a:cs typeface="Arial"/>
              </a:rPr>
              <a:t>sem </a:t>
            </a:r>
            <a:r>
              <a:rPr dirty="0" sz="1000" spc="-5">
                <a:latin typeface="Arial"/>
                <a:cs typeface="Arial"/>
              </a:rPr>
              <a:t>prejuízo da rescisão do ajuste por ato unilateral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Mackenzie Esporte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 b="1">
                <a:latin typeface="Arial"/>
                <a:cs typeface="Arial"/>
              </a:rPr>
              <a:t>Parágrafo Segundo: </a:t>
            </a:r>
            <a:r>
              <a:rPr dirty="0" sz="1000" spc="-5">
                <a:latin typeface="Arial"/>
                <a:cs typeface="Arial"/>
              </a:rPr>
              <a:t>A notificação para aplicação das penalidades, relativas à inexecução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5">
                <a:latin typeface="Arial"/>
                <a:cs typeface="Arial"/>
              </a:rPr>
              <a:t>ou parcial  previstas neste Capítulo, será efetuada através de comunicação </a:t>
            </a:r>
            <a:r>
              <a:rPr dirty="0" sz="1000">
                <a:latin typeface="Arial"/>
                <a:cs typeface="Arial"/>
              </a:rPr>
              <a:t>formal </a:t>
            </a:r>
            <a:r>
              <a:rPr dirty="0" sz="1000" spc="-5">
                <a:latin typeface="Arial"/>
                <a:cs typeface="Arial"/>
              </a:rPr>
              <a:t>encaminhada </a:t>
            </a:r>
            <a:r>
              <a:rPr dirty="0" sz="1000" spc="-10">
                <a:latin typeface="Arial"/>
                <a:cs typeface="Arial"/>
              </a:rPr>
              <a:t>via </a:t>
            </a:r>
            <a:r>
              <a:rPr dirty="0" sz="1000" spc="5">
                <a:latin typeface="Arial"/>
                <a:cs typeface="Arial"/>
              </a:rPr>
              <a:t>e-mail </a:t>
            </a:r>
            <a:r>
              <a:rPr dirty="0" sz="1000" spc="-5">
                <a:latin typeface="Arial"/>
                <a:cs typeface="Arial"/>
              </a:rPr>
              <a:t>à  contratada, onde deverá ser assegurado o direito à defesa prévia, </a:t>
            </a:r>
            <a:r>
              <a:rPr dirty="0" sz="1000">
                <a:latin typeface="Arial"/>
                <a:cs typeface="Arial"/>
              </a:rPr>
              <a:t>respeitando-se </a:t>
            </a:r>
            <a:r>
              <a:rPr dirty="0" sz="1000" spc="-5">
                <a:latin typeface="Arial"/>
                <a:cs typeface="Arial"/>
              </a:rPr>
              <a:t>o prazo de 5 (cinco) dias  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985">
              <a:lnSpc>
                <a:spcPct val="96000"/>
              </a:lnSpc>
            </a:pPr>
            <a:r>
              <a:rPr dirty="0" sz="1000" spc="-5" b="1">
                <a:latin typeface="Arial"/>
                <a:cs typeface="Arial"/>
              </a:rPr>
              <a:t>Parágrafo Terceiro: </a:t>
            </a:r>
            <a:r>
              <a:rPr dirty="0" sz="1000" spc="-5">
                <a:latin typeface="Arial"/>
                <a:cs typeface="Arial"/>
              </a:rPr>
              <a:t>Caso haja recusa do material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do serviço </a:t>
            </a:r>
            <a:r>
              <a:rPr dirty="0" sz="1000" spc="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parte do Mackenzie Esporte Clube, a  contratada deverá, dentro do prazo originalmente contratado, reparar, corrigir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remover às suas custas,  no todo ou em parte, o objeto viciado ou com defeitos ou incorreções </a:t>
            </a:r>
            <a:r>
              <a:rPr dirty="0" sz="100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execução, sob pena de restar  caracterizada a inexecução total ou parcial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contratado, com a consequente aplicação das sanções  previstas no artigo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1143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Quarto: </a:t>
            </a:r>
            <a:r>
              <a:rPr dirty="0" sz="1000" spc="-5">
                <a:latin typeface="Arial"/>
                <a:cs typeface="Arial"/>
              </a:rPr>
              <a:t>A pena de </a:t>
            </a:r>
            <a:r>
              <a:rPr dirty="0" sz="1000">
                <a:latin typeface="Arial"/>
                <a:cs typeface="Arial"/>
              </a:rPr>
              <a:t>multa </a:t>
            </a:r>
            <a:r>
              <a:rPr dirty="0" sz="1000" spc="-5">
                <a:latin typeface="Arial"/>
                <a:cs typeface="Arial"/>
              </a:rPr>
              <a:t>pela inexecução total ou parcial do ajuste celebrado com a CBC e </a:t>
            </a:r>
            <a:r>
              <a:rPr dirty="0" sz="1000">
                <a:latin typeface="Arial"/>
                <a:cs typeface="Arial"/>
              </a:rPr>
              <a:t>com 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Mackenzie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Esporte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será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calculada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até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50%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(cinquenta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cento)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sobre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valor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total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ajuste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7" y="1561846"/>
            <a:ext cx="6145530" cy="1784350"/>
          </a:xfrm>
          <a:prstGeom prst="rect">
            <a:avLst/>
          </a:prstGeom>
        </p:spPr>
        <p:txBody>
          <a:bodyPr wrap="square" lIns="0" tIns="19050" rIns="0" bIns="0" rtlCol="0" vert="horz">
            <a:spAutoFit/>
          </a:bodyPr>
          <a:lstStyle/>
          <a:p>
            <a:pPr algn="just" marL="12700" marR="5080">
              <a:lnSpc>
                <a:spcPct val="95500"/>
              </a:lnSpc>
              <a:spcBef>
                <a:spcPts val="150"/>
              </a:spcBef>
            </a:pPr>
            <a:r>
              <a:rPr dirty="0" sz="1000" spc="-5">
                <a:latin typeface="Arial"/>
                <a:cs typeface="Arial"/>
              </a:rPr>
              <a:t>atualizado ou sobre o valor correspondente à obrigação não cumprida, </a:t>
            </a:r>
            <a:r>
              <a:rPr dirty="0" sz="1000">
                <a:latin typeface="Arial"/>
                <a:cs typeface="Arial"/>
              </a:rPr>
              <a:t>excetuando-se </a:t>
            </a:r>
            <a:r>
              <a:rPr dirty="0" sz="1000" spc="-5">
                <a:latin typeface="Arial"/>
                <a:cs typeface="Arial"/>
              </a:rPr>
              <a:t>aquelas </a:t>
            </a:r>
            <a:r>
              <a:rPr dirty="0" sz="1000">
                <a:latin typeface="Arial"/>
                <a:cs typeface="Arial"/>
              </a:rPr>
              <a:t>de grande  </a:t>
            </a:r>
            <a:r>
              <a:rPr dirty="0" sz="1000" spc="-5">
                <a:latin typeface="Arial"/>
                <a:cs typeface="Arial"/>
              </a:rPr>
              <a:t>vulto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repercussões significativas, hipótese em que a graduação da </a:t>
            </a:r>
            <a:r>
              <a:rPr dirty="0" sz="1000" spc="10">
                <a:latin typeface="Arial"/>
                <a:cs typeface="Arial"/>
              </a:rPr>
              <a:t>multa </a:t>
            </a:r>
            <a:r>
              <a:rPr dirty="0" sz="1000" spc="-5">
                <a:latin typeface="Arial"/>
                <a:cs typeface="Arial"/>
              </a:rPr>
              <a:t>deverá estar </a:t>
            </a:r>
            <a:r>
              <a:rPr dirty="0" sz="1000">
                <a:latin typeface="Arial"/>
                <a:cs typeface="Arial"/>
              </a:rPr>
              <a:t>prevista </a:t>
            </a:r>
            <a:r>
              <a:rPr dirty="0" sz="1000" spc="-5">
                <a:latin typeface="Arial"/>
                <a:cs typeface="Arial"/>
              </a:rPr>
              <a:t>no  instrumento convocatório e no competente instrumento de contrato, sendo </a:t>
            </a:r>
            <a:r>
              <a:rPr dirty="0" sz="1000">
                <a:latin typeface="Arial"/>
                <a:cs typeface="Arial"/>
              </a:rPr>
              <a:t>está </a:t>
            </a:r>
            <a:r>
              <a:rPr dirty="0" sz="1000" spc="-5">
                <a:latin typeface="Arial"/>
                <a:cs typeface="Arial"/>
              </a:rPr>
              <a:t>devidamente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12065">
              <a:lnSpc>
                <a:spcPts val="116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Parágrafo </a:t>
            </a:r>
            <a:r>
              <a:rPr dirty="0" sz="1000" b="1">
                <a:latin typeface="Arial"/>
                <a:cs typeface="Arial"/>
              </a:rPr>
              <a:t>Quinto</a:t>
            </a:r>
            <a:r>
              <a:rPr dirty="0" sz="1000">
                <a:latin typeface="Arial"/>
                <a:cs typeface="Arial"/>
              </a:rPr>
              <a:t>: </a:t>
            </a:r>
            <a:r>
              <a:rPr dirty="0" sz="1000" spc="-5">
                <a:latin typeface="Arial"/>
                <a:cs typeface="Arial"/>
              </a:rPr>
              <a:t>O presente contrato poderá ser rescindido antecipadamente pelo CONTRATANTE, </a:t>
            </a:r>
            <a:r>
              <a:rPr dirty="0" sz="1000" spc="-10">
                <a:latin typeface="Arial"/>
                <a:cs typeface="Arial"/>
              </a:rPr>
              <a:t>sem  </a:t>
            </a:r>
            <a:r>
              <a:rPr dirty="0" sz="1000" spc="-5">
                <a:latin typeface="Arial"/>
                <a:cs typeface="Arial"/>
              </a:rPr>
              <a:t>incidência de </a:t>
            </a:r>
            <a:r>
              <a:rPr dirty="0" sz="1000">
                <a:latin typeface="Arial"/>
                <a:cs typeface="Arial"/>
              </a:rPr>
              <a:t>multa </a:t>
            </a:r>
            <a:r>
              <a:rPr dirty="0" sz="1000" spc="-5">
                <a:latin typeface="Arial"/>
                <a:cs typeface="Arial"/>
              </a:rPr>
              <a:t>ou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indenização.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12ª - FORO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algn="just" marL="12700" marR="8890">
              <a:lnSpc>
                <a:spcPct val="961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Fica eleito o </a:t>
            </a:r>
            <a:r>
              <a:rPr dirty="0" sz="1000">
                <a:latin typeface="Arial"/>
                <a:cs typeface="Arial"/>
              </a:rPr>
              <a:t>foro de </a:t>
            </a:r>
            <a:r>
              <a:rPr dirty="0" sz="1000" spc="-5">
                <a:latin typeface="Arial"/>
                <a:cs typeface="Arial"/>
              </a:rPr>
              <a:t>Belo Horizonte/ MG para dirimir todas as questões oriundas do presente contrato. Por  estarem justos e contratados firmam o presente contrato, na presença de 01 testemunha do  CONTRATANTE e outra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CONTRATADO.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437510" y="4205202"/>
            <a:ext cx="2681605" cy="0"/>
          </a:xfrm>
          <a:custGeom>
            <a:avLst/>
            <a:gdLst/>
            <a:ahLst/>
            <a:cxnLst/>
            <a:rect l="l" t="t" r="r" b="b"/>
            <a:pathLst>
              <a:path w="2681604" h="0">
                <a:moveTo>
                  <a:pt x="0" y="0"/>
                </a:moveTo>
                <a:lnTo>
                  <a:pt x="2681251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 txBox="1"/>
          <p:nvPr/>
        </p:nvSpPr>
        <p:spPr>
          <a:xfrm>
            <a:off x="2831719" y="4189602"/>
            <a:ext cx="1893570" cy="322580"/>
          </a:xfrm>
          <a:prstGeom prst="rect">
            <a:avLst/>
          </a:prstGeom>
        </p:spPr>
        <p:txBody>
          <a:bodyPr wrap="square" lIns="0" tIns="23495" rIns="0" bIns="0" rtlCol="0" vert="horz">
            <a:spAutoFit/>
          </a:bodyPr>
          <a:lstStyle/>
          <a:p>
            <a:pPr marL="464820" marR="5080" indent="-452755">
              <a:lnSpc>
                <a:spcPts val="1140"/>
              </a:lnSpc>
              <a:spcBef>
                <a:spcPts val="185"/>
              </a:spcBef>
            </a:pPr>
            <a:r>
              <a:rPr dirty="0" sz="1000" spc="-5" b="1">
                <a:latin typeface="Arial"/>
                <a:cs typeface="Arial"/>
              </a:rPr>
              <a:t>MACKENZIE ESPORTE CLUBE  CONTRATANTE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402458" y="5078207"/>
            <a:ext cx="2752090" cy="0"/>
          </a:xfrm>
          <a:custGeom>
            <a:avLst/>
            <a:gdLst/>
            <a:ahLst/>
            <a:cxnLst/>
            <a:rect l="l" t="t" r="r" b="b"/>
            <a:pathLst>
              <a:path w="2752090" h="0">
                <a:moveTo>
                  <a:pt x="0" y="0"/>
                </a:moveTo>
                <a:lnTo>
                  <a:pt x="2751580" y="0"/>
                </a:lnTo>
              </a:path>
            </a:pathLst>
          </a:custGeom>
          <a:ln w="1125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3314827" y="5066157"/>
            <a:ext cx="92646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C</a:t>
            </a:r>
            <a:r>
              <a:rPr dirty="0" sz="1000" b="1">
                <a:latin typeface="Arial"/>
                <a:cs typeface="Arial"/>
              </a:rPr>
              <a:t>O</a:t>
            </a: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5" b="1">
                <a:latin typeface="Arial"/>
                <a:cs typeface="Arial"/>
              </a:rPr>
              <a:t>T</a:t>
            </a:r>
            <a:r>
              <a:rPr dirty="0" sz="1000" spc="5" b="1">
                <a:latin typeface="Arial"/>
                <a:cs typeface="Arial"/>
              </a:rPr>
              <a:t>R</a:t>
            </a:r>
            <a:r>
              <a:rPr dirty="0" sz="1000" spc="-40" b="1">
                <a:latin typeface="Arial"/>
                <a:cs typeface="Arial"/>
              </a:rPr>
              <a:t>A</a:t>
            </a:r>
            <a:r>
              <a:rPr dirty="0" sz="1000" spc="30" b="1">
                <a:latin typeface="Arial"/>
                <a:cs typeface="Arial"/>
              </a:rPr>
              <a:t>T</a:t>
            </a:r>
            <a:r>
              <a:rPr dirty="0" sz="1000" spc="-30" b="1">
                <a:latin typeface="Arial"/>
                <a:cs typeface="Arial"/>
              </a:rPr>
              <a:t>A</a:t>
            </a:r>
            <a:r>
              <a:rPr dirty="0" sz="1000" spc="-5" b="1">
                <a:latin typeface="Arial"/>
                <a:cs typeface="Arial"/>
              </a:rPr>
              <a:t>DO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06627" y="5940932"/>
            <a:ext cx="99060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TESTEMUNHAS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06627" y="6312179"/>
            <a:ext cx="448945" cy="4648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4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-15" b="1">
                <a:latin typeface="Arial"/>
                <a:cs typeface="Arial"/>
              </a:rPr>
              <a:t>O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:  </a:t>
            </a:r>
            <a:r>
              <a:rPr dirty="0" sz="1000" spc="-5" b="1">
                <a:latin typeface="Arial"/>
                <a:cs typeface="Arial"/>
              </a:rPr>
              <a:t>CPF</a:t>
            </a:r>
            <a:endParaRPr sz="1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723514" y="6312179"/>
            <a:ext cx="448945" cy="4648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4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-15" b="1">
                <a:latin typeface="Arial"/>
                <a:cs typeface="Arial"/>
              </a:rPr>
              <a:t>O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:  </a:t>
            </a:r>
            <a:r>
              <a:rPr dirty="0" sz="1000" spc="-5" b="1">
                <a:latin typeface="Arial"/>
                <a:cs typeface="Arial"/>
              </a:rPr>
              <a:t>CPF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879" y="1729993"/>
            <a:ext cx="1367790" cy="144780"/>
          </a:xfrm>
          <a:custGeom>
            <a:avLst/>
            <a:gdLst/>
            <a:ahLst/>
            <a:cxnLst/>
            <a:rect l="l" t="t" r="r" b="b"/>
            <a:pathLst>
              <a:path w="1367789" h="144780">
                <a:moveTo>
                  <a:pt x="0" y="144779"/>
                </a:moveTo>
                <a:lnTo>
                  <a:pt x="1367282" y="144779"/>
                </a:lnTo>
                <a:lnTo>
                  <a:pt x="1367282" y="0"/>
                </a:lnTo>
                <a:lnTo>
                  <a:pt x="0" y="0"/>
                </a:lnTo>
                <a:lnTo>
                  <a:pt x="0" y="14477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7" y="1560322"/>
            <a:ext cx="6148705" cy="36836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82804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CÁLCULO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5" b="1">
                <a:latin typeface="Arial"/>
                <a:cs typeface="Arial"/>
              </a:rPr>
              <a:t>QUALIFICAÇÃO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ECONÔMICO-FINANCEIRA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ctr" marL="2080895" marR="2077720">
              <a:lnSpc>
                <a:spcPct val="143500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09/2016  </a:t>
            </a:r>
            <a:r>
              <a:rPr dirty="0" sz="1000" spc="-5" b="1">
                <a:latin typeface="Arial"/>
                <a:cs typeface="Arial"/>
              </a:rPr>
              <a:t>MODALIDADE: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CONCORRÊNCIA  </a:t>
            </a:r>
            <a:r>
              <a:rPr dirty="0" sz="1000" spc="-5" b="1">
                <a:latin typeface="Arial"/>
                <a:cs typeface="Arial"/>
              </a:rPr>
              <a:t>TIPO: </a:t>
            </a:r>
            <a:r>
              <a:rPr dirty="0" sz="1000" spc="-5">
                <a:latin typeface="Arial"/>
                <a:cs typeface="Arial"/>
              </a:rPr>
              <a:t>MENOR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500">
              <a:latin typeface="Times New Roman"/>
              <a:cs typeface="Times New Roman"/>
            </a:endParaRPr>
          </a:p>
          <a:p>
            <a:pPr algn="just" marL="12700" marR="5715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A situação financeira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licitantes será aferida por meio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índices de “liquidez corrente” (LC); “liquidez  </a:t>
            </a:r>
            <a:r>
              <a:rPr dirty="0" sz="1000" spc="-10">
                <a:latin typeface="Arial"/>
                <a:cs typeface="Arial"/>
              </a:rPr>
              <a:t>geral” </a:t>
            </a:r>
            <a:r>
              <a:rPr dirty="0" sz="1000" spc="-5">
                <a:latin typeface="Arial"/>
                <a:cs typeface="Arial"/>
              </a:rPr>
              <a:t>(LG) e “solvência geral” (SG). </a:t>
            </a:r>
            <a:r>
              <a:rPr dirty="0" sz="1000">
                <a:latin typeface="Arial"/>
                <a:cs typeface="Arial"/>
              </a:rPr>
              <a:t>Assim, </a:t>
            </a: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spc="-10">
                <a:latin typeface="Arial"/>
                <a:cs typeface="Arial"/>
              </a:rPr>
              <a:t>empresa </a:t>
            </a:r>
            <a:r>
              <a:rPr dirty="0" sz="1000" spc="-5" b="1">
                <a:latin typeface="Arial"/>
                <a:cs typeface="Arial"/>
              </a:rPr>
              <a:t>DEVERÁ </a:t>
            </a:r>
            <a:r>
              <a:rPr dirty="0" sz="1000" spc="-5">
                <a:latin typeface="Arial"/>
                <a:cs typeface="Arial"/>
              </a:rPr>
              <a:t>calcular os referidos índices utilizando as  fórmulas constantes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quadro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abaixo.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952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Os índices calculados deverão acompanhar, </a:t>
            </a:r>
            <a:r>
              <a:rPr dirty="0" sz="1000">
                <a:latin typeface="Arial"/>
                <a:cs typeface="Arial"/>
              </a:rPr>
              <a:t>obrigatoriamente, </a:t>
            </a:r>
            <a:r>
              <a:rPr dirty="0" sz="1000" spc="-5">
                <a:latin typeface="Arial"/>
                <a:cs typeface="Arial"/>
              </a:rPr>
              <a:t>as demonstrações contábeis, sendo  consideradas habilitadas </a:t>
            </a:r>
            <a:r>
              <a:rPr dirty="0" sz="1000">
                <a:latin typeface="Arial"/>
                <a:cs typeface="Arial"/>
              </a:rPr>
              <a:t>as empresas </a:t>
            </a:r>
            <a:r>
              <a:rPr dirty="0" sz="1000" spc="-5">
                <a:latin typeface="Arial"/>
                <a:cs typeface="Arial"/>
              </a:rPr>
              <a:t>que apresentarem os seguintes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resultados: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3412490">
              <a:lnSpc>
                <a:spcPct val="95500"/>
              </a:lnSpc>
            </a:pPr>
            <a:r>
              <a:rPr dirty="0" sz="1000" spc="-5" b="1">
                <a:latin typeface="Arial"/>
                <a:cs typeface="Arial"/>
              </a:rPr>
              <a:t>Liquidez Corrente: </a:t>
            </a:r>
            <a:r>
              <a:rPr dirty="0" sz="1000">
                <a:latin typeface="Arial"/>
                <a:cs typeface="Arial"/>
              </a:rPr>
              <a:t>índice </a:t>
            </a:r>
            <a:r>
              <a:rPr dirty="0" sz="1000" spc="-5">
                <a:latin typeface="Arial"/>
                <a:cs typeface="Arial"/>
              </a:rPr>
              <a:t>maior ou igual a 1,00  </a:t>
            </a:r>
            <a:r>
              <a:rPr dirty="0" sz="1000" spc="-5" b="1">
                <a:latin typeface="Arial"/>
                <a:cs typeface="Arial"/>
              </a:rPr>
              <a:t>Liquidez Geral: </a:t>
            </a:r>
            <a:r>
              <a:rPr dirty="0" sz="1000">
                <a:latin typeface="Arial"/>
                <a:cs typeface="Arial"/>
              </a:rPr>
              <a:t>índice </a:t>
            </a:r>
            <a:r>
              <a:rPr dirty="0" sz="1000" spc="-5">
                <a:latin typeface="Arial"/>
                <a:cs typeface="Arial"/>
              </a:rPr>
              <a:t>maior ou igual a 1,00  </a:t>
            </a:r>
            <a:r>
              <a:rPr dirty="0" sz="1000" spc="-5" b="1">
                <a:latin typeface="Arial"/>
                <a:cs typeface="Arial"/>
              </a:rPr>
              <a:t>Solvência Geral: </a:t>
            </a:r>
            <a:r>
              <a:rPr dirty="0" sz="1000">
                <a:latin typeface="Arial"/>
                <a:cs typeface="Arial"/>
              </a:rPr>
              <a:t>índice </a:t>
            </a:r>
            <a:r>
              <a:rPr dirty="0" sz="1000" spc="-5">
                <a:latin typeface="Arial"/>
                <a:cs typeface="Arial"/>
              </a:rPr>
              <a:t>maior </a:t>
            </a:r>
            <a:r>
              <a:rPr dirty="0" sz="1000">
                <a:latin typeface="Arial"/>
                <a:cs typeface="Arial"/>
              </a:rPr>
              <a:t>ou igual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1,00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600"/>
              </a:lnSpc>
            </a:pPr>
            <a:r>
              <a:rPr dirty="0" sz="1000" spc="-5">
                <a:latin typeface="Arial"/>
                <a:cs typeface="Arial"/>
              </a:rPr>
              <a:t>Se os índices apresentados forem menores que os indicados </a:t>
            </a:r>
            <a:r>
              <a:rPr dirty="0" sz="1000">
                <a:latin typeface="Arial"/>
                <a:cs typeface="Arial"/>
              </a:rPr>
              <a:t>acima, </a:t>
            </a:r>
            <a:r>
              <a:rPr dirty="0" sz="1000" spc="-5">
                <a:latin typeface="Arial"/>
                <a:cs typeface="Arial"/>
              </a:rPr>
              <a:t>estarão habilitadas as </a:t>
            </a:r>
            <a:r>
              <a:rPr dirty="0" sz="1000">
                <a:latin typeface="Arial"/>
                <a:cs typeface="Arial"/>
              </a:rPr>
              <a:t>empresas </a:t>
            </a:r>
            <a:r>
              <a:rPr dirty="0" sz="1000" spc="-5">
                <a:latin typeface="Arial"/>
                <a:cs typeface="Arial"/>
              </a:rPr>
              <a:t>que,  comprovadamente, demonstrarem 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enquadram no item 11.2.1. do Item 11. 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09/2016 </a:t>
            </a:r>
            <a:r>
              <a:rPr dirty="0" sz="1000" spc="-5">
                <a:latin typeface="Arial"/>
                <a:cs typeface="Arial"/>
              </a:rPr>
              <a:t>do  </a:t>
            </a: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900173" y="5802248"/>
            <a:ext cx="37090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CÁLCULO PARA QUALIFICAÇÃO</a:t>
            </a:r>
            <a:r>
              <a:rPr dirty="0" sz="1000" spc="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ECONÔMICO-FINANCEIRA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812289" y="8137756"/>
            <a:ext cx="3881120" cy="0"/>
          </a:xfrm>
          <a:custGeom>
            <a:avLst/>
            <a:gdLst/>
            <a:ahLst/>
            <a:cxnLst/>
            <a:rect l="l" t="t" r="r" b="b"/>
            <a:pathLst>
              <a:path w="3881120" h="0">
                <a:moveTo>
                  <a:pt x="0" y="0"/>
                </a:moveTo>
                <a:lnTo>
                  <a:pt x="3880901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27" name="object 27"/>
          <p:cNvGraphicFramePr>
            <a:graphicFrameLocks noGrp="1"/>
          </p:cNvGraphicFramePr>
          <p:nvPr/>
        </p:nvGraphicFramePr>
        <p:xfrm>
          <a:off x="661212" y="6277249"/>
          <a:ext cx="5082540" cy="243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6745"/>
                <a:gridCol w="4455160"/>
              </a:tblGrid>
              <a:tr h="121806">
                <a:tc rowSpan="2"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ILG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=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5880"/>
                </a:tc>
                <a:tc>
                  <a:txBody>
                    <a:bodyPr/>
                    <a:lstStyle/>
                    <a:p>
                      <a:pPr algn="ctr" marL="33020">
                        <a:lnSpc>
                          <a:spcPts val="860"/>
                        </a:lnSpc>
                        <a:tabLst>
                          <a:tab pos="240665" algn="l"/>
                          <a:tab pos="4446270" algn="l"/>
                        </a:tabLst>
                      </a:pPr>
                      <a:r>
                        <a:rPr dirty="0" u="sng" sz="8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ATIVO CIRCULANTE </a:t>
                      </a:r>
                      <a:r>
                        <a:rPr dirty="0" u="sng" sz="8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+ </a:t>
                      </a:r>
                      <a:r>
                        <a:rPr dirty="0" u="sng" sz="8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ATIVO NÃO </a:t>
                      </a: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CIRCULANTE EXCETO </a:t>
                      </a:r>
                      <a:r>
                        <a:rPr dirty="0" u="sng" sz="8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O </a:t>
                      </a: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ATIVO</a:t>
                      </a:r>
                      <a:r>
                        <a:rPr dirty="0" u="sng" sz="800" spc="9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PERMANENTE	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  <a:tr h="121806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5880"/>
                </a:tc>
                <a:tc>
                  <a:txBody>
                    <a:bodyPr/>
                    <a:lstStyle/>
                    <a:p>
                      <a:pPr algn="ctr" marL="112395" marR="85090">
                        <a:lnSpc>
                          <a:spcPts val="86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PASSIVO CIRCULANTE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+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PASSIVO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NÃO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CIRCULANTE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697788" y="7175265"/>
          <a:ext cx="5301615" cy="2381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84375"/>
                <a:gridCol w="3317240"/>
              </a:tblGrid>
              <a:tr h="118758">
                <a:tc rowSpan="2"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405"/>
                        </a:spcBef>
                        <a:tabLst>
                          <a:tab pos="559435" algn="l"/>
                          <a:tab pos="1975485" algn="l"/>
                        </a:tabLst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ISG</a:t>
                      </a:r>
                      <a:r>
                        <a:rPr dirty="0" sz="800" spc="-10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=	</a:t>
                      </a:r>
                      <a:r>
                        <a:rPr dirty="0" u="sng" baseline="34722" sz="12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baseline="34722" sz="12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endParaRPr baseline="34722" sz="1200">
                        <a:latin typeface="Arial"/>
                        <a:cs typeface="Arial"/>
                      </a:endParaRPr>
                    </a:p>
                  </a:txBody>
                  <a:tcPr marL="0" marR="0" marB="0" marT="51435"/>
                </a:tc>
                <a:tc>
                  <a:txBody>
                    <a:bodyPr/>
                    <a:lstStyle/>
                    <a:p>
                      <a:pPr marL="1216660">
                        <a:lnSpc>
                          <a:spcPts val="835"/>
                        </a:lnSpc>
                        <a:tabLst>
                          <a:tab pos="3312795" algn="l"/>
                        </a:tabLst>
                      </a:pP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ATIVO</a:t>
                      </a:r>
                      <a:r>
                        <a:rPr dirty="0" u="sng" sz="800" spc="-8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TOTAL	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  <a:tr h="118758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1435"/>
                </a:tc>
                <a:tc>
                  <a:txBody>
                    <a:bodyPr/>
                    <a:lstStyle/>
                    <a:p>
                      <a:pPr marL="367665" marR="167640">
                        <a:lnSpc>
                          <a:spcPts val="835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PASSIVO CIRCULANTE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+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PASSIVO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NÃO</a:t>
                      </a:r>
                      <a:r>
                        <a:rPr dirty="0" sz="8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CIRCULANTE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29" name="object 29"/>
          <p:cNvGraphicFramePr>
            <a:graphicFrameLocks noGrp="1"/>
          </p:cNvGraphicFramePr>
          <p:nvPr/>
        </p:nvGraphicFramePr>
        <p:xfrm>
          <a:off x="703884" y="6707016"/>
          <a:ext cx="4824730" cy="2381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09114"/>
                <a:gridCol w="3014980"/>
              </a:tblGrid>
              <a:tr h="118758">
                <a:tc rowSpan="2"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420"/>
                        </a:spcBef>
                        <a:tabLst>
                          <a:tab pos="553085" algn="l"/>
                          <a:tab pos="1807845" algn="l"/>
                        </a:tabLst>
                      </a:pPr>
                      <a:r>
                        <a:rPr dirty="0" sz="800" b="1">
                          <a:latin typeface="Arial"/>
                          <a:cs typeface="Arial"/>
                        </a:rPr>
                        <a:t>ILC</a:t>
                      </a:r>
                      <a:r>
                        <a:rPr dirty="0" sz="800" spc="-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=	</a:t>
                      </a:r>
                      <a:r>
                        <a:rPr dirty="0" u="sng" baseline="34722" sz="12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baseline="34722" sz="12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endParaRPr baseline="34722" sz="1200">
                        <a:latin typeface="Arial"/>
                        <a:cs typeface="Arial"/>
                      </a:endParaRPr>
                    </a:p>
                  </a:txBody>
                  <a:tcPr marL="0" marR="0" marB="0" marT="53340"/>
                </a:tc>
                <a:tc>
                  <a:txBody>
                    <a:bodyPr/>
                    <a:lstStyle/>
                    <a:p>
                      <a:pPr marL="748665">
                        <a:lnSpc>
                          <a:spcPts val="835"/>
                        </a:lnSpc>
                        <a:tabLst>
                          <a:tab pos="3006090" algn="l"/>
                        </a:tabLst>
                      </a:pP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ATIVO</a:t>
                      </a:r>
                      <a:r>
                        <a:rPr dirty="0" u="sng" sz="800" spc="-7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 spc="-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CIRCULANTE	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  <a:tr h="118758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3340"/>
                </a:tc>
                <a:tc>
                  <a:txBody>
                    <a:bodyPr/>
                    <a:lstStyle/>
                    <a:p>
                      <a:pPr marL="678815" marR="1063625">
                        <a:lnSpc>
                          <a:spcPts val="835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PASSIVO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CIRCULANTE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30" name="object 30"/>
          <p:cNvSpPr/>
          <p:nvPr/>
        </p:nvSpPr>
        <p:spPr>
          <a:xfrm>
            <a:off x="647700" y="5526913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5"/>
                </a:moveTo>
                <a:lnTo>
                  <a:pt x="6095" y="6095"/>
                </a:lnTo>
                <a:lnTo>
                  <a:pt x="6095" y="0"/>
                </a:lnTo>
                <a:lnTo>
                  <a:pt x="0" y="0"/>
                </a:lnTo>
                <a:lnTo>
                  <a:pt x="0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647700" y="5526913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5"/>
                </a:moveTo>
                <a:lnTo>
                  <a:pt x="6095" y="6095"/>
                </a:lnTo>
                <a:lnTo>
                  <a:pt x="6095" y="0"/>
                </a:lnTo>
                <a:lnTo>
                  <a:pt x="0" y="0"/>
                </a:lnTo>
                <a:lnTo>
                  <a:pt x="0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653795" y="5529960"/>
            <a:ext cx="6203950" cy="0"/>
          </a:xfrm>
          <a:custGeom>
            <a:avLst/>
            <a:gdLst/>
            <a:ahLst/>
            <a:cxnLst/>
            <a:rect l="l" t="t" r="r" b="b"/>
            <a:pathLst>
              <a:path w="6203950" h="0">
                <a:moveTo>
                  <a:pt x="0" y="0"/>
                </a:moveTo>
                <a:lnTo>
                  <a:pt x="6203950" y="0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6857745" y="5526913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5"/>
                </a:moveTo>
                <a:lnTo>
                  <a:pt x="6095" y="6095"/>
                </a:lnTo>
                <a:lnTo>
                  <a:pt x="6095" y="0"/>
                </a:lnTo>
                <a:lnTo>
                  <a:pt x="0" y="0"/>
                </a:lnTo>
                <a:lnTo>
                  <a:pt x="0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6857745" y="5526913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5"/>
                </a:moveTo>
                <a:lnTo>
                  <a:pt x="6095" y="6095"/>
                </a:lnTo>
                <a:lnTo>
                  <a:pt x="6095" y="0"/>
                </a:lnTo>
                <a:lnTo>
                  <a:pt x="0" y="0"/>
                </a:lnTo>
                <a:lnTo>
                  <a:pt x="0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650748" y="5533135"/>
            <a:ext cx="0" cy="3051810"/>
          </a:xfrm>
          <a:custGeom>
            <a:avLst/>
            <a:gdLst/>
            <a:ahLst/>
            <a:cxnLst/>
            <a:rect l="l" t="t" r="r" b="b"/>
            <a:pathLst>
              <a:path w="0" h="3051809">
                <a:moveTo>
                  <a:pt x="0" y="0"/>
                </a:moveTo>
                <a:lnTo>
                  <a:pt x="0" y="3051302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647700" y="858443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5"/>
                </a:moveTo>
                <a:lnTo>
                  <a:pt x="6095" y="6095"/>
                </a:lnTo>
                <a:lnTo>
                  <a:pt x="6095" y="0"/>
                </a:lnTo>
                <a:lnTo>
                  <a:pt x="0" y="0"/>
                </a:lnTo>
                <a:lnTo>
                  <a:pt x="0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647700" y="858443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5"/>
                </a:moveTo>
                <a:lnTo>
                  <a:pt x="6095" y="6095"/>
                </a:lnTo>
                <a:lnTo>
                  <a:pt x="6095" y="0"/>
                </a:lnTo>
                <a:lnTo>
                  <a:pt x="0" y="0"/>
                </a:lnTo>
                <a:lnTo>
                  <a:pt x="0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653795" y="8587485"/>
            <a:ext cx="6203950" cy="0"/>
          </a:xfrm>
          <a:custGeom>
            <a:avLst/>
            <a:gdLst/>
            <a:ahLst/>
            <a:cxnLst/>
            <a:rect l="l" t="t" r="r" b="b"/>
            <a:pathLst>
              <a:path w="6203950" h="0">
                <a:moveTo>
                  <a:pt x="0" y="0"/>
                </a:moveTo>
                <a:lnTo>
                  <a:pt x="6203950" y="0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6860793" y="5533135"/>
            <a:ext cx="0" cy="3051810"/>
          </a:xfrm>
          <a:custGeom>
            <a:avLst/>
            <a:gdLst/>
            <a:ahLst/>
            <a:cxnLst/>
            <a:rect l="l" t="t" r="r" b="b"/>
            <a:pathLst>
              <a:path w="0" h="3051809">
                <a:moveTo>
                  <a:pt x="0" y="0"/>
                </a:moveTo>
                <a:lnTo>
                  <a:pt x="0" y="3051302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6857745" y="858443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5"/>
                </a:moveTo>
                <a:lnTo>
                  <a:pt x="6095" y="6095"/>
                </a:lnTo>
                <a:lnTo>
                  <a:pt x="6095" y="0"/>
                </a:lnTo>
                <a:lnTo>
                  <a:pt x="0" y="0"/>
                </a:lnTo>
                <a:lnTo>
                  <a:pt x="0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6857745" y="858443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5"/>
                </a:moveTo>
                <a:lnTo>
                  <a:pt x="6095" y="6095"/>
                </a:lnTo>
                <a:lnTo>
                  <a:pt x="6095" y="0"/>
                </a:lnTo>
                <a:lnTo>
                  <a:pt x="0" y="0"/>
                </a:lnTo>
                <a:lnTo>
                  <a:pt x="0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 txBox="1"/>
          <p:nvPr/>
        </p:nvSpPr>
        <p:spPr>
          <a:xfrm>
            <a:off x="706627" y="7686293"/>
            <a:ext cx="6142990" cy="16421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294255">
              <a:lnSpc>
                <a:spcPct val="100000"/>
              </a:lnSpc>
              <a:spcBef>
                <a:spcPts val="95"/>
              </a:spcBef>
              <a:tabLst>
                <a:tab pos="3703954" algn="l"/>
                <a:tab pos="4232275" algn="l"/>
                <a:tab pos="543115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00">
              <a:latin typeface="Times New Roman"/>
              <a:cs typeface="Times New Roman"/>
            </a:endParaRPr>
          </a:p>
          <a:p>
            <a:pPr marL="1954530" marR="1874520" indent="-120650">
              <a:lnSpc>
                <a:spcPts val="1150"/>
              </a:lnSpc>
            </a:pP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5">
                <a:latin typeface="Arial"/>
                <a:cs typeface="Arial"/>
              </a:rPr>
              <a:t>e assinatura do representante legal)  (Carimbo de identificação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empresa)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700"/>
              </a:lnSpc>
            </a:pPr>
            <a:r>
              <a:rPr dirty="0" sz="1000" spc="-5" b="1">
                <a:latin typeface="Arial"/>
                <a:cs typeface="Arial"/>
              </a:rPr>
              <a:t>OBSERVAÇÃO: </a:t>
            </a:r>
            <a:r>
              <a:rPr dirty="0" sz="1000" spc="-5">
                <a:latin typeface="Arial"/>
                <a:cs typeface="Arial"/>
              </a:rPr>
              <a:t>A análise econômico financeira deverá ser calculada pela licitante e ser emitida em papel  timbrado da </a:t>
            </a:r>
            <a:r>
              <a:rPr dirty="0" sz="1000">
                <a:latin typeface="Arial"/>
                <a:cs typeface="Arial"/>
              </a:rPr>
              <a:t>empresa </a:t>
            </a:r>
            <a:r>
              <a:rPr dirty="0" sz="1000" spc="-5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carimbo da </a:t>
            </a:r>
            <a:r>
              <a:rPr dirty="0" sz="1000">
                <a:latin typeface="Arial"/>
                <a:cs typeface="Arial"/>
              </a:rPr>
              <a:t>empresa </a:t>
            </a:r>
            <a:r>
              <a:rPr dirty="0" sz="1000" spc="-5">
                <a:latin typeface="Arial"/>
                <a:cs typeface="Arial"/>
              </a:rPr>
              <a:t>juntamente com a assinatura de </a:t>
            </a:r>
            <a:r>
              <a:rPr dirty="0" sz="1000">
                <a:latin typeface="Arial"/>
                <a:cs typeface="Arial"/>
              </a:rPr>
              <a:t>seu </a:t>
            </a:r>
            <a:r>
              <a:rPr dirty="0" sz="1000" spc="-5">
                <a:latin typeface="Arial"/>
                <a:cs typeface="Arial"/>
              </a:rPr>
              <a:t>representante.  Emitir em papel </a:t>
            </a:r>
            <a:r>
              <a:rPr dirty="0" sz="1000">
                <a:latin typeface="Arial"/>
                <a:cs typeface="Arial"/>
              </a:rPr>
              <a:t>timbrado </a:t>
            </a:r>
            <a:r>
              <a:rPr dirty="0" sz="1000" spc="-5">
                <a:latin typeface="Arial"/>
                <a:cs typeface="Arial"/>
              </a:rPr>
              <a:t>da </a:t>
            </a:r>
            <a:r>
              <a:rPr dirty="0" sz="1000">
                <a:latin typeface="Arial"/>
                <a:cs typeface="Arial"/>
              </a:rPr>
              <a:t>empresa </a:t>
            </a:r>
            <a:r>
              <a:rPr dirty="0" sz="1000" spc="-5">
                <a:latin typeface="Arial"/>
                <a:cs typeface="Arial"/>
              </a:rPr>
              <a:t>ou apor </a:t>
            </a:r>
            <a:r>
              <a:rPr dirty="0" sz="1000">
                <a:latin typeface="Arial"/>
                <a:cs typeface="Arial"/>
              </a:rPr>
              <a:t>carimbo </a:t>
            </a:r>
            <a:r>
              <a:rPr dirty="0" sz="1000" spc="-5">
                <a:latin typeface="Arial"/>
                <a:cs typeface="Arial"/>
              </a:rPr>
              <a:t>da </a:t>
            </a:r>
            <a:r>
              <a:rPr dirty="0" sz="1000">
                <a:latin typeface="Arial"/>
                <a:cs typeface="Arial"/>
              </a:rPr>
              <a:t>empresa </a:t>
            </a:r>
            <a:r>
              <a:rPr dirty="0" sz="1000" spc="-5">
                <a:latin typeface="Arial"/>
                <a:cs typeface="Arial"/>
              </a:rPr>
              <a:t>juntamente com a assinatura </a:t>
            </a:r>
            <a:r>
              <a:rPr dirty="0" sz="1000">
                <a:latin typeface="Arial"/>
                <a:cs typeface="Arial"/>
              </a:rPr>
              <a:t>de seu 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-5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112642" y="2021077"/>
            <a:ext cx="1367790" cy="146685"/>
          </a:xfrm>
          <a:custGeom>
            <a:avLst/>
            <a:gdLst/>
            <a:ahLst/>
            <a:cxnLst/>
            <a:rect l="l" t="t" r="r" b="b"/>
            <a:pathLst>
              <a:path w="1367789" h="146685">
                <a:moveTo>
                  <a:pt x="0" y="146303"/>
                </a:moveTo>
                <a:lnTo>
                  <a:pt x="1367282" y="146303"/>
                </a:lnTo>
                <a:lnTo>
                  <a:pt x="1367282" y="0"/>
                </a:lnTo>
                <a:lnTo>
                  <a:pt x="0" y="0"/>
                </a:lnTo>
                <a:lnTo>
                  <a:pt x="0" y="14630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2182114" y="1706625"/>
            <a:ext cx="3192145" cy="614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635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XII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080" indent="87503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 </a:t>
            </a:r>
            <a:r>
              <a:rPr dirty="0" sz="1000" spc="-5" b="1">
                <a:latin typeface="Arial"/>
                <a:cs typeface="Arial"/>
              </a:rPr>
              <a:t>TIMBRADO)  DECLARAÇÃO </a:t>
            </a:r>
            <a:r>
              <a:rPr dirty="0" sz="1000" b="1">
                <a:latin typeface="Arial"/>
                <a:cs typeface="Arial"/>
              </a:rPr>
              <a:t>DE INEXISTÊNCIA DE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PARENTESCO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7" y="2874010"/>
            <a:ext cx="6147435" cy="149479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Comissão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Aquisição </a:t>
            </a:r>
            <a:r>
              <a:rPr dirty="0" sz="1000" b="1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800"/>
              </a:lnSpc>
            </a:pPr>
            <a:r>
              <a:rPr dirty="0" sz="1000" spc="-5">
                <a:latin typeface="Arial"/>
                <a:cs typeface="Arial"/>
              </a:rPr>
              <a:t>Declaramos para todos </a:t>
            </a:r>
            <a:r>
              <a:rPr dirty="0" sz="1000">
                <a:latin typeface="Arial"/>
                <a:cs typeface="Arial"/>
              </a:rPr>
              <a:t>os </a:t>
            </a:r>
            <a:r>
              <a:rPr dirty="0" sz="1000" spc="-5">
                <a:latin typeface="Arial"/>
                <a:cs typeface="Arial"/>
              </a:rPr>
              <a:t>fins de direito que na qualidade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proponente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licitação instaurada pelo  Mackenzie Esporte Clube através 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09/2016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esta empresa </a:t>
            </a:r>
            <a:r>
              <a:rPr dirty="0" sz="1000" spc="-5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mantém </a:t>
            </a:r>
            <a:r>
              <a:rPr dirty="0" sz="1000" spc="-5">
                <a:latin typeface="Arial"/>
                <a:cs typeface="Arial"/>
              </a:rPr>
              <a:t>no seu quadro  societário integrantes da Diretoria, Conselho Deliberativo ou Conselho Fiscal do Mackenzie Esporte </a:t>
            </a:r>
            <a:r>
              <a:rPr dirty="0" sz="1000" spc="5">
                <a:latin typeface="Arial"/>
                <a:cs typeface="Arial"/>
              </a:rPr>
              <a:t>Clube,  </a:t>
            </a:r>
            <a:r>
              <a:rPr dirty="0" sz="1000" spc="-5">
                <a:latin typeface="Arial"/>
                <a:cs typeface="Arial"/>
              </a:rPr>
              <a:t>seus cônjuges, companheiros ou parentes consangüíneos </a:t>
            </a:r>
            <a:r>
              <a:rPr dirty="0" sz="1000" spc="2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afins ou por adoção até o terceiro grau u  </a:t>
            </a:r>
            <a:r>
              <a:rPr dirty="0" sz="1000">
                <a:latin typeface="Arial"/>
                <a:cs typeface="Arial"/>
              </a:rPr>
              <a:t>empresas </a:t>
            </a:r>
            <a:r>
              <a:rPr dirty="0" sz="1000" spc="-5">
                <a:latin typeface="Arial"/>
                <a:cs typeface="Arial"/>
              </a:rPr>
              <a:t>por estes controladas direta ou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indiretamente.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Por ser expressão da verdade </a:t>
            </a:r>
            <a:r>
              <a:rPr dirty="0" sz="1000">
                <a:latin typeface="Arial"/>
                <a:cs typeface="Arial"/>
              </a:rPr>
              <a:t>firmamos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presente.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224910" y="5505069"/>
            <a:ext cx="362394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22400" algn="l"/>
                <a:tab pos="1950720" algn="l"/>
                <a:tab pos="314896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de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836673" y="7272125"/>
            <a:ext cx="2256790" cy="0"/>
          </a:xfrm>
          <a:custGeom>
            <a:avLst/>
            <a:gdLst/>
            <a:ahLst/>
            <a:cxnLst/>
            <a:rect l="l" t="t" r="r" b="b"/>
            <a:pathLst>
              <a:path w="2256790" h="0">
                <a:moveTo>
                  <a:pt x="0" y="0"/>
                </a:moveTo>
                <a:lnTo>
                  <a:pt x="2256617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4097401" y="7272125"/>
            <a:ext cx="1623695" cy="0"/>
          </a:xfrm>
          <a:custGeom>
            <a:avLst/>
            <a:gdLst/>
            <a:ahLst/>
            <a:cxnLst/>
            <a:rect l="l" t="t" r="r" b="b"/>
            <a:pathLst>
              <a:path w="1623695" h="0">
                <a:moveTo>
                  <a:pt x="0" y="0"/>
                </a:moveTo>
                <a:lnTo>
                  <a:pt x="1623145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2552826" y="7258050"/>
            <a:ext cx="245110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32715" marR="5080" indent="-120650">
              <a:lnSpc>
                <a:spcPts val="1150"/>
              </a:lnSpc>
              <a:spcBef>
                <a:spcPts val="175"/>
              </a:spcBef>
            </a:pP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5">
                <a:latin typeface="Arial"/>
                <a:cs typeface="Arial"/>
              </a:rPr>
              <a:t>e assinatura do representante legal)  (Carimbo de identificação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empresa)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394" y="599947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6450" y="390524"/>
            <a:ext cx="1047115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6049" y="64762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99703" y="693014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99805" y="74489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4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59" y="45391"/>
                </a:lnTo>
                <a:lnTo>
                  <a:pt x="218527" y="45392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4525" y="74489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4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2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2293" y="751375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5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3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0769" y="751375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5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0922" y="517931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79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3"/>
                </a:lnTo>
                <a:lnTo>
                  <a:pt x="193552" y="97268"/>
                </a:lnTo>
                <a:lnTo>
                  <a:pt x="168578" y="45392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3"/>
                </a:moveTo>
                <a:lnTo>
                  <a:pt x="149847" y="103753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3"/>
                </a:lnTo>
                <a:close/>
              </a:path>
              <a:path w="237490" h="188595">
                <a:moveTo>
                  <a:pt x="149847" y="103753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3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59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2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3409" y="53738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59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5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5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59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59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3104" y="887551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69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49347" y="88106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5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37064" y="64762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3409" y="52441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87013" y="62816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4627" y="61519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4576" y="61519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2038" y="621684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8485" y="76434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879" y="1729993"/>
            <a:ext cx="1367790" cy="144780"/>
          </a:xfrm>
          <a:custGeom>
            <a:avLst/>
            <a:gdLst/>
            <a:ahLst/>
            <a:cxnLst/>
            <a:rect l="l" t="t" r="r" b="b"/>
            <a:pathLst>
              <a:path w="1367789" h="144780">
                <a:moveTo>
                  <a:pt x="0" y="144779"/>
                </a:moveTo>
                <a:lnTo>
                  <a:pt x="1367282" y="144779"/>
                </a:lnTo>
                <a:lnTo>
                  <a:pt x="1367282" y="0"/>
                </a:lnTo>
                <a:lnTo>
                  <a:pt x="0" y="0"/>
                </a:lnTo>
                <a:lnTo>
                  <a:pt x="0" y="14477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7" y="1560322"/>
            <a:ext cx="5069840" cy="1200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074420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XIII</a:t>
            </a:r>
            <a:endParaRPr sz="1000">
              <a:latin typeface="Arial"/>
              <a:cs typeface="Arial"/>
            </a:endParaRPr>
          </a:p>
          <a:p>
            <a:pPr algn="ctr" marL="1075055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ctr" marL="1072515">
              <a:lnSpc>
                <a:spcPct val="100000"/>
              </a:lnSpc>
              <a:spcBef>
                <a:spcPts val="980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ITENS </a:t>
            </a:r>
            <a:r>
              <a:rPr dirty="0" sz="1000" b="1">
                <a:latin typeface="Arial"/>
                <a:cs typeface="Arial"/>
              </a:rPr>
              <a:t>DA PROPOSTA</a:t>
            </a:r>
            <a:r>
              <a:rPr dirty="0" sz="1000" spc="-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COMERCIAL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Declaro que apresentarei proposta </a:t>
            </a:r>
            <a:r>
              <a:rPr dirty="0" sz="1000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para os itens abaixo assinalados com </a:t>
            </a:r>
            <a:r>
              <a:rPr dirty="0" sz="1000" spc="-15">
                <a:latin typeface="Arial"/>
                <a:cs typeface="Arial"/>
              </a:rPr>
              <a:t>um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r>
              <a:rPr dirty="0" sz="1000" spc="-5"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2080514" y="3336670"/>
          <a:ext cx="3401060" cy="89026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980"/>
                <a:gridCol w="2714625"/>
                <a:gridCol w="329565"/>
              </a:tblGrid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CRONOMETRO DIGITAL 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 b="1">
                          <a:latin typeface="Tahoma"/>
                          <a:cs typeface="Tahoma"/>
                        </a:rPr>
                        <a:t>MESA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44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CRONOMETRO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38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65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dirty="0" sz="800" spc="-5" b="1">
                          <a:latin typeface="Tahoma"/>
                          <a:cs typeface="Tahoma"/>
                        </a:rPr>
                        <a:t>CRONÔMETRO </a:t>
                      </a:r>
                      <a:r>
                        <a:rPr dirty="0" sz="800" b="1">
                          <a:latin typeface="Tahoma"/>
                          <a:cs typeface="Tahoma"/>
                        </a:rPr>
                        <a:t>-</a:t>
                      </a:r>
                      <a:r>
                        <a:rPr dirty="0" sz="800" spc="-5" b="1">
                          <a:latin typeface="Tahoma"/>
                          <a:cs typeface="Tahoma"/>
                        </a:rPr>
                        <a:t> NATAÇÃO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57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6" name="object 26"/>
          <p:cNvSpPr txBox="1"/>
          <p:nvPr/>
        </p:nvSpPr>
        <p:spPr>
          <a:xfrm>
            <a:off x="706627" y="5081396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978405" y="6555464"/>
            <a:ext cx="3597910" cy="0"/>
          </a:xfrm>
          <a:custGeom>
            <a:avLst/>
            <a:gdLst/>
            <a:ahLst/>
            <a:cxnLst/>
            <a:rect l="l" t="t" r="r" b="b"/>
            <a:pathLst>
              <a:path w="3597910" h="0">
                <a:moveTo>
                  <a:pt x="0" y="0"/>
                </a:moveTo>
                <a:lnTo>
                  <a:pt x="3597812" y="0"/>
                </a:lnTo>
              </a:path>
            </a:pathLst>
          </a:custGeom>
          <a:ln w="79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3467227" y="6541388"/>
            <a:ext cx="624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Edvania</dc:creator>
  <dcterms:created xsi:type="dcterms:W3CDTF">2018-06-10T20:16:23Z</dcterms:created>
  <dcterms:modified xsi:type="dcterms:W3CDTF">2018-06-10T20:16:23Z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2016-06-28T00:00:00Z</vt:filetime>
  </property>
  <property fmtid="{D5CDD505-2E9C-101B-9397-08002B2CF9AE}" pid="3" name="Creator">
    <vt:lpwstr>Microsoft® Word 2013</vt:lpwstr>
  </property>
  <property fmtid="{D5CDD505-2E9C-101B-9397-08002B2CF9AE}" pid="4" name="LastSaved">
    <vt:filetime>2018-06-10T00:00:00Z</vt:filetime>
  </property>
</Properties>
</file>