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9210" y="9944862"/>
            <a:ext cx="2418080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://www.mackenziebh.com.br/" TargetMode="External"/><Relationship Id="rId3" Type="http://schemas.openxmlformats.org/officeDocument/2006/relationships/hyperlink" Target="mailto:esportes@mackenziebh.com.br" TargetMode="External"/><Relationship Id="rId4" Type="http://schemas.openxmlformats.org/officeDocument/2006/relationships/image" Target="../media/image1.jpg"/><Relationship Id="rId5" Type="http://schemas.openxmlformats.org/officeDocument/2006/relationships/image" Target="../media/image2.jp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5955" y="42467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38905" y="9747492"/>
            <a:ext cx="6682740" cy="0"/>
          </a:xfrm>
          <a:custGeom>
            <a:avLst/>
            <a:gdLst/>
            <a:ahLst/>
            <a:cxnLst/>
            <a:rect l="l" t="t" r="r" b="b"/>
            <a:pathLst>
              <a:path w="6682740" h="0">
                <a:moveTo>
                  <a:pt x="0" y="0"/>
                </a:moveTo>
                <a:lnTo>
                  <a:pt x="668274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389379" y="9739369"/>
            <a:ext cx="4781550" cy="454659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algn="ctr" marL="12065" marR="5080">
              <a:lnSpc>
                <a:spcPct val="95800"/>
              </a:lnSpc>
              <a:spcBef>
                <a:spcPts val="145"/>
              </a:spcBef>
              <a:tabLst>
                <a:tab pos="2298065" algn="l"/>
              </a:tabLst>
            </a:pPr>
            <a:r>
              <a:rPr dirty="0" sz="950" spc="-5">
                <a:latin typeface="Times New Roman"/>
                <a:cs typeface="Times New Roman"/>
              </a:rPr>
              <a:t>Diretoria </a:t>
            </a:r>
            <a:r>
              <a:rPr dirty="0" sz="950">
                <a:latin typeface="Times New Roman"/>
                <a:cs typeface="Times New Roman"/>
              </a:rPr>
              <a:t>de </a:t>
            </a:r>
            <a:r>
              <a:rPr dirty="0" sz="950" spc="-5">
                <a:latin typeface="Times New Roman"/>
                <a:cs typeface="Times New Roman"/>
              </a:rPr>
              <a:t>Administração - </a:t>
            </a:r>
            <a:r>
              <a:rPr dirty="0" sz="950">
                <a:latin typeface="Times New Roman"/>
                <a:cs typeface="Times New Roman"/>
              </a:rPr>
              <a:t>Rua </a:t>
            </a:r>
            <a:r>
              <a:rPr dirty="0" sz="950" spc="-5">
                <a:latin typeface="Times New Roman"/>
                <a:cs typeface="Times New Roman"/>
              </a:rPr>
              <a:t>Congonhas, 450 - CEP. 30.330.100 - Fone/Fax </a:t>
            </a:r>
            <a:r>
              <a:rPr dirty="0" sz="950">
                <a:latin typeface="Times New Roman"/>
                <a:cs typeface="Times New Roman"/>
              </a:rPr>
              <a:t>(031) </a:t>
            </a:r>
            <a:r>
              <a:rPr dirty="0" sz="950" spc="-5">
                <a:latin typeface="Times New Roman"/>
                <a:cs typeface="Times New Roman"/>
              </a:rPr>
              <a:t>3223-2611  Praça </a:t>
            </a:r>
            <a:r>
              <a:rPr dirty="0" sz="950">
                <a:latin typeface="Times New Roman"/>
                <a:cs typeface="Times New Roman"/>
              </a:rPr>
              <a:t>de </a:t>
            </a:r>
            <a:r>
              <a:rPr dirty="0" sz="950" spc="-5">
                <a:latin typeface="Times New Roman"/>
                <a:cs typeface="Times New Roman"/>
              </a:rPr>
              <a:t>Esportes - </a:t>
            </a:r>
            <a:r>
              <a:rPr dirty="0" sz="950">
                <a:latin typeface="Times New Roman"/>
                <a:cs typeface="Times New Roman"/>
              </a:rPr>
              <a:t>Rua </a:t>
            </a:r>
            <a:r>
              <a:rPr dirty="0" sz="950" spc="-5">
                <a:latin typeface="Times New Roman"/>
                <a:cs typeface="Times New Roman"/>
              </a:rPr>
              <a:t>Benvinda </a:t>
            </a:r>
            <a:r>
              <a:rPr dirty="0" sz="950">
                <a:latin typeface="Times New Roman"/>
                <a:cs typeface="Times New Roman"/>
              </a:rPr>
              <a:t>de </a:t>
            </a:r>
            <a:r>
              <a:rPr dirty="0" sz="950" spc="-5">
                <a:latin typeface="Times New Roman"/>
                <a:cs typeface="Times New Roman"/>
              </a:rPr>
              <a:t>Carvalho, </a:t>
            </a:r>
            <a:r>
              <a:rPr dirty="0" sz="950" spc="-10">
                <a:latin typeface="Times New Roman"/>
                <a:cs typeface="Times New Roman"/>
              </a:rPr>
              <a:t>Final </a:t>
            </a:r>
            <a:r>
              <a:rPr dirty="0" sz="950" spc="-5">
                <a:latin typeface="Times New Roman"/>
                <a:cs typeface="Times New Roman"/>
              </a:rPr>
              <a:t>- CEP 30.330.180 - Belo Horizonte – MG  Home</a:t>
            </a:r>
            <a:r>
              <a:rPr dirty="0" sz="950" spc="15">
                <a:latin typeface="Times New Roman"/>
                <a:cs typeface="Times New Roman"/>
              </a:rPr>
              <a:t> </a:t>
            </a:r>
            <a:r>
              <a:rPr dirty="0" sz="950" spc="-10">
                <a:latin typeface="Times New Roman"/>
                <a:cs typeface="Times New Roman"/>
              </a:rPr>
              <a:t>Page:</a:t>
            </a:r>
            <a:r>
              <a:rPr dirty="0" sz="950" spc="30"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2"/>
              </a:rPr>
              <a:t>www.mackenziebh.com.br</a:t>
            </a:r>
            <a:r>
              <a:rPr dirty="0" sz="1000" spc="-5">
                <a:solidFill>
                  <a:srgbClr val="0000FF"/>
                </a:solidFill>
                <a:latin typeface="Times New Roman"/>
                <a:cs typeface="Times New Roman"/>
              </a:rPr>
              <a:t>	</a:t>
            </a:r>
            <a:r>
              <a:rPr dirty="0" sz="950" spc="-5">
                <a:latin typeface="Times New Roman"/>
                <a:cs typeface="Times New Roman"/>
              </a:rPr>
              <a:t>E Mail: </a:t>
            </a:r>
            <a:r>
              <a:rPr dirty="0" sz="1000" spc="-5">
                <a:latin typeface="Times New Roman"/>
                <a:cs typeface="Times New Roman"/>
                <a:hlinkClick r:id="rId3"/>
              </a:rPr>
              <a:t>esportes@mackenziebh.com.br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76444" y="345942"/>
            <a:ext cx="1046988" cy="7056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76649" y="472434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76649" y="472435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771137" y="518154"/>
            <a:ext cx="302260" cy="295910"/>
          </a:xfrm>
          <a:custGeom>
            <a:avLst/>
            <a:gdLst/>
            <a:ahLst/>
            <a:cxnLst/>
            <a:rect l="l" t="t" r="r" b="b"/>
            <a:pathLst>
              <a:path w="302259" h="295909">
                <a:moveTo>
                  <a:pt x="301752" y="0"/>
                </a:moveTo>
                <a:lnTo>
                  <a:pt x="0" y="0"/>
                </a:lnTo>
                <a:lnTo>
                  <a:pt x="150876" y="295656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70553" y="571494"/>
            <a:ext cx="220979" cy="203200"/>
          </a:xfrm>
          <a:custGeom>
            <a:avLst/>
            <a:gdLst/>
            <a:ahLst/>
            <a:cxnLst/>
            <a:rect l="l" t="t" r="r" b="b"/>
            <a:pathLst>
              <a:path w="220980" h="203200">
                <a:moveTo>
                  <a:pt x="220980" y="0"/>
                </a:moveTo>
                <a:lnTo>
                  <a:pt x="106680" y="0"/>
                </a:lnTo>
                <a:lnTo>
                  <a:pt x="56388" y="85344"/>
                </a:lnTo>
                <a:lnTo>
                  <a:pt x="0" y="202692"/>
                </a:lnTo>
                <a:lnTo>
                  <a:pt x="220980" y="202692"/>
                </a:lnTo>
                <a:lnTo>
                  <a:pt x="220980" y="143256"/>
                </a:lnTo>
                <a:lnTo>
                  <a:pt x="88392" y="143256"/>
                </a:lnTo>
                <a:lnTo>
                  <a:pt x="100584" y="123444"/>
                </a:lnTo>
                <a:lnTo>
                  <a:pt x="220980" y="123444"/>
                </a:lnTo>
                <a:lnTo>
                  <a:pt x="220980" y="71628"/>
                </a:lnTo>
                <a:lnTo>
                  <a:pt x="126492" y="71628"/>
                </a:lnTo>
                <a:lnTo>
                  <a:pt x="138684" y="45720"/>
                </a:lnTo>
                <a:lnTo>
                  <a:pt x="220980" y="45720"/>
                </a:lnTo>
                <a:lnTo>
                  <a:pt x="2209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947921" y="571494"/>
            <a:ext cx="207645" cy="203200"/>
          </a:xfrm>
          <a:custGeom>
            <a:avLst/>
            <a:gdLst/>
            <a:ahLst/>
            <a:cxnLst/>
            <a:rect l="l" t="t" r="r" b="b"/>
            <a:pathLst>
              <a:path w="207644" h="203200">
                <a:moveTo>
                  <a:pt x="106680" y="0"/>
                </a:moveTo>
                <a:lnTo>
                  <a:pt x="0" y="0"/>
                </a:lnTo>
                <a:lnTo>
                  <a:pt x="0" y="202692"/>
                </a:lnTo>
                <a:lnTo>
                  <a:pt x="207264" y="202692"/>
                </a:lnTo>
                <a:lnTo>
                  <a:pt x="201168" y="188976"/>
                </a:lnTo>
                <a:lnTo>
                  <a:pt x="201168" y="176784"/>
                </a:lnTo>
                <a:lnTo>
                  <a:pt x="195072" y="169164"/>
                </a:lnTo>
                <a:lnTo>
                  <a:pt x="188976" y="169164"/>
                </a:lnTo>
                <a:lnTo>
                  <a:pt x="175260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4968" y="45720"/>
                </a:lnTo>
                <a:lnTo>
                  <a:pt x="112776" y="19812"/>
                </a:lnTo>
                <a:lnTo>
                  <a:pt x="1066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682745" y="577590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79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4008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20396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954017" y="577590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79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2880" y="163068"/>
                </a:lnTo>
                <a:lnTo>
                  <a:pt x="176784" y="156972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803141" y="342894"/>
            <a:ext cx="239395" cy="189230"/>
          </a:xfrm>
          <a:custGeom>
            <a:avLst/>
            <a:gdLst/>
            <a:ahLst/>
            <a:cxnLst/>
            <a:rect l="l" t="t" r="r" b="b"/>
            <a:pathLst>
              <a:path w="239394" h="189229">
                <a:moveTo>
                  <a:pt x="94488" y="0"/>
                </a:moveTo>
                <a:lnTo>
                  <a:pt x="88392" y="6096"/>
                </a:lnTo>
                <a:lnTo>
                  <a:pt x="80772" y="32004"/>
                </a:lnTo>
                <a:lnTo>
                  <a:pt x="68580" y="38100"/>
                </a:lnTo>
                <a:lnTo>
                  <a:pt x="56388" y="65532"/>
                </a:lnTo>
                <a:lnTo>
                  <a:pt x="50292" y="71628"/>
                </a:lnTo>
                <a:lnTo>
                  <a:pt x="24384" y="129540"/>
                </a:lnTo>
                <a:lnTo>
                  <a:pt x="12192" y="137160"/>
                </a:lnTo>
                <a:lnTo>
                  <a:pt x="18288" y="143256"/>
                </a:lnTo>
                <a:lnTo>
                  <a:pt x="0" y="182880"/>
                </a:lnTo>
                <a:lnTo>
                  <a:pt x="50292" y="188976"/>
                </a:lnTo>
                <a:lnTo>
                  <a:pt x="74676" y="137160"/>
                </a:lnTo>
                <a:lnTo>
                  <a:pt x="88392" y="137160"/>
                </a:lnTo>
                <a:lnTo>
                  <a:pt x="88392" y="129540"/>
                </a:lnTo>
                <a:lnTo>
                  <a:pt x="80772" y="129540"/>
                </a:lnTo>
                <a:lnTo>
                  <a:pt x="88392" y="123444"/>
                </a:lnTo>
                <a:lnTo>
                  <a:pt x="94488" y="103632"/>
                </a:lnTo>
                <a:lnTo>
                  <a:pt x="201168" y="103632"/>
                </a:lnTo>
                <a:lnTo>
                  <a:pt x="195072" y="97536"/>
                </a:lnTo>
                <a:lnTo>
                  <a:pt x="169164" y="45720"/>
                </a:lnTo>
                <a:lnTo>
                  <a:pt x="118872" y="45720"/>
                </a:lnTo>
                <a:lnTo>
                  <a:pt x="112776" y="25908"/>
                </a:lnTo>
                <a:lnTo>
                  <a:pt x="106680" y="18288"/>
                </a:lnTo>
                <a:lnTo>
                  <a:pt x="100584" y="6096"/>
                </a:lnTo>
                <a:lnTo>
                  <a:pt x="94488" y="0"/>
                </a:lnTo>
                <a:close/>
              </a:path>
              <a:path w="239394" h="189229">
                <a:moveTo>
                  <a:pt x="201168" y="103632"/>
                </a:moveTo>
                <a:lnTo>
                  <a:pt x="150876" y="103632"/>
                </a:lnTo>
                <a:lnTo>
                  <a:pt x="156972" y="117348"/>
                </a:lnTo>
                <a:lnTo>
                  <a:pt x="156972" y="123444"/>
                </a:lnTo>
                <a:lnTo>
                  <a:pt x="163068" y="129540"/>
                </a:lnTo>
                <a:lnTo>
                  <a:pt x="169164" y="149352"/>
                </a:lnTo>
                <a:lnTo>
                  <a:pt x="195072" y="188976"/>
                </a:lnTo>
                <a:lnTo>
                  <a:pt x="239268" y="188976"/>
                </a:lnTo>
                <a:lnTo>
                  <a:pt x="239268" y="175260"/>
                </a:lnTo>
                <a:lnTo>
                  <a:pt x="233172" y="169164"/>
                </a:lnTo>
                <a:lnTo>
                  <a:pt x="219456" y="137160"/>
                </a:lnTo>
                <a:lnTo>
                  <a:pt x="219456" y="129540"/>
                </a:lnTo>
                <a:lnTo>
                  <a:pt x="213360" y="129540"/>
                </a:lnTo>
                <a:lnTo>
                  <a:pt x="207264" y="123444"/>
                </a:lnTo>
                <a:lnTo>
                  <a:pt x="207264" y="111252"/>
                </a:lnTo>
                <a:lnTo>
                  <a:pt x="201168" y="103632"/>
                </a:lnTo>
                <a:close/>
              </a:path>
              <a:path w="239394" h="189229">
                <a:moveTo>
                  <a:pt x="150876" y="103632"/>
                </a:moveTo>
                <a:lnTo>
                  <a:pt x="94488" y="103632"/>
                </a:lnTo>
                <a:lnTo>
                  <a:pt x="100584" y="117348"/>
                </a:lnTo>
                <a:lnTo>
                  <a:pt x="106680" y="123444"/>
                </a:lnTo>
                <a:lnTo>
                  <a:pt x="112776" y="143256"/>
                </a:lnTo>
                <a:lnTo>
                  <a:pt x="131064" y="143256"/>
                </a:lnTo>
                <a:lnTo>
                  <a:pt x="150876" y="103632"/>
                </a:lnTo>
                <a:close/>
              </a:path>
              <a:path w="239394" h="189229">
                <a:moveTo>
                  <a:pt x="156972" y="6096"/>
                </a:moveTo>
                <a:lnTo>
                  <a:pt x="150876" y="6096"/>
                </a:lnTo>
                <a:lnTo>
                  <a:pt x="138684" y="18288"/>
                </a:lnTo>
                <a:lnTo>
                  <a:pt x="131064" y="32004"/>
                </a:lnTo>
                <a:lnTo>
                  <a:pt x="118872" y="45720"/>
                </a:lnTo>
                <a:lnTo>
                  <a:pt x="169164" y="45720"/>
                </a:lnTo>
                <a:lnTo>
                  <a:pt x="156972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815333" y="361182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2296" y="0"/>
                </a:lnTo>
                <a:lnTo>
                  <a:pt x="76200" y="13716"/>
                </a:lnTo>
                <a:lnTo>
                  <a:pt x="50292" y="47244"/>
                </a:lnTo>
                <a:lnTo>
                  <a:pt x="12192" y="124968"/>
                </a:lnTo>
                <a:lnTo>
                  <a:pt x="0" y="156972"/>
                </a:lnTo>
                <a:lnTo>
                  <a:pt x="38100" y="156972"/>
                </a:lnTo>
                <a:lnTo>
                  <a:pt x="44196" y="144780"/>
                </a:lnTo>
                <a:lnTo>
                  <a:pt x="76200" y="79248"/>
                </a:lnTo>
                <a:lnTo>
                  <a:pt x="82296" y="73152"/>
                </a:lnTo>
                <a:lnTo>
                  <a:pt x="176925" y="73152"/>
                </a:lnTo>
                <a:lnTo>
                  <a:pt x="160551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7432"/>
                </a:lnTo>
                <a:lnTo>
                  <a:pt x="88392" y="0"/>
                </a:lnTo>
                <a:close/>
              </a:path>
              <a:path w="213359" h="157479">
                <a:moveTo>
                  <a:pt x="176925" y="73152"/>
                </a:moveTo>
                <a:lnTo>
                  <a:pt x="138684" y="73152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70688" y="131064"/>
                </a:lnTo>
                <a:lnTo>
                  <a:pt x="176784" y="144780"/>
                </a:lnTo>
                <a:lnTo>
                  <a:pt x="176784" y="150876"/>
                </a:lnTo>
                <a:lnTo>
                  <a:pt x="182880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2880" y="92964"/>
                </a:lnTo>
                <a:lnTo>
                  <a:pt x="182880" y="85344"/>
                </a:lnTo>
                <a:lnTo>
                  <a:pt x="176925" y="73152"/>
                </a:lnTo>
                <a:close/>
              </a:path>
              <a:path w="213359" h="157479">
                <a:moveTo>
                  <a:pt x="138684" y="73152"/>
                </a:moveTo>
                <a:lnTo>
                  <a:pt x="82296" y="73152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2588" y="79248"/>
                </a:lnTo>
                <a:lnTo>
                  <a:pt x="138684" y="73152"/>
                </a:lnTo>
                <a:close/>
              </a:path>
              <a:path w="213359" h="157479">
                <a:moveTo>
                  <a:pt x="132588" y="0"/>
                </a:moveTo>
                <a:lnTo>
                  <a:pt x="132588" y="7620"/>
                </a:lnTo>
                <a:lnTo>
                  <a:pt x="126492" y="19812"/>
                </a:lnTo>
                <a:lnTo>
                  <a:pt x="106680" y="39624"/>
                </a:lnTo>
                <a:lnTo>
                  <a:pt x="160551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25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117085" y="714750"/>
            <a:ext cx="26034" cy="53340"/>
          </a:xfrm>
          <a:custGeom>
            <a:avLst/>
            <a:gdLst/>
            <a:ahLst/>
            <a:cxnLst/>
            <a:rect l="l" t="t" r="r" b="b"/>
            <a:pathLst>
              <a:path w="26034" h="53340">
                <a:moveTo>
                  <a:pt x="6096" y="0"/>
                </a:moveTo>
                <a:lnTo>
                  <a:pt x="0" y="6096"/>
                </a:lnTo>
                <a:lnTo>
                  <a:pt x="25908" y="53340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123181" y="708654"/>
            <a:ext cx="52069" cy="66040"/>
          </a:xfrm>
          <a:custGeom>
            <a:avLst/>
            <a:gdLst/>
            <a:ahLst/>
            <a:cxnLst/>
            <a:rect l="l" t="t" r="r" b="b"/>
            <a:pathLst>
              <a:path w="52069" h="66040">
                <a:moveTo>
                  <a:pt x="51816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18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909821" y="472434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909821" y="472435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815333" y="348990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6200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62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960113" y="454146"/>
            <a:ext cx="38100" cy="71755"/>
          </a:xfrm>
          <a:custGeom>
            <a:avLst/>
            <a:gdLst/>
            <a:ahLst/>
            <a:cxnLst/>
            <a:rect l="l" t="t" r="r" b="b"/>
            <a:pathLst>
              <a:path w="38100" h="71754">
                <a:moveTo>
                  <a:pt x="0" y="0"/>
                </a:moveTo>
                <a:lnTo>
                  <a:pt x="38100" y="71628"/>
                </a:lnTo>
                <a:lnTo>
                  <a:pt x="38100" y="6400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847337" y="440430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897629" y="440430"/>
            <a:ext cx="18415" cy="32384"/>
          </a:xfrm>
          <a:custGeom>
            <a:avLst/>
            <a:gdLst/>
            <a:ahLst/>
            <a:cxnLst/>
            <a:rect l="l" t="t" r="r" b="b"/>
            <a:pathLst>
              <a:path w="18415" h="32384">
                <a:moveTo>
                  <a:pt x="6096" y="0"/>
                </a:moveTo>
                <a:lnTo>
                  <a:pt x="0" y="6096"/>
                </a:lnTo>
                <a:lnTo>
                  <a:pt x="12192" y="32004"/>
                </a:lnTo>
                <a:lnTo>
                  <a:pt x="18288" y="25908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934205" y="446526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7620" y="0"/>
                </a:lnTo>
                <a:lnTo>
                  <a:pt x="0" y="25908"/>
                </a:lnTo>
                <a:lnTo>
                  <a:pt x="0" y="33528"/>
                </a:lnTo>
                <a:lnTo>
                  <a:pt x="7620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739133" y="591306"/>
            <a:ext cx="26034" cy="45720"/>
          </a:xfrm>
          <a:custGeom>
            <a:avLst/>
            <a:gdLst/>
            <a:ahLst/>
            <a:cxnLst/>
            <a:rect l="l" t="t" r="r" b="b"/>
            <a:pathLst>
              <a:path w="26034" h="45720">
                <a:moveTo>
                  <a:pt x="25908" y="0"/>
                </a:moveTo>
                <a:lnTo>
                  <a:pt x="0" y="45720"/>
                </a:lnTo>
                <a:lnTo>
                  <a:pt x="7620" y="45720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801111" y="7839450"/>
            <a:ext cx="1990343" cy="61541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444485" y="1729222"/>
            <a:ext cx="6675120" cy="5466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r" marR="5715">
              <a:lnSpc>
                <a:spcPct val="100000"/>
              </a:lnSpc>
              <a:spcBef>
                <a:spcPts val="100"/>
              </a:spcBef>
            </a:pPr>
            <a:r>
              <a:rPr dirty="0" sz="1100" spc="-5">
                <a:latin typeface="Tahoma"/>
                <a:cs typeface="Tahoma"/>
              </a:rPr>
              <a:t>Belo Horizonte, 25 </a:t>
            </a:r>
            <a:r>
              <a:rPr dirty="0" sz="1100">
                <a:latin typeface="Tahoma"/>
                <a:cs typeface="Tahoma"/>
              </a:rPr>
              <a:t>de </a:t>
            </a:r>
            <a:r>
              <a:rPr dirty="0" sz="1100" spc="-5">
                <a:latin typeface="Tahoma"/>
                <a:cs typeface="Tahoma"/>
              </a:rPr>
              <a:t>Abril </a:t>
            </a:r>
            <a:r>
              <a:rPr dirty="0" sz="1100">
                <a:latin typeface="Tahoma"/>
                <a:cs typeface="Tahoma"/>
              </a:rPr>
              <a:t>de </a:t>
            </a:r>
            <a:r>
              <a:rPr dirty="0" sz="1100" spc="-5">
                <a:latin typeface="Tahoma"/>
                <a:cs typeface="Tahoma"/>
              </a:rPr>
              <a:t>2016.</a:t>
            </a:r>
            <a:endParaRPr sz="1100">
              <a:latin typeface="Tahoma"/>
              <a:cs typeface="Tahoma"/>
            </a:endParaRPr>
          </a:p>
          <a:p>
            <a:pPr algn="r" marR="8255">
              <a:lnSpc>
                <a:spcPct val="100000"/>
              </a:lnSpc>
              <a:spcBef>
                <a:spcPts val="15"/>
              </a:spcBef>
            </a:pPr>
            <a:r>
              <a:rPr dirty="0" sz="1100">
                <a:latin typeface="Tahoma"/>
                <a:cs typeface="Tahoma"/>
              </a:rPr>
              <a:t>.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50">
              <a:latin typeface="Times New Roman"/>
              <a:cs typeface="Times New Roman"/>
            </a:endParaRPr>
          </a:p>
          <a:p>
            <a:pPr marL="1595755">
              <a:lnSpc>
                <a:spcPct val="100000"/>
              </a:lnSpc>
            </a:pPr>
            <a:r>
              <a:rPr dirty="0" sz="1100" spc="80">
                <a:latin typeface="Tahoma"/>
                <a:cs typeface="Tahoma"/>
              </a:rPr>
              <a:t>TERMO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DE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HOMOLOGAÇÃO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100">
                <a:latin typeface="Tahoma"/>
                <a:cs typeface="Tahoma"/>
              </a:rPr>
              <a:t>_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EDITAL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Nº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110">
                <a:latin typeface="Tahoma"/>
                <a:cs typeface="Tahoma"/>
              </a:rPr>
              <a:t>06/2016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00499"/>
              </a:lnSpc>
              <a:spcBef>
                <a:spcPts val="1160"/>
              </a:spcBef>
            </a:pPr>
            <a:r>
              <a:rPr dirty="0" sz="1100" spc="85">
                <a:latin typeface="Tahoma"/>
                <a:cs typeface="Tahoma"/>
              </a:rPr>
              <a:t>CONCORRÊNCIA </a:t>
            </a:r>
            <a:r>
              <a:rPr dirty="0" sz="1100" spc="80">
                <a:latin typeface="Tahoma"/>
                <a:cs typeface="Tahoma"/>
              </a:rPr>
              <a:t>Nº </a:t>
            </a:r>
            <a:r>
              <a:rPr dirty="0" sz="1100" spc="114">
                <a:latin typeface="Tahoma"/>
                <a:cs typeface="Tahoma"/>
              </a:rPr>
              <a:t>06/2016 </a:t>
            </a:r>
            <a:r>
              <a:rPr dirty="0" sz="1100" spc="100">
                <a:latin typeface="Tahoma"/>
                <a:cs typeface="Tahoma"/>
              </a:rPr>
              <a:t>– </a:t>
            </a:r>
            <a:r>
              <a:rPr dirty="0" sz="1100" spc="105">
                <a:latin typeface="Tahoma"/>
                <a:cs typeface="Tahoma"/>
              </a:rPr>
              <a:t>PARA </a:t>
            </a:r>
            <a:r>
              <a:rPr dirty="0" sz="1100" spc="85">
                <a:latin typeface="Tahoma"/>
                <a:cs typeface="Tahoma"/>
              </a:rPr>
              <a:t>AQUISIÇÃO </a:t>
            </a:r>
            <a:r>
              <a:rPr dirty="0" sz="1100" spc="75">
                <a:latin typeface="Tahoma"/>
                <a:cs typeface="Tahoma"/>
              </a:rPr>
              <a:t>DE </a:t>
            </a:r>
            <a:r>
              <a:rPr dirty="0" sz="1100" spc="90">
                <a:latin typeface="Tahoma"/>
                <a:cs typeface="Tahoma"/>
              </a:rPr>
              <a:t>MATERIAIS </a:t>
            </a:r>
            <a:r>
              <a:rPr dirty="0" sz="1100" spc="70">
                <a:latin typeface="Tahoma"/>
                <a:cs typeface="Tahoma"/>
              </a:rPr>
              <a:t>ESPORTIVOS,  </a:t>
            </a:r>
            <a:r>
              <a:rPr dirty="0" sz="1100" spc="85">
                <a:latin typeface="Tahoma"/>
                <a:cs typeface="Tahoma"/>
              </a:rPr>
              <a:t>EQUIPAMENTOS </a:t>
            </a:r>
            <a:r>
              <a:rPr dirty="0" sz="1100" spc="80">
                <a:latin typeface="Tahoma"/>
                <a:cs typeface="Tahoma"/>
              </a:rPr>
              <a:t>ESPORTIVOS </a:t>
            </a:r>
            <a:r>
              <a:rPr dirty="0" sz="1100" spc="60">
                <a:latin typeface="Tahoma"/>
                <a:cs typeface="Tahoma"/>
              </a:rPr>
              <a:t>E </a:t>
            </a:r>
            <a:r>
              <a:rPr dirty="0" sz="1100" spc="95">
                <a:latin typeface="Tahoma"/>
                <a:cs typeface="Tahoma"/>
              </a:rPr>
              <a:t>BOMBA </a:t>
            </a:r>
            <a:r>
              <a:rPr dirty="0" sz="1100" spc="70">
                <a:latin typeface="Tahoma"/>
                <a:cs typeface="Tahoma"/>
              </a:rPr>
              <a:t>DE </a:t>
            </a:r>
            <a:r>
              <a:rPr dirty="0" sz="1100" spc="80">
                <a:latin typeface="Tahoma"/>
                <a:cs typeface="Tahoma"/>
              </a:rPr>
              <a:t>AQUECIMENTO </a:t>
            </a:r>
            <a:r>
              <a:rPr dirty="0" sz="1100" spc="100">
                <a:latin typeface="Tahoma"/>
                <a:cs typeface="Tahoma"/>
              </a:rPr>
              <a:t>PARA </a:t>
            </a:r>
            <a:r>
              <a:rPr dirty="0" sz="1100" spc="85">
                <a:latin typeface="Tahoma"/>
                <a:cs typeface="Tahoma"/>
              </a:rPr>
              <a:t>PISCINA, </a:t>
            </a:r>
            <a:r>
              <a:rPr dirty="0" sz="1100" spc="95">
                <a:latin typeface="Tahoma"/>
                <a:cs typeface="Tahoma"/>
              </a:rPr>
              <a:t>PARA  </a:t>
            </a:r>
            <a:r>
              <a:rPr dirty="0" sz="1100" spc="80">
                <a:latin typeface="Tahoma"/>
                <a:cs typeface="Tahoma"/>
              </a:rPr>
              <a:t>ATENDIMENTO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UNIDADE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DO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MACKENZIE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ESPORTE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65">
                <a:latin typeface="Tahoma"/>
                <a:cs typeface="Tahoma"/>
              </a:rPr>
              <a:t>CLUBE.</a:t>
            </a:r>
            <a:endParaRPr sz="1100">
              <a:latin typeface="Tahoma"/>
              <a:cs typeface="Tahoma"/>
            </a:endParaRPr>
          </a:p>
          <a:p>
            <a:pPr algn="just" marL="12700" marR="6350">
              <a:lnSpc>
                <a:spcPct val="100499"/>
              </a:lnSpc>
              <a:spcBef>
                <a:spcPts val="965"/>
              </a:spcBef>
            </a:pP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Depois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constatada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a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regularidade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todos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os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atos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procedimentos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do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processo,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o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Presidente </a:t>
            </a:r>
            <a:r>
              <a:rPr dirty="0" sz="1100" spc="-10">
                <a:solidFill>
                  <a:srgbClr val="212121"/>
                </a:solidFill>
                <a:latin typeface="Tahoma"/>
                <a:cs typeface="Tahoma"/>
              </a:rPr>
              <a:t>Sr.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Carlos  Roberto Gonçalves Rocha </a:t>
            </a:r>
            <a:r>
              <a:rPr dirty="0" sz="1100" spc="85">
                <a:solidFill>
                  <a:srgbClr val="212121"/>
                </a:solidFill>
                <a:latin typeface="Tahoma"/>
                <a:cs typeface="Tahoma"/>
              </a:rPr>
              <a:t>HOMOLOGA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a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adjudicação referente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a </a:t>
            </a:r>
            <a:r>
              <a:rPr dirty="0" sz="1100" spc="90">
                <a:latin typeface="Tahoma"/>
                <a:cs typeface="Tahoma"/>
              </a:rPr>
              <a:t>CONCORRÊNCIA </a:t>
            </a:r>
            <a:r>
              <a:rPr dirty="0" sz="1100" spc="80">
                <a:latin typeface="Tahoma"/>
                <a:cs typeface="Tahoma"/>
              </a:rPr>
              <a:t>Nº </a:t>
            </a:r>
            <a:r>
              <a:rPr dirty="0" sz="1100" spc="110">
                <a:latin typeface="Tahoma"/>
                <a:cs typeface="Tahoma"/>
              </a:rPr>
              <a:t>06/2016 </a:t>
            </a:r>
            <a:r>
              <a:rPr dirty="0" sz="1100" spc="100">
                <a:latin typeface="Tahoma"/>
                <a:cs typeface="Tahoma"/>
              </a:rPr>
              <a:t>–  </a:t>
            </a:r>
            <a:r>
              <a:rPr dirty="0" sz="1200" spc="110">
                <a:latin typeface="Tahoma"/>
                <a:cs typeface="Tahoma"/>
              </a:rPr>
              <a:t>PARA </a:t>
            </a:r>
            <a:r>
              <a:rPr dirty="0" sz="1200" spc="90">
                <a:latin typeface="Tahoma"/>
                <a:cs typeface="Tahoma"/>
              </a:rPr>
              <a:t>FORNECIMENTO </a:t>
            </a:r>
            <a:r>
              <a:rPr dirty="0" sz="1200" spc="75">
                <a:latin typeface="Tahoma"/>
                <a:cs typeface="Tahoma"/>
              </a:rPr>
              <a:t>DE </a:t>
            </a:r>
            <a:r>
              <a:rPr dirty="0" sz="1100" spc="90">
                <a:latin typeface="Tahoma"/>
                <a:cs typeface="Tahoma"/>
              </a:rPr>
              <a:t>MATERIAIS </a:t>
            </a:r>
            <a:r>
              <a:rPr dirty="0" sz="1100" spc="75">
                <a:latin typeface="Tahoma"/>
                <a:cs typeface="Tahoma"/>
              </a:rPr>
              <a:t>ESPORTIVOS, </a:t>
            </a:r>
            <a:r>
              <a:rPr dirty="0" sz="1100" spc="85">
                <a:latin typeface="Tahoma"/>
                <a:cs typeface="Tahoma"/>
              </a:rPr>
              <a:t>EQUIPAMENTOS </a:t>
            </a:r>
            <a:r>
              <a:rPr dirty="0" sz="1100" spc="80">
                <a:latin typeface="Tahoma"/>
                <a:cs typeface="Tahoma"/>
              </a:rPr>
              <a:t>ESPORTIVOS </a:t>
            </a:r>
            <a:r>
              <a:rPr dirty="0" sz="1100" spc="60">
                <a:latin typeface="Tahoma"/>
                <a:cs typeface="Tahoma"/>
              </a:rPr>
              <a:t>E  </a:t>
            </a:r>
            <a:r>
              <a:rPr dirty="0" sz="1100" spc="100">
                <a:latin typeface="Tahoma"/>
                <a:cs typeface="Tahoma"/>
              </a:rPr>
              <a:t>BOMBA </a:t>
            </a:r>
            <a:r>
              <a:rPr dirty="0" sz="1100" spc="75">
                <a:latin typeface="Tahoma"/>
                <a:cs typeface="Tahoma"/>
              </a:rPr>
              <a:t>DE </a:t>
            </a:r>
            <a:r>
              <a:rPr dirty="0" sz="1100" spc="80">
                <a:latin typeface="Tahoma"/>
                <a:cs typeface="Tahoma"/>
              </a:rPr>
              <a:t>AQUECIMENTO </a:t>
            </a:r>
            <a:r>
              <a:rPr dirty="0" sz="1100" spc="105">
                <a:latin typeface="Tahoma"/>
                <a:cs typeface="Tahoma"/>
              </a:rPr>
              <a:t>PARA </a:t>
            </a:r>
            <a:r>
              <a:rPr dirty="0" sz="1100" spc="85">
                <a:latin typeface="Tahoma"/>
                <a:cs typeface="Tahoma"/>
              </a:rPr>
              <a:t>PISCINA</a:t>
            </a:r>
            <a:r>
              <a:rPr dirty="0" sz="1200" spc="85">
                <a:solidFill>
                  <a:srgbClr val="212121"/>
                </a:solidFill>
                <a:latin typeface="Tahoma"/>
                <a:cs typeface="Tahoma"/>
              </a:rPr>
              <a:t>, </a:t>
            </a:r>
            <a:r>
              <a:rPr dirty="0" sz="1200" spc="110">
                <a:solidFill>
                  <a:srgbClr val="212121"/>
                </a:solidFill>
                <a:latin typeface="Tahoma"/>
                <a:cs typeface="Tahoma"/>
              </a:rPr>
              <a:t>PARA </a:t>
            </a:r>
            <a:r>
              <a:rPr dirty="0" sz="1200" spc="85">
                <a:solidFill>
                  <a:srgbClr val="212121"/>
                </a:solidFill>
                <a:latin typeface="Tahoma"/>
                <a:cs typeface="Tahoma"/>
              </a:rPr>
              <a:t>ATENDIMENTO </a:t>
            </a:r>
            <a:r>
              <a:rPr dirty="0" sz="1200" spc="100">
                <a:solidFill>
                  <a:srgbClr val="212121"/>
                </a:solidFill>
                <a:latin typeface="Tahoma"/>
                <a:cs typeface="Tahoma"/>
              </a:rPr>
              <a:t>A UNIDADE</a:t>
            </a:r>
            <a:r>
              <a:rPr dirty="0" sz="1200" spc="350">
                <a:solidFill>
                  <a:srgbClr val="212121"/>
                </a:solidFill>
                <a:latin typeface="Tahoma"/>
                <a:cs typeface="Tahoma"/>
              </a:rPr>
              <a:t> </a:t>
            </a:r>
            <a:r>
              <a:rPr dirty="0" sz="1200" spc="80">
                <a:solidFill>
                  <a:srgbClr val="212121"/>
                </a:solidFill>
                <a:latin typeface="Tahoma"/>
                <a:cs typeface="Tahoma"/>
              </a:rPr>
              <a:t>DO</a:t>
            </a:r>
            <a:endParaRPr sz="12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 sz="1200" spc="95">
                <a:solidFill>
                  <a:srgbClr val="212121"/>
                </a:solidFill>
                <a:latin typeface="Tahoma"/>
                <a:cs typeface="Tahoma"/>
              </a:rPr>
              <a:t>MACKENZIE </a:t>
            </a:r>
            <a:r>
              <a:rPr dirty="0" sz="1200" spc="80">
                <a:solidFill>
                  <a:srgbClr val="212121"/>
                </a:solidFill>
                <a:latin typeface="Tahoma"/>
                <a:cs typeface="Tahoma"/>
              </a:rPr>
              <a:t>ESPORTE </a:t>
            </a:r>
            <a:r>
              <a:rPr dirty="0" sz="1200" spc="85">
                <a:solidFill>
                  <a:srgbClr val="212121"/>
                </a:solidFill>
                <a:latin typeface="Tahoma"/>
                <a:cs typeface="Tahoma"/>
              </a:rPr>
              <a:t>CLUBE</a:t>
            </a:r>
            <a:r>
              <a:rPr dirty="0" sz="1200" spc="-240">
                <a:solidFill>
                  <a:srgbClr val="212121"/>
                </a:solidFill>
                <a:latin typeface="Tahoma"/>
                <a:cs typeface="Tahoma"/>
              </a:rPr>
              <a:t>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em favor das empresas.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250">
              <a:latin typeface="Times New Roman"/>
              <a:cs typeface="Times New Roman"/>
            </a:endParaRPr>
          </a:p>
          <a:p>
            <a:pPr algn="just" marL="12700" marR="5080">
              <a:lnSpc>
                <a:spcPct val="100000"/>
              </a:lnSpc>
            </a:pPr>
            <a:r>
              <a:rPr dirty="0" sz="1100" spc="100">
                <a:latin typeface="Tahoma"/>
                <a:cs typeface="Tahoma"/>
              </a:rPr>
              <a:t>BIG </a:t>
            </a:r>
            <a:r>
              <a:rPr dirty="0" sz="1100" spc="70">
                <a:latin typeface="Tahoma"/>
                <a:cs typeface="Tahoma"/>
              </a:rPr>
              <a:t>ESPORTE LTDA </a:t>
            </a:r>
            <a:r>
              <a:rPr dirty="0" sz="1100" spc="100">
                <a:latin typeface="Tahoma"/>
                <a:cs typeface="Tahoma"/>
              </a:rPr>
              <a:t>– </a:t>
            </a:r>
            <a:r>
              <a:rPr dirty="0" sz="1100" spc="75">
                <a:latin typeface="Tahoma"/>
                <a:cs typeface="Tahoma"/>
              </a:rPr>
              <a:t>CNPJ: </a:t>
            </a:r>
            <a:r>
              <a:rPr dirty="0" sz="1100" spc="90">
                <a:latin typeface="Tahoma"/>
                <a:cs typeface="Tahoma"/>
              </a:rPr>
              <a:t>00.285.953/001-43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Avenida </a:t>
            </a:r>
            <a:r>
              <a:rPr dirty="0" sz="1100">
                <a:latin typeface="Tahoma"/>
                <a:cs typeface="Tahoma"/>
              </a:rPr>
              <a:t>Abílio </a:t>
            </a:r>
            <a:r>
              <a:rPr dirty="0" sz="1100" spc="-5">
                <a:latin typeface="Tahoma"/>
                <a:cs typeface="Tahoma"/>
              </a:rPr>
              <a:t>Machado, 1405 </a:t>
            </a:r>
            <a:r>
              <a:rPr dirty="0" sz="1100">
                <a:latin typeface="Tahoma"/>
                <a:cs typeface="Tahoma"/>
              </a:rPr>
              <a:t>A –  </a:t>
            </a:r>
            <a:r>
              <a:rPr dirty="0" sz="1100" spc="-5">
                <a:latin typeface="Tahoma"/>
                <a:cs typeface="Tahoma"/>
              </a:rPr>
              <a:t>Glória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Belo Horizonte/</a:t>
            </a:r>
            <a:r>
              <a:rPr dirty="0" sz="1100">
                <a:latin typeface="Tahoma"/>
                <a:cs typeface="Tahoma"/>
              </a:rPr>
              <a:t> MG;</a:t>
            </a:r>
            <a:endParaRPr sz="1100">
              <a:latin typeface="Tahoma"/>
              <a:cs typeface="Tahoma"/>
            </a:endParaRPr>
          </a:p>
          <a:p>
            <a:pPr algn="just" marL="12700" marR="5715">
              <a:lnSpc>
                <a:spcPct val="100899"/>
              </a:lnSpc>
              <a:spcBef>
                <a:spcPts val="960"/>
              </a:spcBef>
            </a:pPr>
            <a:r>
              <a:rPr dirty="0" sz="1100" spc="85">
                <a:latin typeface="Tahoma"/>
                <a:cs typeface="Tahoma"/>
              </a:rPr>
              <a:t>C&amp;C </a:t>
            </a:r>
            <a:r>
              <a:rPr dirty="0" sz="1100" spc="100">
                <a:latin typeface="Tahoma"/>
                <a:cs typeface="Tahoma"/>
              </a:rPr>
              <a:t>CAMPINAS </a:t>
            </a:r>
            <a:r>
              <a:rPr dirty="0" sz="1100" spc="85">
                <a:latin typeface="Tahoma"/>
                <a:cs typeface="Tahoma"/>
              </a:rPr>
              <a:t>COMERCIAL </a:t>
            </a:r>
            <a:r>
              <a:rPr dirty="0" sz="1100" spc="70">
                <a:latin typeface="Tahoma"/>
                <a:cs typeface="Tahoma"/>
              </a:rPr>
              <a:t>LTDA </a:t>
            </a:r>
            <a:r>
              <a:rPr dirty="0" sz="1100" spc="95">
                <a:latin typeface="Tahoma"/>
                <a:cs typeface="Tahoma"/>
              </a:rPr>
              <a:t>EPP </a:t>
            </a:r>
            <a:r>
              <a:rPr dirty="0" sz="1100" spc="75">
                <a:latin typeface="Tahoma"/>
                <a:cs typeface="Tahoma"/>
              </a:rPr>
              <a:t>- CNPJ: </a:t>
            </a:r>
            <a:r>
              <a:rPr dirty="0" sz="1100" spc="90">
                <a:latin typeface="Tahoma"/>
                <a:cs typeface="Tahoma"/>
              </a:rPr>
              <a:t>16.501.564/0001-48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Rua Arnaldo  Barreto, 1060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São Bernardo </a:t>
            </a:r>
            <a:r>
              <a:rPr dirty="0" sz="1100">
                <a:latin typeface="Tahoma"/>
                <a:cs typeface="Tahoma"/>
              </a:rPr>
              <a:t>–</a:t>
            </a:r>
            <a:r>
              <a:rPr dirty="0" sz="1100" spc="1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Campinas/SP;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100">
              <a:latin typeface="Times New Roman"/>
              <a:cs typeface="Times New Roman"/>
            </a:endParaRPr>
          </a:p>
          <a:p>
            <a:pPr algn="just" marL="12700" marR="6350">
              <a:lnSpc>
                <a:spcPct val="100899"/>
              </a:lnSpc>
            </a:pPr>
            <a:r>
              <a:rPr dirty="0" sz="1100" spc="75">
                <a:latin typeface="Tahoma"/>
                <a:cs typeface="Tahoma"/>
              </a:rPr>
              <a:t>ESPORTES </a:t>
            </a:r>
            <a:r>
              <a:rPr dirty="0" sz="1100" spc="95">
                <a:latin typeface="Tahoma"/>
                <a:cs typeface="Tahoma"/>
              </a:rPr>
              <a:t>CAMISA 10 </a:t>
            </a:r>
            <a:r>
              <a:rPr dirty="0" sz="1100" spc="70">
                <a:latin typeface="Tahoma"/>
                <a:cs typeface="Tahoma"/>
              </a:rPr>
              <a:t>LTDA </a:t>
            </a:r>
            <a:r>
              <a:rPr dirty="0" sz="1100" spc="75">
                <a:latin typeface="Tahoma"/>
                <a:cs typeface="Tahoma"/>
              </a:rPr>
              <a:t>- CNPJ: </a:t>
            </a:r>
            <a:r>
              <a:rPr dirty="0" sz="1100" spc="90">
                <a:latin typeface="Tahoma"/>
                <a:cs typeface="Tahoma"/>
              </a:rPr>
              <a:t>17.558.578/0001-60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Avenida Santos Dumont,  539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Centro </a:t>
            </a:r>
            <a:r>
              <a:rPr dirty="0" sz="1100">
                <a:latin typeface="Tahoma"/>
                <a:cs typeface="Tahoma"/>
              </a:rPr>
              <a:t>- </a:t>
            </a:r>
            <a:r>
              <a:rPr dirty="0" sz="1100" spc="-5">
                <a:latin typeface="Tahoma"/>
                <a:cs typeface="Tahoma"/>
              </a:rPr>
              <a:t>Belo</a:t>
            </a:r>
            <a:r>
              <a:rPr dirty="0" sz="1100" spc="10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Horizonte/MG;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150">
              <a:latin typeface="Times New Roman"/>
              <a:cs typeface="Times New Roman"/>
            </a:endParaRPr>
          </a:p>
          <a:p>
            <a:pPr algn="just" marL="12700">
              <a:lnSpc>
                <a:spcPct val="100000"/>
              </a:lnSpc>
            </a:pPr>
            <a:r>
              <a:rPr dirty="0" sz="1100" spc="80">
                <a:latin typeface="Tahoma"/>
                <a:cs typeface="Tahoma"/>
              </a:rPr>
              <a:t>PEQUITA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INDÚSTRIA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COMERCIO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DE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ARTIGOS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ESPORTIVOS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LTDA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-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CNPJ: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24.015.851/0001-</a:t>
            </a:r>
            <a:endParaRPr sz="1100">
              <a:latin typeface="Tahoma"/>
              <a:cs typeface="Tahoma"/>
            </a:endParaRPr>
          </a:p>
          <a:p>
            <a:pPr algn="just" marL="12700">
              <a:lnSpc>
                <a:spcPct val="100000"/>
              </a:lnSpc>
              <a:spcBef>
                <a:spcPts val="10"/>
              </a:spcBef>
            </a:pPr>
            <a:r>
              <a:rPr dirty="0" sz="1100" spc="100">
                <a:latin typeface="Tahoma"/>
                <a:cs typeface="Tahoma"/>
              </a:rPr>
              <a:t>76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Rua João Samaha, 1047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São João Batista </a:t>
            </a:r>
            <a:r>
              <a:rPr dirty="0" sz="1100">
                <a:latin typeface="Tahoma"/>
                <a:cs typeface="Tahoma"/>
              </a:rPr>
              <a:t>- </a:t>
            </a:r>
            <a:r>
              <a:rPr dirty="0" sz="1100" spc="-5">
                <a:latin typeface="Tahoma"/>
                <a:cs typeface="Tahoma"/>
              </a:rPr>
              <a:t>Belo</a:t>
            </a:r>
            <a:r>
              <a:rPr dirty="0" sz="1100" spc="-5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Horizonte/MG.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935"/>
              </a:spcBef>
            </a:pPr>
            <a:r>
              <a:rPr dirty="0" sz="1100" spc="85">
                <a:latin typeface="Tahoma"/>
                <a:cs typeface="Tahoma"/>
              </a:rPr>
              <a:t>VALOR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GLOBAL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DO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PROCESSO: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110">
                <a:latin typeface="Tahoma"/>
                <a:cs typeface="Tahoma"/>
              </a:rPr>
              <a:t>R$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49.660,40</a:t>
            </a:r>
            <a:endParaRPr sz="11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675"/>
              </a:spcBef>
            </a:pPr>
            <a:r>
              <a:rPr dirty="0" sz="1100" spc="80">
                <a:latin typeface="Tahoma"/>
                <a:cs typeface="Tahoma"/>
              </a:rPr>
              <a:t>(QUARENTA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NOVE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110">
                <a:latin typeface="Tahoma"/>
                <a:cs typeface="Tahoma"/>
              </a:rPr>
              <a:t>MIL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SEISCENTOS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SESSENTA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REAIS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QUARENTA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CENTAVOS)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7" name="object 27"/>
          <p:cNvSpPr/>
          <p:nvPr/>
        </p:nvSpPr>
        <p:spPr>
          <a:xfrm>
            <a:off x="2101648" y="8268492"/>
            <a:ext cx="3357245" cy="0"/>
          </a:xfrm>
          <a:custGeom>
            <a:avLst/>
            <a:gdLst/>
            <a:ahLst/>
            <a:cxnLst/>
            <a:rect l="l" t="t" r="r" b="b"/>
            <a:pathLst>
              <a:path w="3357245" h="0">
                <a:moveTo>
                  <a:pt x="0" y="0"/>
                </a:moveTo>
                <a:lnTo>
                  <a:pt x="3356752" y="0"/>
                </a:lnTo>
              </a:path>
            </a:pathLst>
          </a:custGeom>
          <a:ln w="8827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 txBox="1"/>
          <p:nvPr/>
        </p:nvSpPr>
        <p:spPr>
          <a:xfrm>
            <a:off x="2629914" y="8267179"/>
            <a:ext cx="2301240" cy="5308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75">
                <a:solidFill>
                  <a:srgbClr val="212121"/>
                </a:solidFill>
                <a:latin typeface="Tahoma"/>
                <a:cs typeface="Tahoma"/>
              </a:rPr>
              <a:t>Carlos</a:t>
            </a:r>
            <a:r>
              <a:rPr dirty="0" sz="1100" spc="-35">
                <a:solidFill>
                  <a:srgbClr val="212121"/>
                </a:solidFill>
                <a:latin typeface="Tahoma"/>
                <a:cs typeface="Tahoma"/>
              </a:rPr>
              <a:t> </a:t>
            </a:r>
            <a:r>
              <a:rPr dirty="0" sz="1100" spc="80">
                <a:solidFill>
                  <a:srgbClr val="212121"/>
                </a:solidFill>
                <a:latin typeface="Tahoma"/>
                <a:cs typeface="Tahoma"/>
              </a:rPr>
              <a:t>Roberto</a:t>
            </a:r>
            <a:r>
              <a:rPr dirty="0" sz="1100" spc="-35">
                <a:solidFill>
                  <a:srgbClr val="212121"/>
                </a:solidFill>
                <a:latin typeface="Tahoma"/>
                <a:cs typeface="Tahoma"/>
              </a:rPr>
              <a:t> </a:t>
            </a:r>
            <a:r>
              <a:rPr dirty="0" sz="1100" spc="80">
                <a:solidFill>
                  <a:srgbClr val="212121"/>
                </a:solidFill>
                <a:latin typeface="Tahoma"/>
                <a:cs typeface="Tahoma"/>
              </a:rPr>
              <a:t>Gonçalves</a:t>
            </a:r>
            <a:r>
              <a:rPr dirty="0" sz="1100" spc="-35">
                <a:solidFill>
                  <a:srgbClr val="212121"/>
                </a:solidFill>
                <a:latin typeface="Tahoma"/>
                <a:cs typeface="Tahoma"/>
              </a:rPr>
              <a:t> </a:t>
            </a:r>
            <a:r>
              <a:rPr dirty="0" sz="1100" spc="85">
                <a:solidFill>
                  <a:srgbClr val="212121"/>
                </a:solidFill>
                <a:latin typeface="Tahoma"/>
                <a:cs typeface="Tahoma"/>
              </a:rPr>
              <a:t>Rocha</a:t>
            </a:r>
            <a:endParaRPr sz="1100">
              <a:latin typeface="Tahoma"/>
              <a:cs typeface="Tahoma"/>
            </a:endParaRPr>
          </a:p>
          <a:p>
            <a:pPr algn="ctr" marL="407034" marR="354965" indent="-43815">
              <a:lnSpc>
                <a:spcPct val="100000"/>
              </a:lnSpc>
              <a:spcBef>
                <a:spcPts val="15"/>
              </a:spcBef>
            </a:pPr>
            <a:r>
              <a:rPr dirty="0" sz="1100" spc="-5">
                <a:latin typeface="Tahoma"/>
                <a:cs typeface="Tahoma"/>
              </a:rPr>
              <a:t>Diretor Presidente  Mackenzie Esporte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Clube</a:t>
            </a:r>
            <a:endParaRPr sz="11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HOMOLOGA\307\303O  _  06.2016)</dc:title>
  <dcterms:created xsi:type="dcterms:W3CDTF">2018-06-10T20:55:39Z</dcterms:created>
  <dcterms:modified xsi:type="dcterms:W3CDTF">2018-06-10T20:55:39Z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2016-04-26T00:00:00Z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