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377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12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266444" y="402336"/>
            <a:ext cx="708659" cy="8046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23544" y="6181344"/>
            <a:ext cx="612648" cy="47548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938527" y="6313932"/>
            <a:ext cx="416051" cy="411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532888" y="6336791"/>
            <a:ext cx="649224" cy="1371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922776" y="5961888"/>
            <a:ext cx="1906524" cy="78181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33855" y="7338059"/>
            <a:ext cx="1645920" cy="63550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445571" y="7544159"/>
            <a:ext cx="693420" cy="0"/>
          </a:xfrm>
          <a:custGeom>
            <a:avLst/>
            <a:gdLst/>
            <a:ahLst/>
            <a:cxnLst/>
            <a:rect l="l" t="t" r="r" b="b"/>
            <a:pathLst>
              <a:path w="693419">
                <a:moveTo>
                  <a:pt x="0" y="0"/>
                </a:moveTo>
                <a:lnTo>
                  <a:pt x="692985" y="0"/>
                </a:lnTo>
              </a:path>
            </a:pathLst>
          </a:custGeom>
          <a:ln w="8941">
            <a:solidFill>
              <a:srgbClr val="807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5436590" y="10652706"/>
            <a:ext cx="1962785" cy="0"/>
          </a:xfrm>
          <a:custGeom>
            <a:avLst/>
            <a:gdLst/>
            <a:ahLst/>
            <a:cxnLst/>
            <a:rect l="l" t="t" r="r" b="b"/>
            <a:pathLst>
              <a:path w="1962784">
                <a:moveTo>
                  <a:pt x="0" y="0"/>
                </a:moveTo>
                <a:lnTo>
                  <a:pt x="1962716" y="0"/>
                </a:lnTo>
              </a:path>
            </a:pathLst>
          </a:custGeom>
          <a:ln w="8941">
            <a:solidFill>
              <a:srgbClr val="C8C8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22740" y="510223"/>
            <a:ext cx="1765300" cy="586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35"/>
              </a:lnSpc>
            </a:pPr>
            <a:r>
              <a:rPr sz="2300" b="1" spc="-2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</a:pPr>
            <a:r>
              <a:rPr sz="1800" b="1" spc="-14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80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800" b="1" spc="-17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75650" y="1349987"/>
            <a:ext cx="5793740" cy="4717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7780" algn="r">
              <a:lnSpc>
                <a:spcPct val="100000"/>
              </a:lnSpc>
            </a:pPr>
            <a:r>
              <a:rPr sz="950" spc="-85" dirty="0">
                <a:solidFill>
                  <a:srgbClr val="2D2D2D"/>
                </a:solidFill>
                <a:latin typeface="Arial"/>
                <a:cs typeface="Arial"/>
              </a:rPr>
              <a:t>Pág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70" dirty="0">
                <a:solidFill>
                  <a:srgbClr val="2D2D2D"/>
                </a:solidFill>
                <a:latin typeface="Arial"/>
                <a:cs typeface="Arial"/>
              </a:rPr>
              <a:t>na</a:t>
            </a:r>
            <a:r>
              <a:rPr sz="95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1de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endParaRPr sz="950">
              <a:latin typeface="Arial"/>
              <a:cs typeface="Arial"/>
            </a:endParaRPr>
          </a:p>
          <a:p>
            <a:pPr marL="1606550">
              <a:lnSpc>
                <a:spcPct val="100000"/>
              </a:lnSpc>
              <a:spcBef>
                <a:spcPts val="55"/>
              </a:spcBef>
            </a:pP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Ata</a:t>
            </a:r>
            <a:r>
              <a:rPr sz="100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Abertura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5" dirty="0">
                <a:solidFill>
                  <a:srgbClr val="1A1A1A"/>
                </a:solidFill>
                <a:latin typeface="Arial"/>
                <a:cs typeface="Arial"/>
              </a:rPr>
              <a:t>Licitação</a:t>
            </a:r>
            <a:r>
              <a:rPr sz="1000" b="1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00" b="1" spc="-45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975" b="1" spc="330" baseline="25641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975" b="1" spc="15" baseline="2564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003/</a:t>
            </a:r>
            <a:r>
              <a:rPr sz="1000" b="1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950">
              <a:latin typeface="Times New Roman"/>
              <a:cs typeface="Times New Roman"/>
            </a:endParaRPr>
          </a:p>
          <a:p>
            <a:pPr marL="121920" marR="43815" algn="just">
              <a:lnSpc>
                <a:spcPct val="106200"/>
              </a:lnSpc>
            </a:pPr>
            <a:r>
              <a:rPr sz="950" spc="-95" dirty="0">
                <a:solidFill>
                  <a:srgbClr val="1A1A1A"/>
                </a:solidFill>
                <a:latin typeface="Arial"/>
                <a:cs typeface="Arial"/>
              </a:rPr>
              <a:t>A 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Comissão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Compras,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const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tu</a:t>
            </a:r>
            <a:r>
              <a:rPr sz="950" spc="-40" dirty="0">
                <a:solidFill>
                  <a:srgbClr val="2D2D2D"/>
                </a:solidFill>
                <a:latin typeface="Arial"/>
                <a:cs typeface="Arial"/>
              </a:rPr>
              <a:t>í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através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9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Ato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Nomeação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n.º</a:t>
            </a:r>
            <a:r>
              <a:rPr sz="9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2D2D2D"/>
                </a:solidFill>
                <a:latin typeface="Arial"/>
                <a:cs typeface="Arial"/>
              </a:rPr>
              <a:t>0</a:t>
            </a:r>
            <a:r>
              <a:rPr sz="950" spc="-105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r>
              <a:rPr sz="950" spc="150" dirty="0">
                <a:solidFill>
                  <a:srgbClr val="484848"/>
                </a:solidFill>
                <a:latin typeface="Arial"/>
                <a:cs typeface="Arial"/>
              </a:rPr>
              <a:t>/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20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5,</a:t>
            </a:r>
            <a:r>
              <a:rPr sz="95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spc="-120" dirty="0">
                <a:solidFill>
                  <a:srgbClr val="1A1A1A"/>
                </a:solidFill>
                <a:latin typeface="Arial"/>
                <a:cs typeface="Arial"/>
              </a:rPr>
              <a:t>3</a:t>
            </a:r>
            <a:r>
              <a:rPr sz="950" spc="114" dirty="0">
                <a:solidFill>
                  <a:srgbClr val="484848"/>
                </a:solidFill>
                <a:latin typeface="Arial"/>
                <a:cs typeface="Arial"/>
              </a:rPr>
              <a:t>/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0</a:t>
            </a:r>
            <a:r>
              <a:rPr sz="950" spc="-40" dirty="0">
                <a:solidFill>
                  <a:srgbClr val="2D2D2D"/>
                </a:solidFill>
                <a:latin typeface="Arial"/>
                <a:cs typeface="Arial"/>
              </a:rPr>
              <a:t>4</a:t>
            </a:r>
            <a:r>
              <a:rPr sz="950" spc="150" dirty="0">
                <a:solidFill>
                  <a:srgbClr val="484848"/>
                </a:solidFill>
                <a:latin typeface="Arial"/>
                <a:cs typeface="Arial"/>
              </a:rPr>
              <a:t>/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20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r>
              <a:rPr sz="950" spc="-40" dirty="0">
                <a:solidFill>
                  <a:srgbClr val="2D2D2D"/>
                </a:solidFill>
                <a:latin typeface="Arial"/>
                <a:cs typeface="Arial"/>
              </a:rPr>
              <a:t>5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950" spc="-1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em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atend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mento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art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go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4º,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 inciso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65" dirty="0">
                <a:solidFill>
                  <a:srgbClr val="1A1A1A"/>
                </a:solidFill>
                <a:latin typeface="Arial"/>
                <a:cs typeface="Arial"/>
              </a:rPr>
              <a:t>III</a:t>
            </a:r>
            <a:r>
              <a:rPr sz="95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Regulamento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Compras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Contratações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Confe</a:t>
            </a: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eração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Brasile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ra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Clubes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65" dirty="0">
                <a:solidFill>
                  <a:srgbClr val="2D2D2D"/>
                </a:solidFill>
                <a:latin typeface="Arial"/>
                <a:cs typeface="Arial"/>
              </a:rPr>
              <a:t>-</a:t>
            </a:r>
            <a:r>
              <a:rPr sz="950" spc="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1A1A1A"/>
                </a:solidFill>
                <a:latin typeface="Arial"/>
                <a:cs typeface="Arial"/>
              </a:rPr>
              <a:t>CBC,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representando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neste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ato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Mackenzi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Esporte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Clube,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promoveu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ta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data,</a:t>
            </a:r>
            <a:r>
              <a:rPr sz="9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às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13h30m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n,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abertura </a:t>
            </a:r>
            <a:r>
              <a:rPr sz="95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enve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opes</a:t>
            </a:r>
            <a:r>
              <a:rPr sz="950" spc="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"Habilitaçã</a:t>
            </a:r>
            <a:r>
              <a:rPr sz="950" spc="5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175" dirty="0">
                <a:solidFill>
                  <a:srgbClr val="484848"/>
                </a:solidFill>
                <a:latin typeface="Arial"/>
                <a:cs typeface="Arial"/>
              </a:rPr>
              <a:t>"</a:t>
            </a:r>
            <a:r>
              <a:rPr sz="950" spc="-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referente</a:t>
            </a:r>
            <a:r>
              <a:rPr sz="9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à</a:t>
            </a:r>
            <a:r>
              <a:rPr sz="950" spc="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pr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meira</a:t>
            </a:r>
            <a:r>
              <a:rPr sz="9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fase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proce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950" spc="-6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  <a:p>
            <a:pPr marL="127000" marR="13970" indent="4445" algn="just">
              <a:lnSpc>
                <a:spcPts val="1170"/>
              </a:lnSpc>
              <a:spcBef>
                <a:spcPts val="120"/>
              </a:spcBef>
            </a:pP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licitatór</a:t>
            </a:r>
            <a:r>
              <a:rPr sz="950" spc="-3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o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Conv</a:t>
            </a:r>
            <a:r>
              <a:rPr sz="950" spc="-3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te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n.º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00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2</a:t>
            </a:r>
            <a:r>
              <a:rPr sz="950" spc="150" dirty="0">
                <a:solidFill>
                  <a:srgbClr val="484848"/>
                </a:solidFill>
                <a:latin typeface="Arial"/>
                <a:cs typeface="Arial"/>
              </a:rPr>
              <a:t>/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20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5</a:t>
            </a:r>
            <a:r>
              <a:rPr sz="950" spc="295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130" dirty="0">
                <a:solidFill>
                  <a:srgbClr val="2D2D2D"/>
                </a:solidFill>
                <a:latin typeface="Arial"/>
                <a:cs typeface="Arial"/>
              </a:rPr>
              <a:t>u</a:t>
            </a:r>
            <a:r>
              <a:rPr sz="950" spc="55" dirty="0">
                <a:solidFill>
                  <a:srgbClr val="2D2D2D"/>
                </a:solidFill>
                <a:latin typeface="Arial"/>
                <a:cs typeface="Arial"/>
              </a:rPr>
              <a:t>jo</a:t>
            </a:r>
            <a:r>
              <a:rPr sz="95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objeto </a:t>
            </a:r>
            <a:r>
              <a:rPr sz="1200" spc="30" dirty="0">
                <a:solidFill>
                  <a:srgbClr val="2D2D2D"/>
                </a:solidFill>
                <a:latin typeface="Times New Roman"/>
                <a:cs typeface="Times New Roman"/>
              </a:rPr>
              <a:t>é</a:t>
            </a:r>
            <a:r>
              <a:rPr sz="1200" spc="-25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Aqui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ção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Mater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Esportivo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para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atend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imento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Un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dade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Mackenz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lu</a:t>
            </a:r>
            <a:r>
              <a:rPr sz="950" spc="-80" dirty="0">
                <a:solidFill>
                  <a:srgbClr val="070707"/>
                </a:solidFill>
                <a:latin typeface="Arial"/>
                <a:cs typeface="Arial"/>
              </a:rPr>
              <a:t>b</a:t>
            </a:r>
            <a:r>
              <a:rPr sz="950" spc="7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070707"/>
                </a:solidFill>
                <a:latin typeface="Arial"/>
                <a:cs typeface="Arial"/>
              </a:rPr>
              <a:t>li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zada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A1A1A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Congonhas,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r>
              <a:rPr sz="950" spc="125" dirty="0">
                <a:solidFill>
                  <a:srgbClr val="1A1A1A"/>
                </a:solidFill>
                <a:latin typeface="Arial"/>
                <a:cs typeface="Arial"/>
              </a:rPr>
              <a:t>º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45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0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Bairro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santo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Antôn</a:t>
            </a:r>
            <a:r>
              <a:rPr sz="95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127000" algn="just">
              <a:lnSpc>
                <a:spcPct val="100000"/>
              </a:lnSpc>
              <a:spcBef>
                <a:spcPts val="25"/>
              </a:spcBef>
            </a:pPr>
            <a:r>
              <a:rPr sz="950" spc="-95" dirty="0">
                <a:solidFill>
                  <a:srgbClr val="1A1A1A"/>
                </a:solidFill>
                <a:latin typeface="Arial"/>
                <a:cs typeface="Arial"/>
              </a:rPr>
              <a:t>CEP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3033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0</a:t>
            </a:r>
            <a:r>
              <a:rPr sz="950" spc="6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00,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em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Belo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Horizonte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65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MG.</a:t>
            </a:r>
            <a:endParaRPr sz="950">
              <a:latin typeface="Arial"/>
              <a:cs typeface="Arial"/>
            </a:endParaRPr>
          </a:p>
          <a:p>
            <a:pPr marL="131445" marR="26670" indent="-9525" algn="just">
              <a:lnSpc>
                <a:spcPct val="102299"/>
              </a:lnSpc>
              <a:spcBef>
                <a:spcPts val="45"/>
              </a:spcBef>
            </a:pP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A 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refer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reun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ocorreu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Diretor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Adm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nistração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Comissão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Compra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950" spc="280" dirty="0">
                <a:solidFill>
                  <a:srgbClr val="2D2D2D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ocalizada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na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ocal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izada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A1A1A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Congonhas,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r>
              <a:rPr sz="975" spc="300" baseline="25641" dirty="0">
                <a:solidFill>
                  <a:srgbClr val="484848"/>
                </a:solidFill>
                <a:latin typeface="Times New Roman"/>
                <a:cs typeface="Times New Roman"/>
              </a:rPr>
              <a:t>0</a:t>
            </a:r>
            <a:r>
              <a:rPr sz="975" baseline="25641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75" spc="89" baseline="25641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450,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D2D2D"/>
                </a:solidFill>
                <a:latin typeface="Arial"/>
                <a:cs typeface="Arial"/>
              </a:rPr>
              <a:t>B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rro</a:t>
            </a:r>
            <a:r>
              <a:rPr sz="95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Santo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Antôn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o,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D2D2D"/>
                </a:solidFill>
                <a:latin typeface="Arial"/>
                <a:cs typeface="Arial"/>
              </a:rPr>
              <a:t>CEP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3033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0</a:t>
            </a:r>
            <a:r>
              <a:rPr sz="950" spc="6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-80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00,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Be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Hor</a:t>
            </a:r>
            <a:r>
              <a:rPr sz="950" spc="-8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zonte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409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3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MG,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tendo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como </a:t>
            </a:r>
            <a:r>
              <a:rPr sz="950" spc="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membro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 </a:t>
            </a:r>
            <a:r>
              <a:rPr sz="950" spc="-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Sra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950" spc="21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950" spc="6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A1A1A"/>
                </a:solidFill>
                <a:latin typeface="Arial"/>
                <a:cs typeface="Arial"/>
              </a:rPr>
              <a:t>Sandra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chel </a:t>
            </a:r>
            <a:r>
              <a:rPr sz="9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Braga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Sampa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io, </a:t>
            </a:r>
            <a:r>
              <a:rPr sz="9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Marilene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Rodr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gues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Freitas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Edvân</a:t>
            </a:r>
            <a:r>
              <a:rPr sz="950" spc="-6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Gonçalves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Silva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com  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part</a:t>
            </a:r>
            <a:r>
              <a:rPr sz="950" spc="-6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ipação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segu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ntes  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representantes  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dev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damente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credenc</a:t>
            </a:r>
            <a:r>
              <a:rPr sz="950" spc="-1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os:</a:t>
            </a:r>
            <a:endParaRPr sz="950">
              <a:latin typeface="Arial"/>
              <a:cs typeface="Arial"/>
            </a:endParaRPr>
          </a:p>
          <a:p>
            <a:pPr marL="12700" marR="40005" indent="127635">
              <a:lnSpc>
                <a:spcPts val="1250"/>
              </a:lnSpc>
              <a:spcBef>
                <a:spcPts val="20"/>
              </a:spcBef>
              <a:buClr>
                <a:srgbClr val="1A1A1A"/>
              </a:buClr>
              <a:buFont typeface="Arial"/>
              <a:buAutoNum type="arabicPeriod"/>
              <a:tabLst>
                <a:tab pos="400050" algn="l"/>
              </a:tabLst>
            </a:pP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Dan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ela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Aparec</a:t>
            </a:r>
            <a:r>
              <a:rPr sz="950" spc="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Jesus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Santos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65" dirty="0">
                <a:solidFill>
                  <a:srgbClr val="2D2D2D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C.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215" dirty="0">
                <a:solidFill>
                  <a:srgbClr val="2D2D2D"/>
                </a:solidFill>
                <a:latin typeface="Arial"/>
                <a:cs typeface="Arial"/>
              </a:rPr>
              <a:t>: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MG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1.932.103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2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1A1A1A"/>
                </a:solidFill>
                <a:latin typeface="Arial"/>
                <a:cs typeface="Arial"/>
              </a:rPr>
              <a:t>CPF: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051.054.45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6</a:t>
            </a:r>
            <a:r>
              <a:rPr sz="950" spc="3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86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Pequita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819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ndústr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Comérc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Art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gos</a:t>
            </a:r>
            <a:r>
              <a:rPr sz="9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Esportivos</a:t>
            </a:r>
            <a:r>
              <a:rPr sz="950" spc="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Ltda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r>
              <a:rPr sz="950" spc="280" dirty="0">
                <a:solidFill>
                  <a:srgbClr val="1A1A1A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127000" marR="45720" indent="4445" algn="just">
              <a:lnSpc>
                <a:spcPct val="103099"/>
              </a:lnSpc>
              <a:spcBef>
                <a:spcPts val="10"/>
              </a:spcBef>
              <a:buClr>
                <a:srgbClr val="1A1A1A"/>
              </a:buClr>
              <a:buFont typeface="Arial"/>
              <a:buAutoNum type="arabicPeriod"/>
              <a:tabLst>
                <a:tab pos="391160" algn="l"/>
              </a:tabLst>
            </a:pP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José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A1A1A"/>
                </a:solidFill>
                <a:latin typeface="Arial"/>
                <a:cs typeface="Arial"/>
              </a:rPr>
              <a:t>Eudes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3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950" spc="-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Barbosa,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C.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114" dirty="0">
                <a:solidFill>
                  <a:srgbClr val="2D2D2D"/>
                </a:solidFill>
                <a:latin typeface="Arial"/>
                <a:cs typeface="Arial"/>
              </a:rPr>
              <a:t>: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2</a:t>
            </a:r>
            <a:r>
              <a:rPr sz="950" spc="-2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824.207-3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65" dirty="0">
                <a:solidFill>
                  <a:srgbClr val="2D2D2D"/>
                </a:solidFill>
                <a:latin typeface="Arial"/>
                <a:cs typeface="Arial"/>
              </a:rPr>
              <a:t>-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D2D2D"/>
                </a:solidFill>
                <a:latin typeface="Arial"/>
                <a:cs typeface="Arial"/>
              </a:rPr>
              <a:t>CPF:</a:t>
            </a:r>
            <a:r>
              <a:rPr sz="95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068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202.328-02</a:t>
            </a:r>
            <a:r>
              <a:rPr sz="95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Part</a:t>
            </a:r>
            <a:r>
              <a:rPr sz="950" spc="-7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param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Lic</a:t>
            </a:r>
            <a:r>
              <a:rPr sz="950" spc="-8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tação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as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empresas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seguir:</a:t>
            </a:r>
            <a:endParaRPr sz="950">
              <a:latin typeface="Arial"/>
              <a:cs typeface="Arial"/>
            </a:endParaRPr>
          </a:p>
          <a:p>
            <a:pPr marL="265430" indent="-125095" algn="just">
              <a:lnSpc>
                <a:spcPct val="100000"/>
              </a:lnSpc>
              <a:spcBef>
                <a:spcPts val="20"/>
              </a:spcBef>
              <a:buClr>
                <a:srgbClr val="2D2D2D"/>
              </a:buClr>
              <a:buFont typeface="Arial"/>
              <a:buAutoNum type="arabicPeriod"/>
              <a:tabLst>
                <a:tab pos="266065" algn="l"/>
              </a:tabLst>
            </a:pP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D2D2D"/>
                </a:solidFill>
                <a:latin typeface="Times New Roman"/>
                <a:cs typeface="Times New Roman"/>
              </a:rPr>
              <a:t>&amp;</a:t>
            </a:r>
            <a:r>
              <a:rPr sz="1000" spc="20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Camp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nas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Comercial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Lt</a:t>
            </a:r>
            <a:r>
              <a:rPr sz="950" spc="-75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1A1A1A"/>
                </a:solidFill>
                <a:latin typeface="Arial"/>
                <a:cs typeface="Arial"/>
              </a:rPr>
              <a:t>EPP;</a:t>
            </a:r>
            <a:endParaRPr sz="950">
              <a:latin typeface="Arial"/>
              <a:cs typeface="Arial"/>
            </a:endParaRPr>
          </a:p>
          <a:p>
            <a:pPr marL="274320" indent="-142875" algn="just">
              <a:lnSpc>
                <a:spcPct val="100000"/>
              </a:lnSpc>
              <a:spcBef>
                <a:spcPts val="60"/>
              </a:spcBef>
              <a:buClr>
                <a:srgbClr val="2D2D2D"/>
              </a:buClr>
              <a:buFont typeface="Arial"/>
              <a:buAutoNum type="arabicPeriod"/>
              <a:tabLst>
                <a:tab pos="274955" algn="l"/>
              </a:tabLst>
            </a:pP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7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dade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Comercio</a:t>
            </a:r>
            <a:r>
              <a:rPr sz="95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Art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g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Esport</a:t>
            </a: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vos;</a:t>
            </a:r>
            <a:endParaRPr sz="950">
              <a:latin typeface="Arial"/>
              <a:cs typeface="Arial"/>
            </a:endParaRPr>
          </a:p>
          <a:p>
            <a:pPr marL="274320" indent="-142875" algn="just">
              <a:lnSpc>
                <a:spcPct val="100000"/>
              </a:lnSpc>
              <a:spcBef>
                <a:spcPts val="70"/>
              </a:spcBef>
              <a:buClr>
                <a:srgbClr val="2D2D2D"/>
              </a:buClr>
              <a:buFont typeface="Arial"/>
              <a:buAutoNum type="arabicPeriod"/>
              <a:tabLst>
                <a:tab pos="274955" algn="l"/>
              </a:tabLst>
            </a:pP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Muque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Sports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Concept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on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Artigos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Ltda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65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1A1A1A"/>
                </a:solidFill>
                <a:latin typeface="Arial"/>
                <a:cs typeface="Arial"/>
              </a:rPr>
              <a:t>EP</a:t>
            </a:r>
            <a:r>
              <a:rPr sz="950" spc="-100" dirty="0">
                <a:solidFill>
                  <a:srgbClr val="1A1A1A"/>
                </a:solidFill>
                <a:latin typeface="Arial"/>
                <a:cs typeface="Arial"/>
              </a:rPr>
              <a:t>P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274320" indent="-147320" algn="just">
              <a:lnSpc>
                <a:spcPct val="100000"/>
              </a:lnSpc>
              <a:spcBef>
                <a:spcPts val="35"/>
              </a:spcBef>
              <a:buClr>
                <a:srgbClr val="2D2D2D"/>
              </a:buClr>
              <a:buFont typeface="Arial"/>
              <a:buAutoNum type="arabicPeriod"/>
              <a:tabLst>
                <a:tab pos="274955" algn="l"/>
              </a:tabLst>
            </a:pP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Pequ</a:t>
            </a:r>
            <a:r>
              <a:rPr sz="950" spc="-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ndústr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Comé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950" spc="-4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o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Art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gos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Esportiv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280" dirty="0">
                <a:solidFill>
                  <a:srgbClr val="2D2D2D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127000" marR="40640" indent="4445" algn="just">
              <a:lnSpc>
                <a:spcPct val="103099"/>
              </a:lnSpc>
            </a:pP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erando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tod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 </a:t>
            </a:r>
            <a:r>
              <a:rPr sz="950" spc="-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8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empres</a:t>
            </a:r>
            <a:r>
              <a:rPr sz="950" spc="5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part</a:t>
            </a:r>
            <a:r>
              <a:rPr sz="950" spc="-10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cipant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f</a:t>
            </a:r>
            <a:r>
              <a:rPr sz="950" spc="8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am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declaradas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hab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itadas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apr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entarem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tod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  </a:t>
            </a:r>
            <a:r>
              <a:rPr sz="950" spc="-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  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exig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  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950" spc="-5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trumento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convocató</a:t>
            </a:r>
            <a:r>
              <a:rPr sz="950" spc="100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nda 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  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representantes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credenciados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man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festaram </a:t>
            </a:r>
            <a:r>
              <a:rPr sz="9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renúnc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recu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950" spc="-6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ai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pr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ra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fas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Com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-4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Compr</a:t>
            </a:r>
            <a:r>
              <a:rPr sz="950" spc="4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  <a:p>
            <a:pPr marL="135890" algn="just">
              <a:lnSpc>
                <a:spcPct val="100000"/>
              </a:lnSpc>
              <a:spcBef>
                <a:spcPts val="140"/>
              </a:spcBef>
            </a:pP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promoveu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também</a:t>
            </a:r>
            <a:r>
              <a:rPr sz="95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abertura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env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7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op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950" spc="-55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r>
              <a:rPr sz="1050" spc="202" baseline="23809" dirty="0">
                <a:solidFill>
                  <a:srgbClr val="1A1A1A"/>
                </a:solidFill>
                <a:latin typeface="Times New Roman"/>
                <a:cs typeface="Times New Roman"/>
              </a:rPr>
              <a:t>0</a:t>
            </a:r>
            <a:r>
              <a:rPr sz="1050" baseline="23809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050" spc="-44" baseline="23809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Prop</a:t>
            </a:r>
            <a:r>
              <a:rPr sz="950" spc="-8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spc="-6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ta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Orçamento.</a:t>
            </a:r>
            <a:endParaRPr sz="950">
              <a:latin typeface="Arial"/>
              <a:cs typeface="Arial"/>
            </a:endParaRPr>
          </a:p>
          <a:p>
            <a:pPr marL="135890" marR="5080" indent="-5080" algn="just">
              <a:lnSpc>
                <a:spcPct val="103099"/>
              </a:lnSpc>
            </a:pPr>
            <a:r>
              <a:rPr sz="950" spc="-9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Com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são</a:t>
            </a:r>
            <a:r>
              <a:rPr sz="95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Compras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encerrou</a:t>
            </a:r>
            <a:r>
              <a:rPr sz="950" spc="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reun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ão</a:t>
            </a:r>
            <a:r>
              <a:rPr sz="95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informando</a:t>
            </a:r>
            <a:r>
              <a:rPr sz="9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9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propostas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comerc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ão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ana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sada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950" spc="280" dirty="0">
                <a:solidFill>
                  <a:srgbClr val="484848"/>
                </a:solidFill>
                <a:latin typeface="Arial"/>
                <a:cs typeface="Arial"/>
              </a:rPr>
              <a:t>,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para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poster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or</a:t>
            </a:r>
            <a:r>
              <a:rPr sz="95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divulgação</a:t>
            </a:r>
            <a:r>
              <a:rPr sz="9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resu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tado.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140335" algn="just">
              <a:lnSpc>
                <a:spcPct val="100000"/>
              </a:lnSpc>
            </a:pPr>
            <a:r>
              <a:rPr sz="950" spc="-35" dirty="0">
                <a:solidFill>
                  <a:srgbClr val="2D2D2D"/>
                </a:solidFill>
                <a:latin typeface="Arial"/>
                <a:cs typeface="Arial"/>
              </a:rPr>
              <a:t>Be</a:t>
            </a:r>
            <a:r>
              <a:rPr sz="950" spc="-5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o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Hor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zont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280" dirty="0">
                <a:solidFill>
                  <a:srgbClr val="2D2D2D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03</a:t>
            </a: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Junho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20</a:t>
            </a:r>
            <a:r>
              <a:rPr sz="950" spc="-80" dirty="0">
                <a:solidFill>
                  <a:srgbClr val="2D2D2D"/>
                </a:solidFill>
                <a:latin typeface="Arial"/>
                <a:cs typeface="Arial"/>
              </a:rPr>
              <a:t>1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5</a:t>
            </a:r>
            <a:r>
              <a:rPr sz="950" spc="114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98457" y="6211554"/>
            <a:ext cx="36576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i="1" spc="-165" dirty="0">
                <a:solidFill>
                  <a:srgbClr val="9CA0B8"/>
                </a:solidFill>
                <a:latin typeface="Arial"/>
                <a:cs typeface="Arial"/>
              </a:rPr>
              <a:t>f</a:t>
            </a:r>
            <a:r>
              <a:rPr sz="1600" i="1" spc="-240" dirty="0">
                <a:solidFill>
                  <a:srgbClr val="9CA0B8"/>
                </a:solidFill>
                <a:latin typeface="Arial"/>
                <a:cs typeface="Arial"/>
              </a:rPr>
              <a:t> </a:t>
            </a:r>
            <a:r>
              <a:rPr sz="1300" spc="190" dirty="0">
                <a:solidFill>
                  <a:srgbClr val="9CA0B8"/>
                </a:solidFill>
                <a:latin typeface="Times New Roman"/>
                <a:cs typeface="Times New Roman"/>
              </a:rPr>
              <a:t>1</a:t>
            </a:r>
            <a:r>
              <a:rPr sz="1300" spc="-325" dirty="0">
                <a:solidFill>
                  <a:srgbClr val="9CA0B8"/>
                </a:solidFill>
                <a:latin typeface="Times New Roman"/>
                <a:cs typeface="Times New Roman"/>
              </a:rPr>
              <a:t>VO-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83692" y="6243358"/>
            <a:ext cx="13398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220" dirty="0">
                <a:solidFill>
                  <a:srgbClr val="9CA0B8"/>
                </a:solidFill>
                <a:latin typeface="Times New Roman"/>
                <a:cs typeface="Times New Roman"/>
              </a:rPr>
              <a:t>}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3035" y="6377920"/>
            <a:ext cx="15176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340485" algn="l"/>
              </a:tabLst>
            </a:pP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ndra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950" spc="-9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ch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 </a:t>
            </a:r>
            <a:r>
              <a:rPr sz="9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Braga</a:t>
            </a:r>
            <a:r>
              <a:rPr sz="95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D2D2D"/>
                </a:solidFill>
                <a:latin typeface="Arial"/>
                <a:cs typeface="Arial"/>
              </a:rPr>
              <a:t>Sa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	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03379" y="6531651"/>
            <a:ext cx="2076450" cy="488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950" spc="-10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mbro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D2D2D"/>
                </a:solidFill>
                <a:latin typeface="Arial"/>
                <a:cs typeface="Arial"/>
              </a:rPr>
              <a:t>Com</a:t>
            </a: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950" spc="-5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ão</a:t>
            </a:r>
            <a:r>
              <a:rPr sz="95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Compr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850">
              <a:latin typeface="Times New Roman"/>
              <a:cs typeface="Times New Roman"/>
            </a:endParaRPr>
          </a:p>
          <a:p>
            <a:pPr marL="736600">
              <a:lnSpc>
                <a:spcPct val="100000"/>
              </a:lnSpc>
              <a:tabLst>
                <a:tab pos="1076325" algn="l"/>
                <a:tab pos="1684655" algn="l"/>
              </a:tabLst>
            </a:pPr>
            <a:r>
              <a:rPr sz="1400" spc="330" dirty="0">
                <a:solidFill>
                  <a:srgbClr val="80829C"/>
                </a:solidFill>
                <a:latin typeface="Times New Roman"/>
                <a:cs typeface="Times New Roman"/>
              </a:rPr>
              <a:t>l	</a:t>
            </a:r>
            <a:r>
              <a:rPr sz="1400" spc="-50" dirty="0">
                <a:solidFill>
                  <a:srgbClr val="80829C"/>
                </a:solidFill>
                <a:latin typeface="Times New Roman"/>
                <a:cs typeface="Times New Roman"/>
              </a:rPr>
              <a:t>fi	</a:t>
            </a:r>
            <a:r>
              <a:rPr sz="1400" spc="465" dirty="0">
                <a:solidFill>
                  <a:srgbClr val="80829C"/>
                </a:solidFill>
                <a:latin typeface="Times New Roman"/>
                <a:cs typeface="Times New Roman"/>
              </a:rPr>
              <a:t>5</a:t>
            </a:r>
            <a:r>
              <a:rPr sz="1400" spc="100" dirty="0">
                <a:solidFill>
                  <a:srgbClr val="80829C"/>
                </a:solidFill>
                <a:latin typeface="Times New Roman"/>
                <a:cs typeface="Times New Roman"/>
              </a:rPr>
              <a:t> </a:t>
            </a:r>
            <a:r>
              <a:rPr sz="1400" spc="-285" dirty="0">
                <a:solidFill>
                  <a:srgbClr val="80829C"/>
                </a:solidFill>
                <a:latin typeface="Times New Roman"/>
                <a:cs typeface="Times New Roman"/>
              </a:rPr>
              <a:t>'-Ôo.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03379" y="6983803"/>
            <a:ext cx="150114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5" dirty="0">
                <a:solidFill>
                  <a:srgbClr val="2D2D2D"/>
                </a:solidFill>
                <a:latin typeface="Arial"/>
                <a:cs typeface="Arial"/>
              </a:rPr>
              <a:t>Edvân</a:t>
            </a:r>
            <a:r>
              <a:rPr sz="950" spc="-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Gonçã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56"/>
                </a:solidFill>
                <a:latin typeface="Arial"/>
                <a:cs typeface="Arial"/>
              </a:rPr>
              <a:t>é</a:t>
            </a:r>
            <a:r>
              <a:rPr sz="950" spc="-45" dirty="0">
                <a:solidFill>
                  <a:srgbClr val="383856"/>
                </a:solidFill>
                <a:latin typeface="Arial"/>
                <a:cs typeface="Arial"/>
              </a:rPr>
              <a:t>s</a:t>
            </a:r>
            <a:r>
              <a:rPr sz="950" spc="-105" dirty="0">
                <a:solidFill>
                  <a:srgbClr val="9CA0B8"/>
                </a:solidFill>
                <a:latin typeface="Arial"/>
                <a:cs typeface="Arial"/>
              </a:rPr>
              <a:t>....</a:t>
            </a:r>
            <a:r>
              <a:rPr sz="950" spc="40" dirty="0">
                <a:solidFill>
                  <a:srgbClr val="9CA0B8"/>
                </a:solidFill>
                <a:latin typeface="Arial"/>
                <a:cs typeface="Arial"/>
              </a:rPr>
              <a:t> </a:t>
            </a:r>
            <a:r>
              <a:rPr sz="950" spc="145" dirty="0">
                <a:solidFill>
                  <a:srgbClr val="1A1A1A"/>
                </a:solidFill>
                <a:latin typeface="Arial"/>
                <a:cs typeface="Arial"/>
              </a:rPr>
              <a:t>à</a:t>
            </a:r>
            <a:r>
              <a:rPr sz="950" spc="-300" dirty="0">
                <a:solidFill>
                  <a:srgbClr val="1A1A1A"/>
                </a:solidFill>
                <a:latin typeface="Arial"/>
                <a:cs typeface="Arial"/>
              </a:rPr>
              <a:t>si</a:t>
            </a:r>
            <a:r>
              <a:rPr sz="950" spc="-245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endParaRPr sz="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03379" y="7142057"/>
            <a:ext cx="18840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64845" algn="l"/>
              </a:tabLst>
            </a:pP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Membro	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Comissão</a:t>
            </a:r>
            <a:r>
              <a:rPr sz="95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ompr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4913" y="7729358"/>
            <a:ext cx="22694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0" dirty="0">
                <a:solidFill>
                  <a:srgbClr val="2D2D2D"/>
                </a:solidFill>
                <a:latin typeface="Times New Roman"/>
                <a:cs typeface="Times New Roman"/>
              </a:rPr>
              <a:t>&amp;</a:t>
            </a:r>
            <a:r>
              <a:rPr sz="1050" spc="-25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Campinas</a:t>
            </a:r>
            <a:r>
              <a:rPr sz="95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D2D2D"/>
                </a:solidFill>
                <a:latin typeface="Arial"/>
                <a:cs typeface="Arial"/>
              </a:rPr>
              <a:t>Comerc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al</a:t>
            </a:r>
            <a:r>
              <a:rPr sz="9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Lim</a:t>
            </a:r>
            <a:r>
              <a:rPr sz="950" spc="-4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tada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65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D2D2D"/>
                </a:solidFill>
                <a:latin typeface="Arial"/>
                <a:cs typeface="Arial"/>
              </a:rPr>
              <a:t>EP</a:t>
            </a: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950" spc="114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97381" y="7997556"/>
            <a:ext cx="492759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2220" dirty="0">
                <a:solidFill>
                  <a:srgbClr val="80829C"/>
                </a:solidFill>
                <a:latin typeface="Arial"/>
                <a:cs typeface="Arial"/>
              </a:rPr>
              <a:t>Í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55226" y="8080457"/>
            <a:ext cx="668020" cy="2527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85"/>
              </a:lnSpc>
              <a:tabLst>
                <a:tab pos="432434" algn="l"/>
              </a:tabLst>
            </a:pPr>
            <a:r>
              <a:rPr sz="800" spc="-200" dirty="0">
                <a:solidFill>
                  <a:srgbClr val="80829C"/>
                </a:solidFill>
                <a:latin typeface="Times New Roman"/>
                <a:cs typeface="Times New Roman"/>
              </a:rPr>
              <a:t>111</a:t>
            </a:r>
            <a:r>
              <a:rPr sz="800" spc="-30" dirty="0">
                <a:solidFill>
                  <a:srgbClr val="80829C"/>
                </a:solidFill>
                <a:latin typeface="Times New Roman"/>
                <a:cs typeface="Times New Roman"/>
              </a:rPr>
              <a:t> </a:t>
            </a:r>
            <a:r>
              <a:rPr sz="800" spc="-50" dirty="0">
                <a:solidFill>
                  <a:srgbClr val="9CA0B8"/>
                </a:solidFill>
                <a:latin typeface="Times New Roman"/>
                <a:cs typeface="Times New Roman"/>
              </a:rPr>
              <a:t>n</a:t>
            </a:r>
            <a:r>
              <a:rPr sz="800" spc="-60" dirty="0">
                <a:solidFill>
                  <a:srgbClr val="9CA0B8"/>
                </a:solidFill>
                <a:latin typeface="Times New Roman"/>
                <a:cs typeface="Times New Roman"/>
              </a:rPr>
              <a:t> </a:t>
            </a:r>
            <a:r>
              <a:rPr sz="800" spc="65" dirty="0">
                <a:solidFill>
                  <a:srgbClr val="80829C"/>
                </a:solidFill>
                <a:latin typeface="Times New Roman"/>
                <a:cs typeface="Times New Roman"/>
              </a:rPr>
              <a:t>..</a:t>
            </a:r>
            <a:r>
              <a:rPr sz="800" spc="-30" dirty="0">
                <a:solidFill>
                  <a:srgbClr val="80829C"/>
                </a:solidFill>
                <a:latin typeface="Times New Roman"/>
                <a:cs typeface="Times New Roman"/>
              </a:rPr>
              <a:t> </a:t>
            </a:r>
            <a:r>
              <a:rPr sz="800" spc="120" dirty="0">
                <a:solidFill>
                  <a:srgbClr val="9CA0B8"/>
                </a:solidFill>
                <a:latin typeface="Times New Roman"/>
                <a:cs typeface="Times New Roman"/>
              </a:rPr>
              <a:t>.</a:t>
            </a:r>
            <a:r>
              <a:rPr sz="800" dirty="0">
                <a:solidFill>
                  <a:srgbClr val="9CA0B8"/>
                </a:solidFill>
                <a:latin typeface="Times New Roman"/>
                <a:cs typeface="Times New Roman"/>
              </a:rPr>
              <a:t>	</a:t>
            </a:r>
            <a:r>
              <a:rPr sz="750" spc="280" dirty="0">
                <a:solidFill>
                  <a:srgbClr val="80829C"/>
                </a:solidFill>
                <a:latin typeface="Times New Roman"/>
                <a:cs typeface="Times New Roman"/>
              </a:rPr>
              <a:t>-v</a:t>
            </a:r>
            <a:endParaRPr sz="750">
              <a:latin typeface="Times New Roman"/>
              <a:cs typeface="Times New Roman"/>
            </a:endParaRPr>
          </a:p>
          <a:p>
            <a:pPr marR="5080" algn="r">
              <a:lnSpc>
                <a:spcPts val="1065"/>
              </a:lnSpc>
            </a:pPr>
            <a:r>
              <a:rPr sz="950" spc="2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94437" y="8074795"/>
            <a:ext cx="1012825" cy="285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64"/>
              </a:lnSpc>
            </a:pPr>
            <a:r>
              <a:rPr sz="2050" spc="-350" dirty="0">
                <a:solidFill>
                  <a:srgbClr val="484848"/>
                </a:solidFill>
                <a:latin typeface="Times New Roman"/>
                <a:cs typeface="Times New Roman"/>
              </a:rPr>
              <a:t>d</a:t>
            </a:r>
            <a:r>
              <a:rPr sz="2050" spc="-400" dirty="0">
                <a:solidFill>
                  <a:srgbClr val="484848"/>
                </a:solidFill>
                <a:latin typeface="Times New Roman"/>
                <a:cs typeface="Times New Roman"/>
              </a:rPr>
              <a:t>a</a:t>
            </a:r>
            <a:r>
              <a:rPr sz="525" spc="-82" baseline="158730" dirty="0">
                <a:solidFill>
                  <a:srgbClr val="80829C"/>
                </a:solidFill>
                <a:latin typeface="Arial"/>
                <a:cs typeface="Arial"/>
              </a:rPr>
              <a:t>1</a:t>
            </a:r>
            <a:endParaRPr sz="525" baseline="158730">
              <a:latin typeface="Arial"/>
              <a:cs typeface="Arial"/>
            </a:endParaRPr>
          </a:p>
          <a:p>
            <a:pPr marL="173355">
              <a:lnSpc>
                <a:spcPts val="575"/>
              </a:lnSpc>
            </a:pP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-4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Aparec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84848"/>
                </a:solidFill>
                <a:latin typeface="Arial"/>
                <a:cs typeface="Arial"/>
              </a:rPr>
              <a:t>d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endParaRPr sz="9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03379" y="8340260"/>
            <a:ext cx="310705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Pequ</a:t>
            </a:r>
            <a:r>
              <a:rPr sz="950" spc="-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ndústr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D2D2D"/>
                </a:solidFill>
                <a:latin typeface="Arial"/>
                <a:cs typeface="Arial"/>
              </a:rPr>
              <a:t>Com</a:t>
            </a:r>
            <a:r>
              <a:rPr sz="950" spc="5" dirty="0">
                <a:solidFill>
                  <a:srgbClr val="2D2D2D"/>
                </a:solidFill>
                <a:latin typeface="Arial"/>
                <a:cs typeface="Arial"/>
              </a:rPr>
              <a:t>é</a:t>
            </a:r>
            <a:r>
              <a:rPr sz="950" spc="3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2D2D2D"/>
                </a:solidFill>
                <a:latin typeface="Arial"/>
                <a:cs typeface="Arial"/>
              </a:rPr>
              <a:t>cio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Art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g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950" spc="-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port</a:t>
            </a:r>
            <a:r>
              <a:rPr sz="950" spc="-6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950" spc="-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Ltda.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389</Words>
  <Application>Microsoft Office PowerPoint</Application>
  <PresentationFormat>Benutzerdefiniert</PresentationFormat>
  <Paragraphs>35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2018-06-28T16:58:10Z</dcterms:created>
  <dcterms:modified xsi:type="dcterms:W3CDTF">2018-06-28T14:58:13Z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