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2698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8239" y="499872"/>
            <a:ext cx="487679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64479" y="487680"/>
            <a:ext cx="1048512" cy="3535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145279" y="10046207"/>
            <a:ext cx="3377183" cy="6461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68356" y="1185281"/>
            <a:ext cx="1009650" cy="0"/>
          </a:xfrm>
          <a:custGeom>
            <a:avLst/>
            <a:gdLst/>
            <a:ahLst/>
            <a:cxnLst/>
            <a:rect l="l" t="t" r="r" b="b"/>
            <a:pathLst>
              <a:path w="1009650">
                <a:moveTo>
                  <a:pt x="0" y="0"/>
                </a:moveTo>
                <a:lnTo>
                  <a:pt x="1009227" y="0"/>
                </a:lnTo>
              </a:path>
            </a:pathLst>
          </a:custGeom>
          <a:ln w="9119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7485" y="4929797"/>
            <a:ext cx="0" cy="5027295"/>
          </a:xfrm>
          <a:custGeom>
            <a:avLst/>
            <a:gdLst/>
            <a:ahLst/>
            <a:cxnLst/>
            <a:rect l="l" t="t" r="r" b="b"/>
            <a:pathLst>
              <a:path h="5027295">
                <a:moveTo>
                  <a:pt x="0" y="5027176"/>
                </a:moveTo>
                <a:lnTo>
                  <a:pt x="0" y="0"/>
                </a:lnTo>
              </a:path>
            </a:pathLst>
          </a:custGeom>
          <a:ln w="6079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75473" y="4929797"/>
            <a:ext cx="0" cy="5027295"/>
          </a:xfrm>
          <a:custGeom>
            <a:avLst/>
            <a:gdLst/>
            <a:ahLst/>
            <a:cxnLst/>
            <a:rect l="l" t="t" r="r" b="b"/>
            <a:pathLst>
              <a:path h="5027295">
                <a:moveTo>
                  <a:pt x="0" y="5027176"/>
                </a:moveTo>
                <a:lnTo>
                  <a:pt x="0" y="0"/>
                </a:lnTo>
              </a:path>
            </a:pathLst>
          </a:custGeom>
          <a:ln w="6079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32286" y="4940448"/>
            <a:ext cx="6456680" cy="0"/>
          </a:xfrm>
          <a:custGeom>
            <a:avLst/>
            <a:gdLst/>
            <a:ahLst/>
            <a:cxnLst/>
            <a:rect l="l" t="t" r="r" b="b"/>
            <a:pathLst>
              <a:path w="6456680">
                <a:moveTo>
                  <a:pt x="0" y="0"/>
                </a:moveTo>
                <a:lnTo>
                  <a:pt x="6456618" y="0"/>
                </a:lnTo>
              </a:path>
            </a:pathLst>
          </a:custGeom>
          <a:ln w="6079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93505" y="4929797"/>
            <a:ext cx="0" cy="5027295"/>
          </a:xfrm>
          <a:custGeom>
            <a:avLst/>
            <a:gdLst/>
            <a:ahLst/>
            <a:cxnLst/>
            <a:rect l="l" t="t" r="r" b="b"/>
            <a:pathLst>
              <a:path h="5027295">
                <a:moveTo>
                  <a:pt x="0" y="5027176"/>
                </a:moveTo>
                <a:lnTo>
                  <a:pt x="0" y="0"/>
                </a:lnTo>
              </a:path>
            </a:pathLst>
          </a:custGeom>
          <a:ln w="6079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27472" y="4935882"/>
            <a:ext cx="0" cy="462915"/>
          </a:xfrm>
          <a:custGeom>
            <a:avLst/>
            <a:gdLst/>
            <a:ahLst/>
            <a:cxnLst/>
            <a:rect l="l" t="t" r="r" b="b"/>
            <a:pathLst>
              <a:path h="462914">
                <a:moveTo>
                  <a:pt x="0" y="462549"/>
                </a:moveTo>
                <a:lnTo>
                  <a:pt x="0" y="0"/>
                </a:lnTo>
              </a:path>
            </a:pathLst>
          </a:custGeom>
          <a:ln w="6079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784707" y="4938927"/>
            <a:ext cx="0" cy="459740"/>
          </a:xfrm>
          <a:custGeom>
            <a:avLst/>
            <a:gdLst/>
            <a:ahLst/>
            <a:cxnLst/>
            <a:rect l="l" t="t" r="r" b="b"/>
            <a:pathLst>
              <a:path h="459739">
                <a:moveTo>
                  <a:pt x="0" y="459505"/>
                </a:moveTo>
                <a:lnTo>
                  <a:pt x="0" y="0"/>
                </a:lnTo>
              </a:path>
            </a:pathLst>
          </a:custGeom>
          <a:ln w="6079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15474" y="4938927"/>
            <a:ext cx="0" cy="459740"/>
          </a:xfrm>
          <a:custGeom>
            <a:avLst/>
            <a:gdLst/>
            <a:ahLst/>
            <a:cxnLst/>
            <a:rect l="l" t="t" r="r" b="b"/>
            <a:pathLst>
              <a:path h="459739">
                <a:moveTo>
                  <a:pt x="0" y="459505"/>
                </a:moveTo>
                <a:lnTo>
                  <a:pt x="0" y="0"/>
                </a:lnTo>
              </a:path>
            </a:pathLst>
          </a:custGeom>
          <a:ln w="6079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196712" y="4938927"/>
            <a:ext cx="0" cy="459740"/>
          </a:xfrm>
          <a:custGeom>
            <a:avLst/>
            <a:gdLst/>
            <a:ahLst/>
            <a:cxnLst/>
            <a:rect l="l" t="t" r="r" b="b"/>
            <a:pathLst>
              <a:path h="459739">
                <a:moveTo>
                  <a:pt x="0" y="459505"/>
                </a:moveTo>
                <a:lnTo>
                  <a:pt x="0" y="0"/>
                </a:lnTo>
              </a:path>
            </a:pathLst>
          </a:custGeom>
          <a:ln w="9119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731723" y="4938927"/>
            <a:ext cx="0" cy="459740"/>
          </a:xfrm>
          <a:custGeom>
            <a:avLst/>
            <a:gdLst/>
            <a:ahLst/>
            <a:cxnLst/>
            <a:rect l="l" t="t" r="r" b="b"/>
            <a:pathLst>
              <a:path h="459739">
                <a:moveTo>
                  <a:pt x="0" y="459505"/>
                </a:moveTo>
                <a:lnTo>
                  <a:pt x="0" y="0"/>
                </a:lnTo>
              </a:path>
            </a:pathLst>
          </a:custGeom>
          <a:ln w="6079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80931" y="10681227"/>
            <a:ext cx="1602105" cy="0"/>
          </a:xfrm>
          <a:custGeom>
            <a:avLst/>
            <a:gdLst/>
            <a:ahLst/>
            <a:cxnLst/>
            <a:rect l="l" t="t" r="r" b="b"/>
            <a:pathLst>
              <a:path w="1602104">
                <a:moveTo>
                  <a:pt x="0" y="0"/>
                </a:moveTo>
                <a:lnTo>
                  <a:pt x="1601994" y="0"/>
                </a:lnTo>
              </a:path>
            </a:pathLst>
          </a:custGeom>
          <a:ln w="6079">
            <a:solidFill>
              <a:srgbClr val="C8C8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99358" y="613569"/>
            <a:ext cx="1233170" cy="339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indent="-3175">
              <a:lnSpc>
                <a:spcPct val="103499"/>
              </a:lnSpc>
            </a:pP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 ESPORTE</a:t>
            </a:r>
            <a:r>
              <a:rPr sz="11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535006" y="914873"/>
            <a:ext cx="690245" cy="2400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750" spc="-25" dirty="0">
                <a:solidFill>
                  <a:srgbClr val="1C1C1C"/>
                </a:solidFill>
                <a:latin typeface="Times New Roman"/>
                <a:cs typeface="Times New Roman"/>
              </a:rPr>
              <a:t>FOltMAÇÁO </a:t>
            </a:r>
            <a:r>
              <a:rPr sz="750" spc="-9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750" spc="75" dirty="0">
                <a:solidFill>
                  <a:srgbClr val="1C1C1C"/>
                </a:solidFill>
                <a:latin typeface="Times New Roman"/>
                <a:cs typeface="Times New Roman"/>
              </a:rPr>
              <a:t>OI</a:t>
            </a:r>
            <a:endParaRPr sz="750">
              <a:latin typeface="Times New Roman"/>
              <a:cs typeface="Times New Roman"/>
            </a:endParaRPr>
          </a:p>
          <a:p>
            <a:pPr marL="7620" algn="ctr">
              <a:lnSpc>
                <a:spcPct val="100000"/>
              </a:lnSpc>
              <a:spcBef>
                <a:spcPts val="155"/>
              </a:spcBef>
            </a:pPr>
            <a:r>
              <a:rPr sz="650" spc="-10" dirty="0">
                <a:solidFill>
                  <a:srgbClr val="1C1C1C"/>
                </a:solidFill>
                <a:latin typeface="Arial"/>
                <a:cs typeface="Arial"/>
              </a:rPr>
              <a:t>ATLETAS</a:t>
            </a:r>
            <a:endParaRPr sz="6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66128" y="1555043"/>
            <a:ext cx="5952490" cy="3147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747770">
              <a:lnSpc>
                <a:spcPct val="100000"/>
              </a:lnSpc>
            </a:pP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Belo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Horizonte,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26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Julho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20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ct val="157700"/>
              </a:lnSpc>
              <a:spcBef>
                <a:spcPts val="765"/>
              </a:spcBef>
            </a:pP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ATA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JULGAMENTO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7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ED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TAL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0/20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6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aquisição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080808"/>
                </a:solidFill>
                <a:latin typeface="Arial"/>
                <a:cs typeface="Arial"/>
              </a:rPr>
              <a:t>EQU</a:t>
            </a:r>
            <a:r>
              <a:rPr sz="8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850" spc="5" dirty="0">
                <a:solidFill>
                  <a:srgbClr val="080808"/>
                </a:solidFill>
                <a:latin typeface="Arial"/>
                <a:cs typeface="Arial"/>
              </a:rPr>
              <a:t>PAMENTOS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ESPORTIVOS, </a:t>
            </a:r>
            <a:r>
              <a:rPr sz="850" spc="-10" dirty="0">
                <a:solidFill>
                  <a:srgbClr val="080808"/>
                </a:solidFill>
                <a:latin typeface="Arial"/>
                <a:cs typeface="Arial"/>
              </a:rPr>
              <a:t>CRONOMET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850" spc="-1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85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7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8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080808"/>
                </a:solidFill>
                <a:latin typeface="Arial"/>
                <a:cs typeface="Arial"/>
              </a:rPr>
              <a:t>GITAL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85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MESA, </a:t>
            </a:r>
            <a:r>
              <a:rPr sz="850" spc="-10" dirty="0">
                <a:solidFill>
                  <a:srgbClr val="080808"/>
                </a:solidFill>
                <a:latin typeface="Arial"/>
                <a:cs typeface="Arial"/>
              </a:rPr>
              <a:t> CRONOMETRO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-15" dirty="0">
                <a:solidFill>
                  <a:srgbClr val="080808"/>
                </a:solidFill>
                <a:latin typeface="Arial"/>
                <a:cs typeface="Arial"/>
              </a:rPr>
              <a:t>CRONÔMETRO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85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85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080808"/>
                </a:solidFill>
                <a:latin typeface="Arial"/>
                <a:cs typeface="Arial"/>
              </a:rPr>
              <a:t>NATAÇÃO,</a:t>
            </a:r>
            <a:r>
              <a:rPr sz="8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8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atendimento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715"/>
              </a:spcBef>
            </a:pP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Unidade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Times New Roman"/>
              <a:cs typeface="Times New Roman"/>
            </a:endParaRPr>
          </a:p>
          <a:p>
            <a:pPr marL="15240" marR="7620">
              <a:lnSpc>
                <a:spcPct val="161700"/>
              </a:lnSpc>
            </a:pP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Comissão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Compras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Licitações,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representando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neste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Esporte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Clube,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após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análise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da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PROPOSTA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COMERC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apresentada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empresa: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>
              <a:lnSpc>
                <a:spcPct val="100000"/>
              </a:lnSpc>
            </a:pPr>
            <a:r>
              <a:rPr sz="1050" spc="-65" dirty="0">
                <a:solidFill>
                  <a:srgbClr val="080808"/>
                </a:solidFill>
                <a:latin typeface="Arial"/>
                <a:cs typeface="Arial"/>
              </a:rPr>
              <a:t>CSM</a:t>
            </a:r>
            <a:r>
              <a:rPr sz="10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80808"/>
                </a:solidFill>
                <a:latin typeface="Arial"/>
                <a:cs typeface="Arial"/>
              </a:rPr>
              <a:t>Comercial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Eireli</a:t>
            </a:r>
            <a:r>
              <a:rPr sz="10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105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80808"/>
                </a:solidFill>
                <a:latin typeface="Arial"/>
                <a:cs typeface="Arial"/>
              </a:rPr>
              <a:t>ME</a:t>
            </a:r>
            <a:r>
              <a:rPr sz="10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CNPJ:</a:t>
            </a:r>
            <a:r>
              <a:rPr sz="11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80808"/>
                </a:solidFill>
                <a:latin typeface="Arial"/>
                <a:cs typeface="Arial"/>
              </a:rPr>
              <a:t>20.342.935/000</a:t>
            </a:r>
            <a:r>
              <a:rPr sz="1050" spc="9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50" spc="30" dirty="0">
                <a:solidFill>
                  <a:srgbClr val="080808"/>
                </a:solidFill>
                <a:latin typeface="Arial"/>
                <a:cs typeface="Arial"/>
              </a:rPr>
              <a:t>-63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24765">
              <a:lnSpc>
                <a:spcPct val="100000"/>
              </a:lnSpc>
            </a:pP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Delibera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seguinte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resultado: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21590" marR="12700">
              <a:lnSpc>
                <a:spcPct val="102099"/>
              </a:lnSpc>
              <a:spcBef>
                <a:spcPts val="795"/>
              </a:spcBef>
            </a:pP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empresa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CSM</a:t>
            </a: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COMERCI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r>
              <a:rPr sz="11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2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RELI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ME</a:t>
            </a:r>
            <a:r>
              <a:rPr sz="11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CNPJ: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20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.</a:t>
            </a:r>
            <a:r>
              <a:rPr sz="1100" spc="110" dirty="0">
                <a:solidFill>
                  <a:srgbClr val="080808"/>
                </a:solidFill>
                <a:latin typeface="Arial"/>
                <a:cs typeface="Arial"/>
              </a:rPr>
              <a:t>342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.</a:t>
            </a:r>
            <a:r>
              <a:rPr sz="1100" spc="130" dirty="0">
                <a:solidFill>
                  <a:srgbClr val="080808"/>
                </a:solidFill>
                <a:latin typeface="Arial"/>
                <a:cs typeface="Arial"/>
              </a:rPr>
              <a:t>935/</a:t>
            </a:r>
            <a:r>
              <a:rPr sz="1100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65" dirty="0">
                <a:solidFill>
                  <a:srgbClr val="080808"/>
                </a:solidFill>
                <a:latin typeface="Arial"/>
                <a:cs typeface="Arial"/>
              </a:rPr>
              <a:t>000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00" spc="100" dirty="0">
                <a:solidFill>
                  <a:srgbClr val="080808"/>
                </a:solidFill>
                <a:latin typeface="Arial"/>
                <a:cs typeface="Arial"/>
              </a:rPr>
              <a:t>-63</a:t>
            </a:r>
            <a:r>
              <a:rPr sz="11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80808"/>
                </a:solidFill>
                <a:latin typeface="Times New Roman"/>
                <a:cs typeface="Times New Roman"/>
              </a:rPr>
              <a:t>é</a:t>
            </a:r>
            <a:r>
              <a:rPr sz="1200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vencedora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TENS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0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36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02,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03,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4</a:t>
            </a:r>
            <a:r>
              <a:rPr sz="1000" spc="380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OS,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06,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07,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08,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09,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87407" y="5134654"/>
            <a:ext cx="22663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477645" algn="l"/>
              </a:tabLst>
            </a:pPr>
            <a:r>
              <a:rPr sz="700" spc="40" dirty="0">
                <a:solidFill>
                  <a:srgbClr val="080808"/>
                </a:solidFill>
                <a:latin typeface="Times New Roman"/>
                <a:cs typeface="Times New Roman"/>
              </a:rPr>
              <a:t>EUIPAM</a:t>
            </a:r>
            <a:r>
              <a:rPr sz="700" spc="-1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00" spc="30" dirty="0">
                <a:solidFill>
                  <a:srgbClr val="080808"/>
                </a:solidFill>
                <a:latin typeface="Times New Roman"/>
                <a:cs typeface="Times New Roman"/>
              </a:rPr>
              <a:t>ENTO</a:t>
            </a:r>
            <a:r>
              <a:rPr sz="700" dirty="0">
                <a:solidFill>
                  <a:srgbClr val="080808"/>
                </a:solidFill>
                <a:latin typeface="Times New Roman"/>
                <a:cs typeface="Times New Roman"/>
              </a:rPr>
              <a:t>	</a:t>
            </a:r>
            <a:r>
              <a:rPr sz="700" spc="50" dirty="0">
                <a:solidFill>
                  <a:srgbClr val="080808"/>
                </a:solidFill>
                <a:latin typeface="Times New Roman"/>
                <a:cs typeface="Times New Roman"/>
              </a:rPr>
              <a:t>ESPECIFICAÇÃO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96526" y="7547820"/>
            <a:ext cx="687070" cy="339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2540" algn="ctr">
              <a:lnSpc>
                <a:spcPct val="105500"/>
              </a:lnSpc>
            </a:pPr>
            <a:r>
              <a:rPr sz="700" spc="85" dirty="0">
                <a:solidFill>
                  <a:srgbClr val="080808"/>
                </a:solidFill>
                <a:latin typeface="Times New Roman"/>
                <a:cs typeface="Times New Roman"/>
              </a:rPr>
              <a:t>SUPINO </a:t>
            </a:r>
            <a:r>
              <a:rPr sz="700" spc="45" dirty="0">
                <a:solidFill>
                  <a:srgbClr val="080808"/>
                </a:solidFill>
                <a:latin typeface="Times New Roman"/>
                <a:cs typeface="Times New Roman"/>
              </a:rPr>
              <a:t>VERTICAL/ CHEST </a:t>
            </a:r>
            <a:r>
              <a:rPr sz="700" spc="-8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00" spc="70" dirty="0">
                <a:solidFill>
                  <a:srgbClr val="080808"/>
                </a:solidFill>
                <a:latin typeface="Times New Roman"/>
                <a:cs typeface="Times New Roman"/>
              </a:rPr>
              <a:t>PRESS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249476" y="5277620"/>
            <a:ext cx="44450" cy="76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" spc="-80" dirty="0">
                <a:solidFill>
                  <a:srgbClr val="AFAFAF"/>
                </a:solidFill>
                <a:latin typeface="Arial"/>
                <a:cs typeface="Arial"/>
              </a:rPr>
              <a:t>1</a:t>
            </a:r>
            <a:endParaRPr sz="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246436" y="5323266"/>
            <a:ext cx="55880" cy="76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" spc="150" dirty="0">
                <a:solidFill>
                  <a:srgbClr val="808080"/>
                </a:solidFill>
                <a:latin typeface="Arial"/>
                <a:cs typeface="Arial"/>
              </a:rPr>
              <a:t>l</a:t>
            </a:r>
            <a:endParaRPr sz="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19586" y="5354196"/>
            <a:ext cx="405066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80" dirty="0">
                <a:solidFill>
                  <a:srgbClr val="1C1C1C"/>
                </a:solidFill>
                <a:latin typeface="Arial"/>
                <a:cs typeface="Arial"/>
              </a:rPr>
              <a:t>t----+</a:t>
            </a:r>
            <a:r>
              <a:rPr sz="750" spc="140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795" dirty="0">
                <a:solidFill>
                  <a:srgbClr val="1C1C1C"/>
                </a:solidFill>
                <a:latin typeface="Arial"/>
                <a:cs typeface="Arial"/>
              </a:rPr>
              <a:t>-----</a:t>
            </a:r>
            <a:r>
              <a:rPr sz="750" spc="254" dirty="0">
                <a:solidFill>
                  <a:srgbClr val="1C1C1C"/>
                </a:solidFill>
                <a:latin typeface="Arial"/>
                <a:cs typeface="Arial"/>
              </a:rPr>
              <a:t>-+-</a:t>
            </a:r>
            <a:r>
              <a:rPr sz="750" spc="13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795" dirty="0">
                <a:solidFill>
                  <a:srgbClr val="1C1C1C"/>
                </a:solidFill>
                <a:latin typeface="Arial"/>
                <a:cs typeface="Arial"/>
              </a:rPr>
              <a:t>--------------</a:t>
            </a:r>
            <a:r>
              <a:rPr sz="750" spc="254" dirty="0">
                <a:solidFill>
                  <a:srgbClr val="1C1C1C"/>
                </a:solidFill>
                <a:latin typeface="Arial"/>
                <a:cs typeface="Arial"/>
              </a:rPr>
              <a:t>-+-</a:t>
            </a:r>
            <a:r>
              <a:rPr sz="750" spc="13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795" dirty="0">
                <a:solidFill>
                  <a:srgbClr val="1C1C1C"/>
                </a:solidFill>
                <a:latin typeface="Arial"/>
                <a:cs typeface="Arial"/>
              </a:rPr>
              <a:t>----</a:t>
            </a:r>
            <a:r>
              <a:rPr sz="750" spc="-15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endParaRPr sz="7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765927" y="5354196"/>
            <a:ext cx="30607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290" dirty="0">
                <a:solidFill>
                  <a:srgbClr val="1C1C1C"/>
                </a:solidFill>
                <a:latin typeface="Arial"/>
                <a:cs typeface="Arial"/>
              </a:rPr>
              <a:t>1--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-15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endParaRPr sz="7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167186" y="5354196"/>
            <a:ext cx="84074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79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254" dirty="0">
                <a:solidFill>
                  <a:srgbClr val="1C1C1C"/>
                </a:solidFill>
                <a:latin typeface="Arial"/>
                <a:cs typeface="Arial"/>
              </a:rPr>
              <a:t>--+</a:t>
            </a:r>
            <a:r>
              <a:rPr sz="750" spc="13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795" dirty="0">
                <a:solidFill>
                  <a:srgbClr val="1C1C1C"/>
                </a:solidFill>
                <a:latin typeface="Arial"/>
                <a:cs typeface="Arial"/>
              </a:rPr>
              <a:t>---</a:t>
            </a:r>
            <a:r>
              <a:rPr sz="750" spc="-15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endParaRPr sz="7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103457" y="5354196"/>
            <a:ext cx="30543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254" dirty="0">
                <a:solidFill>
                  <a:srgbClr val="1C1C1C"/>
                </a:solidFill>
                <a:latin typeface="Arial"/>
                <a:cs typeface="Arial"/>
              </a:rPr>
              <a:t>-+-</a:t>
            </a:r>
            <a:r>
              <a:rPr sz="750" spc="13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-15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endParaRPr sz="7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504715" y="5343905"/>
            <a:ext cx="79311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79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254" dirty="0">
                <a:solidFill>
                  <a:srgbClr val="1C1C1C"/>
                </a:solidFill>
                <a:latin typeface="Arial"/>
                <a:cs typeface="Arial"/>
              </a:rPr>
              <a:t>-+-</a:t>
            </a:r>
            <a:r>
              <a:rPr sz="750" spc="13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750" spc="1210" dirty="0">
                <a:solidFill>
                  <a:srgbClr val="464646"/>
                </a:solidFill>
                <a:latin typeface="Arial"/>
                <a:cs typeface="Arial"/>
              </a:rPr>
              <a:t>-</a:t>
            </a:r>
            <a:r>
              <a:rPr sz="850" spc="45" dirty="0">
                <a:solidFill>
                  <a:srgbClr val="808080"/>
                </a:solidFill>
                <a:latin typeface="Arial"/>
                <a:cs typeface="Arial"/>
              </a:rPr>
              <a:t>-</a:t>
            </a:r>
            <a:r>
              <a:rPr sz="850" spc="120" dirty="0">
                <a:solidFill>
                  <a:srgbClr val="464646"/>
                </a:solidFill>
                <a:latin typeface="Arial"/>
                <a:cs typeface="Arial"/>
              </a:rPr>
              <a:t>-</a:t>
            </a:r>
            <a:r>
              <a:rPr sz="850" spc="20" dirty="0">
                <a:solidFill>
                  <a:srgbClr val="6B6B6B"/>
                </a:solidFill>
                <a:latin typeface="Arial"/>
                <a:cs typeface="Arial"/>
              </a:rPr>
              <a:t>-</a:t>
            </a:r>
            <a:r>
              <a:rPr sz="850" spc="-120" dirty="0">
                <a:solidFill>
                  <a:srgbClr val="464646"/>
                </a:solidFill>
                <a:latin typeface="Arial"/>
                <a:cs typeface="Arial"/>
              </a:rPr>
              <a:t>·</a:t>
            </a:r>
            <a:r>
              <a:rPr sz="850" spc="-15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endParaRPr sz="8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246436" y="5451076"/>
            <a:ext cx="55880" cy="336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ts val="305"/>
              </a:lnSpc>
            </a:pPr>
            <a:r>
              <a:rPr sz="400" spc="-80" dirty="0">
                <a:solidFill>
                  <a:srgbClr val="AFAFAF"/>
                </a:solidFill>
                <a:latin typeface="Arial"/>
                <a:cs typeface="Arial"/>
              </a:rPr>
              <a:t>1</a:t>
            </a:r>
            <a:endParaRPr sz="400">
              <a:latin typeface="Arial"/>
              <a:cs typeface="Arial"/>
            </a:endParaRPr>
          </a:p>
          <a:p>
            <a:pPr marL="12700">
              <a:lnSpc>
                <a:spcPts val="1415"/>
              </a:lnSpc>
            </a:pPr>
            <a:r>
              <a:rPr sz="1350" spc="-65" dirty="0">
                <a:solidFill>
                  <a:srgbClr val="808080"/>
                </a:solidFill>
                <a:latin typeface="Arial"/>
                <a:cs typeface="Arial"/>
              </a:rPr>
              <a:t>l</a:t>
            </a:r>
            <a:endParaRPr sz="1350">
              <a:latin typeface="Arial"/>
              <a:cs typeface="Arial"/>
            </a:endParaRPr>
          </a:p>
          <a:p>
            <a:pPr marL="15240">
              <a:lnSpc>
                <a:spcPts val="810"/>
              </a:lnSpc>
            </a:pPr>
            <a:r>
              <a:rPr sz="700" spc="-80" dirty="0">
                <a:solidFill>
                  <a:srgbClr val="808080"/>
                </a:solidFill>
                <a:latin typeface="Arial"/>
                <a:cs typeface="Arial"/>
              </a:rPr>
              <a:t>j</a:t>
            </a:r>
            <a:endParaRPr sz="7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817283" y="5546851"/>
            <a:ext cx="2098675" cy="2216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15875" indent="-3175" algn="just">
              <a:lnSpc>
                <a:spcPct val="102600"/>
              </a:lnSpc>
            </a:pP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Cabos: </a:t>
            </a:r>
            <a:r>
              <a:rPr sz="75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Cabo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construído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em 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filamento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7 </a:t>
            </a:r>
            <a:r>
              <a:rPr sz="75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1C1C1C"/>
                </a:solidFill>
                <a:latin typeface="Arial"/>
                <a:cs typeface="Arial"/>
              </a:rPr>
              <a:t>x</a:t>
            </a:r>
            <a:r>
              <a:rPr sz="80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1C1C1C"/>
                </a:solidFill>
                <a:latin typeface="Times New Roman"/>
                <a:cs typeface="Times New Roman"/>
              </a:rPr>
              <a:t>19,</a:t>
            </a:r>
            <a:r>
              <a:rPr sz="80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800" spc="-10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750" spc="5" dirty="0">
                <a:solidFill>
                  <a:srgbClr val="080808"/>
                </a:solidFill>
                <a:latin typeface="Arial"/>
                <a:cs typeface="Arial"/>
              </a:rPr>
              <a:t>lubrif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cado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revestido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em </a:t>
            </a:r>
            <a:r>
              <a:rPr sz="7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nylon </a:t>
            </a:r>
            <a:r>
              <a:rPr sz="75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atende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às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especificações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militares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dos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75" dirty="0">
                <a:solidFill>
                  <a:srgbClr val="1C1C1C"/>
                </a:solidFill>
                <a:latin typeface="Arial"/>
                <a:cs typeface="Arial"/>
              </a:rPr>
              <a:t>EUA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Ajustes</a:t>
            </a:r>
            <a:r>
              <a:rPr sz="75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64646"/>
                </a:solidFill>
                <a:latin typeface="Arial"/>
                <a:cs typeface="Arial"/>
              </a:rPr>
              <a:t>:</a:t>
            </a:r>
            <a:r>
              <a:rPr sz="750" dirty="0">
                <a:solidFill>
                  <a:srgbClr val="464646"/>
                </a:solidFill>
                <a:latin typeface="Arial"/>
                <a:cs typeface="Arial"/>
              </a:rPr>
              <a:t>    </a:t>
            </a:r>
            <a:r>
              <a:rPr sz="750" spc="-9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 mecanismo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080808"/>
                </a:solidFill>
                <a:latin typeface="Arial"/>
                <a:cs typeface="Arial"/>
              </a:rPr>
              <a:t>rola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ento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ajuste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assento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proporciona</a:t>
            </a:r>
            <a:r>
              <a:rPr sz="75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operação</a:t>
            </a:r>
            <a:r>
              <a:rPr sz="7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suave.</a:t>
            </a:r>
            <a:endParaRPr sz="750">
              <a:latin typeface="Arial"/>
              <a:cs typeface="Arial"/>
            </a:endParaRPr>
          </a:p>
          <a:p>
            <a:pPr marL="18415" indent="-3175" algn="just">
              <a:lnSpc>
                <a:spcPts val="790"/>
              </a:lnSpc>
            </a:pP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Amortecimento: </a:t>
            </a:r>
            <a:r>
              <a:rPr sz="75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suportes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são</a:t>
            </a:r>
            <a:r>
              <a:rPr sz="7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moldados</a:t>
            </a:r>
            <a:r>
              <a:rPr sz="75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endParaRPr sz="750">
              <a:latin typeface="Arial"/>
              <a:cs typeface="Arial"/>
            </a:endParaRPr>
          </a:p>
          <a:p>
            <a:pPr marL="12700" marR="24130" indent="5715" algn="just">
              <a:lnSpc>
                <a:spcPct val="101200"/>
              </a:lnSpc>
              <a:spcBef>
                <a:spcPts val="70"/>
              </a:spcBef>
            </a:pP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bordas   </a:t>
            </a:r>
            <a:r>
              <a:rPr sz="7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arredondadas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maior   </a:t>
            </a:r>
            <a:r>
              <a:rPr sz="7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conforto;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Todas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bordas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são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costuradas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eliminar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qualquer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dobra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material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que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poderia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comprometer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durabilidade.</a:t>
            </a:r>
            <a:endParaRPr sz="750">
              <a:latin typeface="Arial"/>
              <a:cs typeface="Arial"/>
            </a:endParaRPr>
          </a:p>
          <a:p>
            <a:pPr marL="18415" indent="2540" algn="just">
              <a:lnSpc>
                <a:spcPts val="885"/>
              </a:lnSpc>
            </a:pPr>
            <a:r>
              <a:rPr sz="750" spc="-20" dirty="0">
                <a:solidFill>
                  <a:srgbClr val="080808"/>
                </a:solidFill>
                <a:latin typeface="Arial"/>
                <a:cs typeface="Arial"/>
              </a:rPr>
              <a:t>Belts</a:t>
            </a:r>
            <a:r>
              <a:rPr sz="7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and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080808"/>
                </a:solidFill>
                <a:latin typeface="Arial"/>
                <a:cs typeface="Arial"/>
              </a:rPr>
              <a:t>Pulley</a:t>
            </a:r>
            <a:r>
              <a:rPr sz="750" spc="2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:</a:t>
            </a:r>
            <a:r>
              <a:rPr sz="75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080808"/>
                </a:solidFill>
                <a:latin typeface="Arial"/>
                <a:cs typeface="Arial"/>
              </a:rPr>
              <a:t>Polias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nylon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impregnadas</a:t>
            </a:r>
            <a:endParaRPr sz="750">
              <a:latin typeface="Arial"/>
              <a:cs typeface="Arial"/>
            </a:endParaRPr>
          </a:p>
          <a:p>
            <a:pPr marL="21590" marR="5080" indent="-3175">
              <a:lnSpc>
                <a:spcPct val="103800"/>
              </a:lnSpc>
            </a:pP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fibra </a:t>
            </a:r>
            <a:r>
              <a:rPr sz="7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080808"/>
                </a:solidFill>
                <a:latin typeface="Arial"/>
                <a:cs typeface="Arial"/>
              </a:rPr>
              <a:t>vidro,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75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diâmetro</a:t>
            </a:r>
            <a:r>
              <a:rPr sz="7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de </a:t>
            </a:r>
            <a:r>
              <a:rPr sz="7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55" dirty="0">
                <a:solidFill>
                  <a:srgbClr val="1C1C1C"/>
                </a:solidFill>
                <a:latin typeface="Times New Roman"/>
                <a:cs typeface="Times New Roman"/>
              </a:rPr>
              <a:t>11</a:t>
            </a:r>
            <a:r>
              <a:rPr sz="750" spc="2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cm</a:t>
            </a:r>
            <a:r>
              <a:rPr sz="75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45" dirty="0">
                <a:solidFill>
                  <a:srgbClr val="1C1C1C"/>
                </a:solidFill>
                <a:latin typeface="Times New Roman"/>
                <a:cs typeface="Times New Roman"/>
              </a:rPr>
              <a:t>15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cm,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apresentam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rolamentos</a:t>
            </a:r>
            <a:r>
              <a:rPr sz="7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esféricos</a:t>
            </a:r>
            <a:r>
              <a:rPr sz="75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selados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 Coberturas: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Optional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full </a:t>
            </a:r>
            <a:r>
              <a:rPr sz="7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1C1C1C"/>
                </a:solidFill>
                <a:latin typeface="Arial"/>
                <a:cs typeface="Arial"/>
              </a:rPr>
              <a:t>front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shroud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1C1C1C"/>
                </a:solidFill>
                <a:latin typeface="Arial"/>
                <a:cs typeface="Arial"/>
              </a:rPr>
              <a:t>on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90" dirty="0">
                <a:solidFill>
                  <a:srgbClr val="1C1C1C"/>
                </a:solidFill>
                <a:latin typeface="Arial"/>
                <a:cs typeface="Arial"/>
              </a:rPr>
              <a:t>SE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models;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 Cobertura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frontal  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completa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opcional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modelos</a:t>
            </a:r>
            <a:r>
              <a:rPr sz="7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1C1C1C"/>
                </a:solidFill>
                <a:latin typeface="Arial"/>
                <a:cs typeface="Arial"/>
              </a:rPr>
              <a:t>SE;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Cobertura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completa,</a:t>
            </a:r>
            <a:r>
              <a:rPr sz="7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1C1C1C"/>
                </a:solidFill>
                <a:latin typeface="Arial"/>
                <a:cs typeface="Arial"/>
              </a:rPr>
              <a:t>frontal</a:t>
            </a:r>
            <a:r>
              <a:rPr sz="7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e traseira.</a:t>
            </a:r>
            <a:endParaRPr sz="750">
              <a:latin typeface="Arial"/>
              <a:cs typeface="Arial"/>
            </a:endParaRPr>
          </a:p>
          <a:p>
            <a:pPr marL="24765" indent="2540" algn="just">
              <a:lnSpc>
                <a:spcPts val="810"/>
              </a:lnSpc>
            </a:pP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Descrição  </a:t>
            </a:r>
            <a:r>
              <a:rPr sz="7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estrutura:   </a:t>
            </a:r>
            <a:r>
              <a:rPr sz="7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1C1C1C"/>
                </a:solidFill>
                <a:latin typeface="Arial"/>
                <a:cs typeface="Arial"/>
              </a:rPr>
              <a:t>Cada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peça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recebe</a:t>
            </a:r>
            <a:endParaRPr sz="750">
              <a:latin typeface="Arial"/>
              <a:cs typeface="Arial"/>
            </a:endParaRPr>
          </a:p>
          <a:p>
            <a:pPr marL="24765" algn="just">
              <a:lnSpc>
                <a:spcPts val="894"/>
              </a:lnSpc>
            </a:pP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acabamento    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  </a:t>
            </a:r>
            <a:r>
              <a:rPr sz="75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080808"/>
                </a:solidFill>
                <a:latin typeface="Arial"/>
                <a:cs typeface="Arial"/>
              </a:rPr>
              <a:t>revestimento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    </a:t>
            </a:r>
            <a:r>
              <a:rPr sz="7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  </a:t>
            </a:r>
            <a:r>
              <a:rPr sz="75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pó</a:t>
            </a:r>
            <a:endParaRPr sz="7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048524" y="5791961"/>
            <a:ext cx="629285" cy="358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985">
              <a:lnSpc>
                <a:spcPct val="100000"/>
              </a:lnSpc>
            </a:pPr>
            <a:r>
              <a:rPr sz="700" spc="-5" dirty="0">
                <a:solidFill>
                  <a:srgbClr val="080808"/>
                </a:solidFill>
                <a:latin typeface="Times New Roman"/>
                <a:cs typeface="Times New Roman"/>
              </a:rPr>
              <a:t>MARCA:</a:t>
            </a:r>
            <a:endParaRPr sz="700">
              <a:latin typeface="Times New Roman"/>
              <a:cs typeface="Times New Roman"/>
            </a:endParaRPr>
          </a:p>
          <a:p>
            <a:pPr marL="12700" marR="5080" indent="78740">
              <a:lnSpc>
                <a:spcPct val="106500"/>
              </a:lnSpc>
              <a:spcBef>
                <a:spcPts val="10"/>
              </a:spcBef>
            </a:pP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Life</a:t>
            </a:r>
            <a:r>
              <a:rPr sz="75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Fitness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080808"/>
                </a:solidFill>
                <a:latin typeface="Arial"/>
                <a:cs typeface="Arial"/>
              </a:rPr>
              <a:t>Ham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er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1C1C1C"/>
                </a:solidFill>
                <a:latin typeface="Arial"/>
                <a:cs typeface="Arial"/>
              </a:rPr>
              <a:t>Select</a:t>
            </a:r>
            <a:endParaRPr sz="7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249476" y="5913183"/>
            <a:ext cx="50165" cy="231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95" dirty="0">
                <a:solidFill>
                  <a:srgbClr val="808080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315"/>
              </a:spcBef>
            </a:pPr>
            <a:r>
              <a:rPr sz="500" spc="-120" dirty="0">
                <a:solidFill>
                  <a:srgbClr val="6B6B6B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109322" y="6260595"/>
            <a:ext cx="518159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19685" algn="ctr">
              <a:lnSpc>
                <a:spcPct val="104000"/>
              </a:lnSpc>
            </a:pPr>
            <a:r>
              <a:rPr sz="700" spc="20" dirty="0">
                <a:solidFill>
                  <a:srgbClr val="080808"/>
                </a:solidFill>
                <a:latin typeface="Times New Roman"/>
                <a:cs typeface="Times New Roman"/>
              </a:rPr>
              <a:t>CÓDIGO PRODUTO</a:t>
            </a:r>
            <a:r>
              <a:rPr sz="700" spc="-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Times New Roman"/>
                <a:cs typeface="Times New Roman"/>
              </a:rPr>
              <a:t>:</a:t>
            </a:r>
            <a:r>
              <a:rPr sz="700" spc="35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750" spc="-80" dirty="0">
                <a:solidFill>
                  <a:srgbClr val="080808"/>
                </a:solidFill>
                <a:latin typeface="Arial"/>
                <a:cs typeface="Arial"/>
              </a:rPr>
              <a:t>H</a:t>
            </a:r>
            <a:r>
              <a:rPr sz="750" spc="-9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750" spc="-45" dirty="0">
                <a:solidFill>
                  <a:srgbClr val="464646"/>
                </a:solidFill>
                <a:latin typeface="Arial"/>
                <a:cs typeface="Arial"/>
              </a:rPr>
              <a:t>-</a:t>
            </a:r>
            <a:r>
              <a:rPr sz="750" spc="-80" dirty="0">
                <a:solidFill>
                  <a:srgbClr val="464646"/>
                </a:solidFill>
                <a:latin typeface="Arial"/>
                <a:cs typeface="Arial"/>
              </a:rPr>
              <a:t>C</a:t>
            </a:r>
            <a:r>
              <a:rPr sz="750" spc="-10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endParaRPr sz="7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252516" y="6285821"/>
            <a:ext cx="44450" cy="82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50" spc="-105" dirty="0">
                <a:solidFill>
                  <a:srgbClr val="808080"/>
                </a:solidFill>
                <a:latin typeface="Arial"/>
                <a:cs typeface="Arial"/>
              </a:rPr>
              <a:t>1</a:t>
            </a:r>
            <a:endParaRPr sz="45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252516" y="6607507"/>
            <a:ext cx="4762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75" dirty="0">
                <a:solidFill>
                  <a:srgbClr val="808080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09322" y="6720102"/>
            <a:ext cx="50355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" dirty="0">
                <a:solidFill>
                  <a:srgbClr val="080808"/>
                </a:solidFill>
                <a:latin typeface="Times New Roman"/>
                <a:cs typeface="Times New Roman"/>
              </a:rPr>
              <a:t>GARANTIA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255555" y="6858862"/>
            <a:ext cx="47625" cy="216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35" dirty="0">
                <a:solidFill>
                  <a:srgbClr val="6B6B6B"/>
                </a:solidFill>
                <a:latin typeface="Arial"/>
                <a:cs typeface="Arial"/>
              </a:rPr>
              <a:t>1</a:t>
            </a:r>
            <a:endParaRPr sz="5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rPr sz="700" spc="-175" dirty="0">
                <a:solidFill>
                  <a:srgbClr val="808080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015087" y="6954858"/>
            <a:ext cx="715645" cy="465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9850" marR="55880" indent="-20955" algn="ctr">
              <a:lnSpc>
                <a:spcPct val="98500"/>
              </a:lnSpc>
            </a:pP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Estrutura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(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revestimentos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464646"/>
                </a:solidFill>
                <a:latin typeface="Arial"/>
                <a:cs typeface="Arial"/>
              </a:rPr>
              <a:t>x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cluídos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)</a:t>
            </a:r>
            <a:r>
              <a:rPr sz="75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464646"/>
                </a:solidFill>
                <a:latin typeface="Arial"/>
                <a:cs typeface="Arial"/>
              </a:rPr>
              <a:t>:</a:t>
            </a:r>
            <a:endParaRPr sz="7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5"/>
              </a:spcBef>
            </a:pPr>
            <a:r>
              <a:rPr sz="750" spc="-30" dirty="0">
                <a:solidFill>
                  <a:srgbClr val="1C1C1C"/>
                </a:solidFill>
                <a:latin typeface="Times New Roman"/>
                <a:cs typeface="Times New Roman"/>
              </a:rPr>
              <a:t>lO</a:t>
            </a:r>
            <a:r>
              <a:rPr sz="750" spc="4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anos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limitados</a:t>
            </a:r>
            <a:endParaRPr sz="7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258596" y="7324813"/>
            <a:ext cx="4254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20" dirty="0">
                <a:solidFill>
                  <a:srgbClr val="808080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081964" y="7530001"/>
            <a:ext cx="57340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Pulley,</a:t>
            </a:r>
            <a:r>
              <a:rPr sz="7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weight</a:t>
            </a:r>
            <a:endParaRPr sz="7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258596" y="7514565"/>
            <a:ext cx="3873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00" dirty="0">
                <a:solidFill>
                  <a:srgbClr val="6B6B6B"/>
                </a:solidFill>
                <a:latin typeface="Arial"/>
                <a:cs typeface="Arial"/>
              </a:rPr>
              <a:t>j</a:t>
            </a:r>
            <a:endParaRPr sz="9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033325" y="7642596"/>
            <a:ext cx="67754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plates</a:t>
            </a:r>
            <a:r>
              <a:rPr sz="75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and</a:t>
            </a:r>
            <a:r>
              <a:rPr sz="75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guide</a:t>
            </a:r>
            <a:endParaRPr sz="7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951357" y="7642596"/>
            <a:ext cx="32385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65" dirty="0">
                <a:solidFill>
                  <a:srgbClr val="1C1C1C"/>
                </a:solidFill>
                <a:latin typeface="Arial"/>
                <a:cs typeface="Arial"/>
              </a:rPr>
              <a:t>Unidade</a:t>
            </a:r>
            <a:endParaRPr sz="75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790352" y="7652887"/>
            <a:ext cx="88900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130" dirty="0">
                <a:solidFill>
                  <a:srgbClr val="1C1C1C"/>
                </a:solidFill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419599" y="7652887"/>
            <a:ext cx="121920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-4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endParaRPr sz="6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954611" y="7652887"/>
            <a:ext cx="349250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19405" algn="l"/>
              </a:tabLst>
            </a:pPr>
            <a:r>
              <a:rPr sz="650" spc="-40" dirty="0">
                <a:solidFill>
                  <a:srgbClr val="464646"/>
                </a:solidFill>
                <a:latin typeface="Arial"/>
                <a:cs typeface="Arial"/>
              </a:rPr>
              <a:t>R$</a:t>
            </a:r>
            <a:r>
              <a:rPr sz="500" spc="-40" dirty="0">
                <a:solidFill>
                  <a:srgbClr val="6B6B6B"/>
                </a:solidFill>
                <a:latin typeface="Times New Roman"/>
                <a:cs typeface="Times New Roman"/>
              </a:rPr>
              <a:t> 	</a:t>
            </a:r>
            <a:r>
              <a:rPr sz="500" spc="-120" dirty="0">
                <a:solidFill>
                  <a:srgbClr val="6B6B6B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139719" y="7703456"/>
            <a:ext cx="464184" cy="5314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" algn="ctr">
              <a:lnSpc>
                <a:spcPts val="715"/>
              </a:lnSpc>
            </a:pP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rod</a:t>
            </a:r>
            <a:r>
              <a:rPr sz="750" spc="3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:</a:t>
            </a:r>
            <a:endParaRPr sz="750">
              <a:latin typeface="Arial"/>
              <a:cs typeface="Arial"/>
            </a:endParaRPr>
          </a:p>
          <a:p>
            <a:pPr algn="ctr">
              <a:lnSpc>
                <a:spcPts val="715"/>
              </a:lnSpc>
            </a:pPr>
            <a:r>
              <a:rPr sz="975" spc="97" baseline="-25641" dirty="0">
                <a:solidFill>
                  <a:srgbClr val="1C1C1C"/>
                </a:solidFill>
                <a:latin typeface="Times New Roman"/>
                <a:cs typeface="Times New Roman"/>
              </a:rPr>
              <a:t>05</a:t>
            </a:r>
            <a:r>
              <a:rPr sz="975" spc="82" baseline="-25641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anos</a:t>
            </a:r>
            <a:endParaRPr sz="7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5080" algn="ctr">
              <a:lnSpc>
                <a:spcPts val="860"/>
              </a:lnSpc>
            </a:pPr>
            <a:r>
              <a:rPr sz="750" spc="-45" dirty="0">
                <a:solidFill>
                  <a:srgbClr val="1C1C1C"/>
                </a:solidFill>
                <a:latin typeface="Arial"/>
                <a:cs typeface="Arial"/>
              </a:rPr>
              <a:t>Pegadores: </a:t>
            </a:r>
            <a:r>
              <a:rPr sz="750" spc="5" dirty="0">
                <a:solidFill>
                  <a:srgbClr val="1C1C1C"/>
                </a:solidFill>
                <a:latin typeface="Arial"/>
                <a:cs typeface="Arial"/>
              </a:rPr>
              <a:t>01</a:t>
            </a:r>
            <a:r>
              <a:rPr sz="7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endParaRPr sz="75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282806" y="7709104"/>
            <a:ext cx="38862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20" dirty="0">
                <a:solidFill>
                  <a:srgbClr val="464646"/>
                </a:solidFill>
                <a:latin typeface="Times New Roman"/>
                <a:cs typeface="Times New Roman"/>
              </a:rPr>
              <a:t>2</a:t>
            </a:r>
            <a:r>
              <a:rPr sz="700" spc="5" dirty="0">
                <a:solidFill>
                  <a:srgbClr val="1C1C1C"/>
                </a:solidFill>
                <a:latin typeface="Times New Roman"/>
                <a:cs typeface="Times New Roman"/>
              </a:rPr>
              <a:t>4.000,00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817818" y="7709104"/>
            <a:ext cx="3879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20" dirty="0">
                <a:solidFill>
                  <a:srgbClr val="595959"/>
                </a:solidFill>
                <a:latin typeface="Times New Roman"/>
                <a:cs typeface="Times New Roman"/>
              </a:rPr>
              <a:t>2</a:t>
            </a:r>
            <a:r>
              <a:rPr sz="700" spc="25" dirty="0">
                <a:solidFill>
                  <a:srgbClr val="313131"/>
                </a:solidFill>
                <a:latin typeface="Times New Roman"/>
                <a:cs typeface="Times New Roman"/>
              </a:rPr>
              <a:t>4</a:t>
            </a:r>
            <a:r>
              <a:rPr sz="700" spc="10" dirty="0">
                <a:solidFill>
                  <a:srgbClr val="959595"/>
                </a:solidFill>
                <a:latin typeface="Times New Roman"/>
                <a:cs typeface="Times New Roman"/>
              </a:rPr>
              <a:t>.</a:t>
            </a:r>
            <a:r>
              <a:rPr sz="700" spc="10" dirty="0">
                <a:solidFill>
                  <a:srgbClr val="464646"/>
                </a:solidFill>
                <a:latin typeface="Times New Roman"/>
                <a:cs typeface="Times New Roman"/>
              </a:rPr>
              <a:t>000</a:t>
            </a:r>
            <a:r>
              <a:rPr sz="700" spc="35" dirty="0">
                <a:solidFill>
                  <a:srgbClr val="464646"/>
                </a:solidFill>
                <a:latin typeface="Times New Roman"/>
                <a:cs typeface="Times New Roman"/>
              </a:rPr>
              <a:t>,</a:t>
            </a:r>
            <a:r>
              <a:rPr sz="700" spc="-105" dirty="0">
                <a:solidFill>
                  <a:srgbClr val="808080"/>
                </a:solidFill>
                <a:latin typeface="Times New Roman"/>
                <a:cs typeface="Times New Roman"/>
              </a:rPr>
              <a:t>üO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829442" y="7770405"/>
            <a:ext cx="2096135" cy="465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indent="-3175" algn="just">
              <a:lnSpc>
                <a:spcPct val="100299"/>
              </a:lnSpc>
            </a:pP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etrostá</a:t>
            </a:r>
            <a:r>
              <a:rPr sz="750" spc="8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 assegurar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máxima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adesão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durabilidade;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65" dirty="0">
                <a:solidFill>
                  <a:srgbClr val="080808"/>
                </a:solidFill>
                <a:latin typeface="Arial"/>
                <a:cs typeface="Arial"/>
              </a:rPr>
              <a:t>Pés</a:t>
            </a:r>
            <a:r>
              <a:rPr sz="7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7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borracha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padrão</a:t>
            </a:r>
            <a:r>
              <a:rPr sz="7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protegem </a:t>
            </a:r>
            <a:r>
              <a:rPr sz="750" spc="-6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base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7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estrutura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 </a:t>
            </a:r>
            <a:r>
              <a:rPr sz="7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evitam   </a:t>
            </a:r>
            <a:r>
              <a:rPr sz="7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q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uip</a:t>
            </a:r>
            <a:r>
              <a:rPr sz="750" spc="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mento </a:t>
            </a:r>
            <a:r>
              <a:rPr sz="75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deslize;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strut</a:t>
            </a:r>
            <a:r>
              <a:rPr sz="750" spc="60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50" spc="-30" dirty="0">
                <a:solidFill>
                  <a:srgbClr val="080808"/>
                </a:solidFill>
                <a:latin typeface="Arial"/>
                <a:cs typeface="Arial"/>
              </a:rPr>
              <a:t>ra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aço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55" dirty="0">
                <a:solidFill>
                  <a:srgbClr val="1C1C1C"/>
                </a:solidFill>
                <a:latin typeface="Times New Roman"/>
                <a:cs typeface="Times New Roman"/>
              </a:rPr>
              <a:t>11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238131" y="7932352"/>
            <a:ext cx="74295" cy="63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00" spc="-250" dirty="0">
                <a:solidFill>
                  <a:srgbClr val="808080"/>
                </a:solidFill>
                <a:latin typeface="Arial"/>
                <a:cs typeface="Arial"/>
              </a:rPr>
              <a:t>'</a:t>
            </a:r>
            <a:r>
              <a:rPr sz="300" spc="30" dirty="0">
                <a:solidFill>
                  <a:srgbClr val="808080"/>
                </a:solidFill>
                <a:latin typeface="Arial"/>
                <a:cs typeface="Arial"/>
              </a:rPr>
              <a:t>1</a:t>
            </a:r>
            <a:endParaRPr sz="3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7264675" y="8140001"/>
            <a:ext cx="4381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35" dirty="0">
                <a:solidFill>
                  <a:srgbClr val="808080"/>
                </a:solidFill>
                <a:latin typeface="Arial"/>
                <a:cs typeface="Arial"/>
              </a:rPr>
              <a:t>1</a:t>
            </a:r>
            <a:endParaRPr sz="5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832482" y="8226868"/>
            <a:ext cx="2077720" cy="2368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540">
              <a:lnSpc>
                <a:spcPct val="101200"/>
              </a:lnSpc>
              <a:tabLst>
                <a:tab pos="562610" algn="l"/>
                <a:tab pos="1073150" algn="l"/>
                <a:tab pos="1593215" algn="l"/>
              </a:tabLst>
            </a:pP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posições	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garante	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máxima	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integridade 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estrutur</a:t>
            </a:r>
            <a:r>
              <a:rPr sz="750" spc="7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080808"/>
                </a:solidFill>
                <a:latin typeface="Arial"/>
                <a:cs typeface="Arial"/>
              </a:rPr>
              <a:t>l.</a:t>
            </a:r>
            <a:endParaRPr sz="75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200517" y="8342506"/>
            <a:ext cx="343535" cy="239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480" marR="5080" indent="-18415">
              <a:lnSpc>
                <a:spcPct val="103800"/>
              </a:lnSpc>
            </a:pP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Springs: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90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dias</a:t>
            </a:r>
            <a:endParaRPr sz="75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7264675" y="8301342"/>
            <a:ext cx="48260" cy="278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50" dirty="0">
                <a:solidFill>
                  <a:srgbClr val="808080"/>
                </a:solidFill>
                <a:latin typeface="Arial"/>
                <a:cs typeface="Arial"/>
              </a:rPr>
              <a:t>!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650" spc="-150" dirty="0">
                <a:solidFill>
                  <a:srgbClr val="808080"/>
                </a:solidFill>
                <a:latin typeface="Times New Roman"/>
                <a:cs typeface="Times New Roman"/>
              </a:rPr>
              <a:t>1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835522" y="8461186"/>
            <a:ext cx="2085339" cy="1423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985" indent="2540" algn="just">
              <a:lnSpc>
                <a:spcPct val="105200"/>
              </a:lnSpc>
            </a:pPr>
            <a:r>
              <a:rPr sz="750" spc="-25" dirty="0">
                <a:solidFill>
                  <a:srgbClr val="080808"/>
                </a:solidFill>
                <a:latin typeface="Arial"/>
                <a:cs typeface="Arial"/>
              </a:rPr>
              <a:t>Pegadore</a:t>
            </a:r>
            <a:r>
              <a:rPr sz="750" spc="4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: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7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pegadores</a:t>
            </a:r>
            <a:r>
              <a:rPr sz="7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são</a:t>
            </a:r>
            <a:r>
              <a:rPr sz="7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compostos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de </a:t>
            </a: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borracha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térmica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não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absorvem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suor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são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re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ist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ntes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7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80808"/>
                </a:solidFill>
                <a:latin typeface="Arial"/>
                <a:cs typeface="Arial"/>
              </a:rPr>
              <a:t>rasgos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75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desgaste;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pegadores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6B6B6B"/>
                </a:solidFill>
                <a:latin typeface="Arial"/>
                <a:cs typeface="Arial"/>
              </a:rPr>
              <a:t>s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ão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presos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anéis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de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alumínio, evitando</a:t>
            </a:r>
            <a:r>
              <a:rPr sz="75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qu</a:t>
            </a:r>
            <a:r>
              <a:rPr sz="750" spc="-10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750" spc="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deslizem</a:t>
            </a:r>
            <a:r>
              <a:rPr sz="7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durante</a:t>
            </a:r>
            <a:r>
              <a:rPr sz="7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us</a:t>
            </a:r>
            <a:r>
              <a:rPr sz="750" spc="4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750" spc="50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endParaRPr sz="750">
              <a:latin typeface="Arial"/>
              <a:cs typeface="Arial"/>
            </a:endParaRPr>
          </a:p>
          <a:p>
            <a:pPr marL="15240" indent="2540" algn="just">
              <a:lnSpc>
                <a:spcPts val="865"/>
              </a:lnSpc>
            </a:pP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Placas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nstrução</a:t>
            </a:r>
            <a:r>
              <a:rPr sz="7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595959"/>
                </a:solidFill>
                <a:latin typeface="Arial"/>
                <a:cs typeface="Arial"/>
              </a:rPr>
              <a:t>:</a:t>
            </a:r>
            <a:r>
              <a:rPr sz="7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Eixo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rotação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marcado</a:t>
            </a:r>
            <a:endParaRPr sz="750">
              <a:latin typeface="Arial"/>
              <a:cs typeface="Arial"/>
            </a:endParaRPr>
          </a:p>
          <a:p>
            <a:pPr marL="15240" marR="5080" algn="just">
              <a:lnSpc>
                <a:spcPts val="930"/>
              </a:lnSpc>
              <a:spcBef>
                <a:spcPts val="15"/>
              </a:spcBef>
            </a:pP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com  </a:t>
            </a:r>
            <a:r>
              <a:rPr sz="75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080808"/>
                </a:solidFill>
                <a:latin typeface="Arial"/>
                <a:cs typeface="Arial"/>
              </a:rPr>
              <a:t>um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indicador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080808"/>
                </a:solidFill>
                <a:latin typeface="Arial"/>
                <a:cs typeface="Arial"/>
              </a:rPr>
              <a:t>vermelho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7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7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ajudar 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alinhamento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7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correto;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nstruções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7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simples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endParaRPr sz="750">
              <a:latin typeface="Arial"/>
              <a:cs typeface="Arial"/>
            </a:endParaRPr>
          </a:p>
          <a:p>
            <a:pPr marL="15240" marR="9525" algn="just">
              <a:lnSpc>
                <a:spcPct val="103800"/>
              </a:lnSpc>
              <a:spcBef>
                <a:spcPts val="10"/>
              </a:spcBef>
            </a:pP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seguir  </a:t>
            </a:r>
            <a:r>
              <a:rPr sz="7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ilustram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uso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correto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80808"/>
                </a:solidFill>
                <a:latin typeface="Arial"/>
                <a:cs typeface="Arial"/>
              </a:rPr>
              <a:t>músculos</a:t>
            </a:r>
            <a:r>
              <a:rPr sz="7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80808"/>
                </a:solidFill>
                <a:latin typeface="Arial"/>
                <a:cs typeface="Arial"/>
              </a:rPr>
              <a:t>trabalhados.</a:t>
            </a:r>
            <a:endParaRPr sz="750">
              <a:latin typeface="Arial"/>
              <a:cs typeface="Arial"/>
            </a:endParaRPr>
          </a:p>
          <a:p>
            <a:pPr marL="18415" indent="2540" algn="just">
              <a:lnSpc>
                <a:spcPts val="840"/>
              </a:lnSpc>
            </a:pP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Placas 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guias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peso: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Sistema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peso</a:t>
            </a:r>
            <a:endParaRPr sz="7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105"/>
              </a:spcBef>
            </a:pP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gradual  </a:t>
            </a:r>
            <a:r>
              <a:rPr sz="75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suspenso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(padrão  </a:t>
            </a:r>
            <a:r>
              <a:rPr sz="7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modelos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SE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);</a:t>
            </a:r>
            <a:endParaRPr sz="7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100202" y="8701589"/>
            <a:ext cx="566420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985" marR="5080" indent="-121920">
              <a:lnSpc>
                <a:spcPts val="890"/>
              </a:lnSpc>
            </a:pP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Estofament</a:t>
            </a:r>
            <a:r>
              <a:rPr sz="750" spc="4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750" spc="50" dirty="0">
                <a:solidFill>
                  <a:srgbClr val="464646"/>
                </a:solidFill>
                <a:latin typeface="Arial"/>
                <a:cs typeface="Arial"/>
              </a:rPr>
              <a:t>: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90</a:t>
            </a:r>
            <a:r>
              <a:rPr sz="75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1C1C1C"/>
                </a:solidFill>
                <a:latin typeface="Arial"/>
                <a:cs typeface="Arial"/>
              </a:rPr>
              <a:t>dias</a:t>
            </a:r>
            <a:endParaRPr sz="75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244705" y="8758190"/>
            <a:ext cx="62865" cy="50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" spc="-275" dirty="0">
                <a:solidFill>
                  <a:srgbClr val="808080"/>
                </a:solidFill>
                <a:latin typeface="Arial"/>
                <a:cs typeface="Arial"/>
              </a:rPr>
              <a:t>1</a:t>
            </a:r>
            <a:r>
              <a:rPr sz="200" spc="95" dirty="0">
                <a:solidFill>
                  <a:srgbClr val="808080"/>
                </a:solidFill>
                <a:latin typeface="Arial"/>
                <a:cs typeface="Arial"/>
              </a:rPr>
              <a:t>'</a:t>
            </a:r>
            <a:endParaRPr sz="2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7267714" y="8968078"/>
            <a:ext cx="4254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20" dirty="0">
                <a:solidFill>
                  <a:srgbClr val="6B6B6B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147835" y="9051544"/>
            <a:ext cx="43434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1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750" spc="2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ens</a:t>
            </a:r>
            <a:r>
              <a:rPr sz="75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não</a:t>
            </a:r>
            <a:endParaRPr sz="7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4088043" y="9167181"/>
            <a:ext cx="574675" cy="239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9225" marR="5080" indent="-137160">
              <a:lnSpc>
                <a:spcPct val="103800"/>
              </a:lnSpc>
            </a:pP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especificados: </a:t>
            </a:r>
            <a:r>
              <a:rPr sz="1125" spc="-52" baseline="25925" dirty="0">
                <a:solidFill>
                  <a:srgbClr val="1C1C1C"/>
                </a:solidFill>
                <a:latin typeface="Arial"/>
                <a:cs typeface="Arial"/>
              </a:rPr>
              <a:t>90</a:t>
            </a:r>
            <a:r>
              <a:rPr sz="1125" spc="37" baseline="259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1C1C1C"/>
                </a:solidFill>
                <a:latin typeface="Arial"/>
                <a:cs typeface="Arial"/>
              </a:rPr>
              <a:t>di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750" spc="-80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7267714" y="9193267"/>
            <a:ext cx="45720" cy="207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20" dirty="0">
                <a:solidFill>
                  <a:srgbClr val="6B6B6B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  <a:p>
            <a:pPr marL="15240">
              <a:lnSpc>
                <a:spcPct val="100000"/>
              </a:lnSpc>
              <a:spcBef>
                <a:spcPts val="334"/>
              </a:spcBef>
            </a:pPr>
            <a:r>
              <a:rPr sz="500" spc="-120" dirty="0">
                <a:solidFill>
                  <a:srgbClr val="6B6B6B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7270755" y="9491131"/>
            <a:ext cx="4381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35" dirty="0">
                <a:solidFill>
                  <a:srgbClr val="6B6B6B"/>
                </a:solidFill>
                <a:latin typeface="Arial"/>
                <a:cs typeface="Arial"/>
              </a:rPr>
              <a:t>1</a:t>
            </a:r>
            <a:endParaRPr sz="5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7270755" y="9514516"/>
            <a:ext cx="61594" cy="2368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5" dirty="0">
                <a:solidFill>
                  <a:srgbClr val="808080"/>
                </a:solidFill>
                <a:latin typeface="Times New Roman"/>
                <a:cs typeface="Times New Roman"/>
              </a:rPr>
              <a:t>!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rPr sz="500" spc="-100" dirty="0">
                <a:solidFill>
                  <a:srgbClr val="808080"/>
                </a:solidFill>
                <a:latin typeface="Times New Roman"/>
                <a:cs typeface="Times New Roman"/>
              </a:rPr>
              <a:t>J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7270755" y="9769273"/>
            <a:ext cx="4762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75" dirty="0">
                <a:solidFill>
                  <a:srgbClr val="959595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847681" y="9882306"/>
            <a:ext cx="207137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30" dirty="0">
                <a:solidFill>
                  <a:srgbClr val="080808"/>
                </a:solidFill>
                <a:latin typeface="Arial"/>
                <a:cs typeface="Arial"/>
              </a:rPr>
              <a:t>Discos  </a:t>
            </a:r>
            <a:r>
              <a:rPr sz="750" spc="-20" dirty="0">
                <a:solidFill>
                  <a:srgbClr val="1C1C1C"/>
                </a:solidFill>
                <a:latin typeface="Arial"/>
                <a:cs typeface="Arial"/>
              </a:rPr>
              <a:t>de </a:t>
            </a:r>
            <a:r>
              <a:rPr sz="75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peso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de </a:t>
            </a:r>
            <a:r>
              <a:rPr sz="7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080808"/>
                </a:solidFill>
                <a:latin typeface="Arial"/>
                <a:cs typeface="Arial"/>
              </a:rPr>
              <a:t>aco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1C1C1C"/>
                </a:solidFill>
                <a:latin typeface="Arial"/>
                <a:cs typeface="Arial"/>
              </a:rPr>
              <a:t>sólido·</a:t>
            </a:r>
            <a:r>
              <a:rPr sz="7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7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080808"/>
                </a:solidFill>
                <a:latin typeface="Arial"/>
                <a:cs typeface="Arial"/>
              </a:rPr>
              <a:t>Placa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1C1C1C"/>
                </a:solidFill>
                <a:latin typeface="Arial"/>
                <a:cs typeface="Arial"/>
              </a:rPr>
              <a:t>oeso</a:t>
            </a:r>
            <a:endParaRPr sz="75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7243396" y="9816417"/>
            <a:ext cx="666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225" dirty="0">
                <a:solidFill>
                  <a:srgbClr val="959595"/>
                </a:solidFill>
                <a:latin typeface="Times New Roman"/>
                <a:cs typeface="Times New Roman"/>
              </a:rPr>
              <a:t>J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646945" y="9938381"/>
            <a:ext cx="3366770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190" dirty="0">
                <a:solidFill>
                  <a:srgbClr val="1C1C1C"/>
                </a:solidFill>
                <a:latin typeface="Courier New"/>
                <a:cs typeface="Courier New"/>
              </a:rPr>
              <a:t>L</a:t>
            </a:r>
            <a:r>
              <a:rPr sz="650" spc="55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170" dirty="0">
                <a:solidFill>
                  <a:srgbClr val="1C1C1C"/>
                </a:solidFill>
                <a:latin typeface="Courier New"/>
                <a:cs typeface="Courier New"/>
              </a:rPr>
              <a:t>--L</a:t>
            </a:r>
            <a:r>
              <a:rPr sz="650" spc="-195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210" dirty="0">
                <a:solidFill>
                  <a:srgbClr val="1C1C1C"/>
                </a:solidFill>
                <a:latin typeface="Courier New"/>
                <a:cs typeface="Courier New"/>
              </a:rPr>
              <a:t>----</a:t>
            </a:r>
            <a:r>
              <a:rPr sz="650" spc="434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10" dirty="0">
                <a:solidFill>
                  <a:srgbClr val="1C1C1C"/>
                </a:solidFill>
                <a:latin typeface="Courier New"/>
                <a:cs typeface="Courier New"/>
              </a:rPr>
              <a:t>-'</a:t>
            </a:r>
            <a:r>
              <a:rPr sz="650" spc="-105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270" dirty="0">
                <a:solidFill>
                  <a:srgbClr val="1C1C1C"/>
                </a:solidFill>
                <a:latin typeface="Courier New"/>
                <a:cs typeface="Courier New"/>
              </a:rPr>
              <a:t>::....c:...:..:..::._:;_:</a:t>
            </a:r>
            <a:r>
              <a:rPr sz="650" spc="-254" dirty="0">
                <a:solidFill>
                  <a:srgbClr val="1C1C1C"/>
                </a:solidFill>
                <a:latin typeface="Courier New"/>
                <a:cs typeface="Courier New"/>
              </a:rPr>
              <a:t> </a:t>
            </a:r>
            <a:r>
              <a:rPr sz="650" spc="-90" dirty="0">
                <a:solidFill>
                  <a:srgbClr val="1C1C1C"/>
                </a:solidFill>
                <a:latin typeface="Courier New"/>
                <a:cs typeface="Courier New"/>
              </a:rPr>
              <a:t>;_c</a:t>
            </a:r>
            <a:r>
              <a:rPr sz="650" spc="-254" dirty="0">
                <a:solidFill>
                  <a:srgbClr val="1C1C1C"/>
                </a:solidFill>
                <a:latin typeface="Courier New"/>
                <a:cs typeface="Courier New"/>
              </a:rPr>
              <a:t>..:..:..::.-=..c</a:t>
            </a:r>
            <a:r>
              <a:rPr sz="650" spc="-335" dirty="0">
                <a:solidFill>
                  <a:srgbClr val="1C1C1C"/>
                </a:solidFill>
                <a:latin typeface="Courier New"/>
                <a:cs typeface="Courier New"/>
              </a:rPr>
              <a:t> </a:t>
            </a:r>
            <a:r>
              <a:rPr sz="650" spc="-195" dirty="0">
                <a:solidFill>
                  <a:srgbClr val="1C1C1C"/>
                </a:solidFill>
                <a:latin typeface="Courier New"/>
                <a:cs typeface="Courier New"/>
              </a:rPr>
              <a:t>'--'-"'-'--'-'--'-'-</a:t>
            </a:r>
            <a:r>
              <a:rPr sz="650" spc="-160" dirty="0">
                <a:solidFill>
                  <a:srgbClr val="1C1C1C"/>
                </a:solidFill>
                <a:latin typeface="Courier New"/>
                <a:cs typeface="Courier New"/>
              </a:rPr>
              <a:t>'</a:t>
            </a:r>
            <a:r>
              <a:rPr sz="650" spc="30" dirty="0">
                <a:solidFill>
                  <a:srgbClr val="1C1C1C"/>
                </a:solidFill>
                <a:latin typeface="Courier New"/>
                <a:cs typeface="Courier New"/>
              </a:rPr>
              <a:t>'-</a:t>
            </a:r>
            <a:r>
              <a:rPr sz="650" spc="-185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180" dirty="0">
                <a:solidFill>
                  <a:srgbClr val="1C1C1C"/>
                </a:solidFill>
                <a:latin typeface="Courier New"/>
                <a:cs typeface="Courier New"/>
              </a:rPr>
              <a:t>-'-'</a:t>
            </a:r>
            <a:r>
              <a:rPr sz="650" spc="-20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405" dirty="0">
                <a:solidFill>
                  <a:srgbClr val="1C1C1C"/>
                </a:solidFill>
                <a:latin typeface="Courier New"/>
                <a:cs typeface="Courier New"/>
              </a:rPr>
              <a:t>'-</a:t>
            </a:r>
            <a:r>
              <a:rPr sz="650" spc="11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30" dirty="0">
                <a:solidFill>
                  <a:srgbClr val="1C1C1C"/>
                </a:solidFill>
                <a:latin typeface="Courier New"/>
                <a:cs typeface="Courier New"/>
              </a:rPr>
              <a:t>'-</a:t>
            </a:r>
            <a:r>
              <a:rPr sz="650" spc="-185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10" dirty="0">
                <a:solidFill>
                  <a:srgbClr val="1C1C1C"/>
                </a:solidFill>
                <a:latin typeface="Courier New"/>
                <a:cs typeface="Courier New"/>
              </a:rPr>
              <a:t>-'</a:t>
            </a:r>
            <a:r>
              <a:rPr sz="650" spc="-33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62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endParaRPr sz="650">
              <a:latin typeface="Courier New"/>
              <a:cs typeface="Courier New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092961" y="9938381"/>
            <a:ext cx="1391920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210" dirty="0">
                <a:solidFill>
                  <a:srgbClr val="1C1C1C"/>
                </a:solidFill>
                <a:latin typeface="Courier New"/>
                <a:cs typeface="Courier New"/>
              </a:rPr>
              <a:t>---</a:t>
            </a:r>
            <a:r>
              <a:rPr sz="650" spc="434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111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10" dirty="0">
                <a:solidFill>
                  <a:srgbClr val="1C1C1C"/>
                </a:solidFill>
                <a:latin typeface="Courier New"/>
                <a:cs typeface="Courier New"/>
              </a:rPr>
              <a:t> </a:t>
            </a:r>
            <a:r>
              <a:rPr sz="650" spc="21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434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111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10" dirty="0">
                <a:solidFill>
                  <a:srgbClr val="1C1C1C"/>
                </a:solidFill>
                <a:latin typeface="Courier New"/>
                <a:cs typeface="Courier New"/>
              </a:rPr>
              <a:t> </a:t>
            </a:r>
            <a:r>
              <a:rPr sz="650" spc="-62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endParaRPr sz="650">
              <a:latin typeface="Courier New"/>
              <a:cs typeface="Courier New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5564243" y="9938381"/>
            <a:ext cx="1761489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21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210" dirty="0">
                <a:solidFill>
                  <a:srgbClr val="464646"/>
                </a:solidFill>
                <a:latin typeface="Courier New"/>
                <a:cs typeface="Courier New"/>
              </a:rPr>
              <a:t>--</a:t>
            </a:r>
            <a:r>
              <a:rPr sz="650" spc="434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10" dirty="0">
                <a:solidFill>
                  <a:srgbClr val="1C1C1C"/>
                </a:solidFill>
                <a:latin typeface="Courier New"/>
                <a:cs typeface="Courier New"/>
              </a:rPr>
              <a:t>-'</a:t>
            </a:r>
            <a:r>
              <a:rPr sz="650" spc="-33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210" dirty="0">
                <a:solidFill>
                  <a:srgbClr val="1C1C1C"/>
                </a:solidFill>
                <a:latin typeface="Courier New"/>
                <a:cs typeface="Courier New"/>
              </a:rPr>
              <a:t>--</a:t>
            </a:r>
            <a:r>
              <a:rPr sz="650" spc="434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-10" dirty="0">
                <a:solidFill>
                  <a:srgbClr val="1C1C1C"/>
                </a:solidFill>
                <a:latin typeface="Courier New"/>
                <a:cs typeface="Courier New"/>
              </a:rPr>
              <a:t>-'</a:t>
            </a:r>
            <a:r>
              <a:rPr sz="650" spc="-330" dirty="0">
                <a:solidFill>
                  <a:srgbClr val="1C1C1C"/>
                </a:solidFill>
                <a:latin typeface="Courier New"/>
                <a:cs typeface="Courier New"/>
              </a:rPr>
              <a:t>-</a:t>
            </a:r>
            <a:r>
              <a:rPr sz="650" spc="434" dirty="0">
                <a:solidFill>
                  <a:srgbClr val="464646"/>
                </a:solidFill>
                <a:latin typeface="Courier New"/>
                <a:cs typeface="Courier New"/>
              </a:rPr>
              <a:t>-</a:t>
            </a:r>
            <a:r>
              <a:rPr sz="650" spc="780" dirty="0">
                <a:solidFill>
                  <a:srgbClr val="464646"/>
                </a:solidFill>
                <a:latin typeface="Courier New"/>
                <a:cs typeface="Courier New"/>
              </a:rPr>
              <a:t>-</a:t>
            </a:r>
            <a:r>
              <a:rPr sz="650" spc="1345" dirty="0">
                <a:solidFill>
                  <a:srgbClr val="6B6B6B"/>
                </a:solidFill>
                <a:latin typeface="Courier New"/>
                <a:cs typeface="Courier New"/>
              </a:rPr>
              <a:t>-</a:t>
            </a:r>
            <a:endParaRPr sz="650">
              <a:latin typeface="Courier New"/>
              <a:cs typeface="Courier New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95582" y="7655659"/>
            <a:ext cx="16383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10" dirty="0">
                <a:solidFill>
                  <a:srgbClr val="080808"/>
                </a:solidFill>
                <a:latin typeface="Courier New"/>
                <a:cs typeface="Courier New"/>
              </a:rPr>
              <a:t>0</a:t>
            </a:r>
            <a:r>
              <a:rPr sz="850" spc="50" dirty="0">
                <a:solidFill>
                  <a:srgbClr val="080808"/>
                </a:solidFill>
                <a:latin typeface="Courier New"/>
                <a:cs typeface="Courier New"/>
              </a:rPr>
              <a:t>1</a:t>
            </a:r>
            <a:endParaRPr sz="850">
              <a:latin typeface="Courier New"/>
              <a:cs typeface="Courier New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6842137" y="5093653"/>
            <a:ext cx="454659" cy="207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50"/>
              </a:lnSpc>
            </a:pPr>
            <a:r>
              <a:rPr sz="650" dirty="0">
                <a:solidFill>
                  <a:srgbClr val="080808"/>
                </a:solidFill>
                <a:latin typeface="Arial"/>
                <a:cs typeface="Arial"/>
              </a:rPr>
              <a:t>VALO</a:t>
            </a:r>
            <a:r>
              <a:rPr sz="65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650" spc="-15" dirty="0">
                <a:solidFill>
                  <a:srgbClr val="464646"/>
                </a:solidFill>
                <a:latin typeface="Arial"/>
                <a:cs typeface="Arial"/>
              </a:rPr>
              <a:t>R</a:t>
            </a:r>
            <a:r>
              <a:rPr sz="650" dirty="0">
                <a:solidFill>
                  <a:srgbClr val="464646"/>
                </a:solidFill>
                <a:latin typeface="Arial"/>
                <a:cs typeface="Arial"/>
              </a:rPr>
              <a:t>    </a:t>
            </a:r>
            <a:r>
              <a:rPr sz="650" spc="-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650" spc="-170" dirty="0">
                <a:solidFill>
                  <a:srgbClr val="808080"/>
                </a:solidFill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  <a:p>
            <a:pPr marL="18415">
              <a:lnSpc>
                <a:spcPts val="810"/>
              </a:lnSpc>
            </a:pPr>
            <a:r>
              <a:rPr sz="700" spc="-15" dirty="0">
                <a:solidFill>
                  <a:srgbClr val="080808"/>
                </a:solidFill>
                <a:latin typeface="Times New Roman"/>
                <a:cs typeface="Times New Roman"/>
              </a:rPr>
              <a:t>TO</a:t>
            </a:r>
            <a:r>
              <a:rPr sz="700" spc="-10" dirty="0">
                <a:solidFill>
                  <a:srgbClr val="080808"/>
                </a:solidFill>
                <a:latin typeface="Times New Roman"/>
                <a:cs typeface="Times New Roman"/>
              </a:rPr>
              <a:t>T</a:t>
            </a:r>
            <a:r>
              <a:rPr sz="700" spc="-75" dirty="0">
                <a:solidFill>
                  <a:srgbClr val="464646"/>
                </a:solidFill>
                <a:latin typeface="Times New Roman"/>
                <a:cs typeface="Times New Roman"/>
              </a:rPr>
              <a:t>AL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6234169" y="5084522"/>
            <a:ext cx="455295" cy="216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dirty="0">
                <a:solidFill>
                  <a:srgbClr val="080808"/>
                </a:solidFill>
                <a:latin typeface="Arial"/>
                <a:cs typeface="Arial"/>
              </a:rPr>
              <a:t>VALOR</a:t>
            </a:r>
            <a:endParaRPr sz="6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700" spc="-5" dirty="0">
                <a:solidFill>
                  <a:srgbClr val="080808"/>
                </a:solidFill>
                <a:latin typeface="Times New Roman"/>
                <a:cs typeface="Times New Roman"/>
              </a:rPr>
              <a:t>UNITÁRIO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4841923" y="5079879"/>
            <a:ext cx="50609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5085">
              <a:lnSpc>
                <a:spcPct val="102699"/>
              </a:lnSpc>
            </a:pPr>
            <a:r>
              <a:rPr sz="700" spc="-25" dirty="0">
                <a:solidFill>
                  <a:srgbClr val="080808"/>
                </a:solidFill>
                <a:latin typeface="Times New Roman"/>
                <a:cs typeface="Times New Roman"/>
              </a:rPr>
              <a:t>UNIDADE </a:t>
            </a:r>
            <a:r>
              <a:rPr sz="700" spc="-50" dirty="0">
                <a:solidFill>
                  <a:srgbClr val="080808"/>
                </a:solidFill>
                <a:latin typeface="Times New Roman"/>
                <a:cs typeface="Times New Roman"/>
              </a:rPr>
              <a:t>DE </a:t>
            </a:r>
            <a:r>
              <a:rPr sz="700" spc="-7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00" spc="-30" dirty="0">
                <a:solidFill>
                  <a:srgbClr val="080808"/>
                </a:solidFill>
                <a:latin typeface="Times New Roman"/>
                <a:cs typeface="Times New Roman"/>
              </a:rPr>
              <a:t>MEDIDA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3972529" y="5189430"/>
            <a:ext cx="7645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5" dirty="0">
                <a:solidFill>
                  <a:srgbClr val="080808"/>
                </a:solidFill>
                <a:latin typeface="Times New Roman"/>
                <a:cs typeface="Times New Roman"/>
              </a:rPr>
              <a:t>MARCA </a:t>
            </a:r>
            <a:r>
              <a:rPr sz="700" spc="-7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00" spc="-5" dirty="0">
                <a:solidFill>
                  <a:srgbClr val="080808"/>
                </a:solidFill>
                <a:latin typeface="Times New Roman"/>
                <a:cs typeface="Times New Roman"/>
              </a:rPr>
              <a:t>MODELO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5498528" y="5131612"/>
            <a:ext cx="60134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5" dirty="0">
                <a:solidFill>
                  <a:srgbClr val="080808"/>
                </a:solidFill>
                <a:latin typeface="Times New Roman"/>
                <a:cs typeface="Times New Roman"/>
              </a:rPr>
              <a:t>QUANTIDADE</a:t>
            </a:r>
            <a:endParaRPr sz="7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536448"/>
            <a:ext cx="499872" cy="5120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88864" y="548640"/>
            <a:ext cx="1048512" cy="341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23103" y="9729216"/>
            <a:ext cx="353567" cy="451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05855" y="9631680"/>
            <a:ext cx="268224" cy="53644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56831" y="9729216"/>
            <a:ext cx="487679" cy="5730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95714" y="1221798"/>
            <a:ext cx="1006475" cy="0"/>
          </a:xfrm>
          <a:custGeom>
            <a:avLst/>
            <a:gdLst/>
            <a:ahLst/>
            <a:cxnLst/>
            <a:rect l="l" t="t" r="r" b="b"/>
            <a:pathLst>
              <a:path w="1006475">
                <a:moveTo>
                  <a:pt x="0" y="0"/>
                </a:moveTo>
                <a:lnTo>
                  <a:pt x="1006186" y="0"/>
                </a:lnTo>
              </a:path>
            </a:pathLst>
          </a:custGeom>
          <a:ln w="6079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23677" y="650085"/>
            <a:ext cx="1234440" cy="326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indent="-3175">
              <a:lnSpc>
                <a:spcPts val="1270"/>
              </a:lnSpc>
            </a:pPr>
            <a:r>
              <a:rPr sz="1100" b="1" spc="5" dirty="0">
                <a:solidFill>
                  <a:srgbClr val="0C0C0C"/>
                </a:solidFill>
                <a:latin typeface="Arial"/>
                <a:cs typeface="Arial"/>
              </a:rPr>
              <a:t>MACKENZIE ESPORTE</a:t>
            </a:r>
            <a:r>
              <a:rPr sz="1100" b="1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62365" y="959543"/>
            <a:ext cx="684530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4465" marR="5080" indent="-152400">
              <a:lnSpc>
                <a:spcPct val="111200"/>
              </a:lnSpc>
            </a:pPr>
            <a:r>
              <a:rPr sz="700" b="1" spc="-35" dirty="0">
                <a:solidFill>
                  <a:srgbClr val="1C1C1C"/>
                </a:solidFill>
                <a:latin typeface="Times New Roman"/>
                <a:cs typeface="Times New Roman"/>
              </a:rPr>
              <a:t>FORMAÇÃO </a:t>
            </a:r>
            <a:r>
              <a:rPr sz="700" b="1" spc="-5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700" b="1" spc="60" dirty="0">
                <a:solidFill>
                  <a:srgbClr val="1C1C1C"/>
                </a:solidFill>
                <a:latin typeface="Times New Roman"/>
                <a:cs typeface="Times New Roman"/>
              </a:rPr>
              <a:t>DI</a:t>
            </a:r>
            <a:r>
              <a:rPr sz="700" b="1" spc="2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700" b="1" spc="-35" dirty="0">
                <a:solidFill>
                  <a:srgbClr val="1C1C1C"/>
                </a:solidFill>
                <a:latin typeface="Times New Roman"/>
                <a:cs typeface="Times New Roman"/>
              </a:rPr>
              <a:t>ATLITAS</a:t>
            </a:r>
            <a:endParaRPr sz="700">
              <a:latin typeface="Times New Roman"/>
              <a:cs typeface="Times New Roman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641406" y="1564149"/>
          <a:ext cx="6637655" cy="74631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9507"/>
                <a:gridCol w="918031"/>
                <a:gridCol w="2141566"/>
                <a:gridCol w="858754"/>
                <a:gridCol w="629246"/>
                <a:gridCol w="781237"/>
                <a:gridCol w="536531"/>
                <a:gridCol w="533492"/>
              </a:tblGrid>
              <a:tr h="1539800">
                <a:tc>
                  <a:txBody>
                    <a:bodyPr/>
                    <a:lstStyle/>
                    <a:p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31750" indent="2540" algn="just">
                        <a:lnSpc>
                          <a:spcPct val="94100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superior     </a:t>
                      </a:r>
                      <a:r>
                        <a:rPr sz="750" spc="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encaixada     </a:t>
                      </a:r>
                      <a:r>
                        <a:rPr sz="750" spc="4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com     </a:t>
                      </a:r>
                      <a:r>
                        <a:rPr sz="75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buchas     </a:t>
                      </a:r>
                      <a:r>
                        <a:rPr sz="75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auto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lubrificadas; </a:t>
                      </a:r>
                      <a:r>
                        <a:rPr sz="750" spc="-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Pino</a:t>
                      </a:r>
                      <a:r>
                        <a:rPr sz="750" spc="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seletor</a:t>
                      </a:r>
                      <a:r>
                        <a:rPr sz="750" spc="9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peso,</a:t>
                      </a:r>
                      <a:r>
                        <a:rPr sz="7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50" spc="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diâmetro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4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-1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cm,</a:t>
                      </a:r>
                      <a:r>
                        <a:rPr sz="750" spc="1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trava </a:t>
                      </a:r>
                      <a:r>
                        <a:rPr sz="750" spc="-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magneticamente </a:t>
                      </a:r>
                      <a:r>
                        <a:rPr sz="750" spc="-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1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está </a:t>
                      </a:r>
                      <a:r>
                        <a:rPr sz="750" spc="-4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preso</a:t>
                      </a:r>
                      <a:r>
                        <a:rPr sz="750" spc="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9370" marR="28575" indent="-3175" algn="just">
                        <a:lnSpc>
                          <a:spcPct val="92800"/>
                        </a:lnSpc>
                        <a:spcBef>
                          <a:spcPts val="60"/>
                        </a:spcBef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torre </a:t>
                      </a:r>
                      <a:r>
                        <a:rPr sz="750" spc="-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pesos </a:t>
                      </a:r>
                      <a:r>
                        <a:rPr sz="750" spc="-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-4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evitar 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perdas; 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Sistema 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750" spc="-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gradual 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integrado </a:t>
                      </a:r>
                      <a:r>
                        <a:rPr sz="750" spc="-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à </a:t>
                      </a:r>
                      <a:r>
                        <a:rPr sz="900" spc="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placa 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su</a:t>
                      </a:r>
                      <a:r>
                        <a:rPr sz="750" spc="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rio</a:t>
                      </a:r>
                      <a:r>
                        <a:rPr sz="750" spc="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50" spc="8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Pino seletor </a:t>
                      </a:r>
                      <a:r>
                        <a:rPr sz="750" spc="-9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pes</a:t>
                      </a:r>
                      <a:r>
                        <a:rPr sz="7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-10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50" spc="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diâmetro</a:t>
                      </a:r>
                      <a:r>
                        <a:rPr sz="750" spc="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-13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mm,</a:t>
                      </a:r>
                      <a:r>
                        <a:rPr sz="7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sz="750" spc="-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1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está </a:t>
                      </a:r>
                      <a:r>
                        <a:rPr sz="750" spc="-4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preso </a:t>
                      </a:r>
                      <a:r>
                        <a:rPr sz="750" spc="-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à </a:t>
                      </a:r>
                      <a:r>
                        <a:rPr sz="900" spc="-9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torre </a:t>
                      </a:r>
                      <a:r>
                        <a:rPr sz="750" spc="-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pesos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8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evitar </a:t>
                      </a:r>
                      <a:r>
                        <a:rPr sz="750" spc="1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2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rdas; </a:t>
                      </a:r>
                      <a:r>
                        <a:rPr sz="750" spc="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sistema  </a:t>
                      </a:r>
                      <a:r>
                        <a:rPr sz="750" spc="-9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75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gradual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integrado</a:t>
                      </a:r>
                      <a:r>
                        <a:rPr sz="750" spc="6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r>
                        <a:rPr sz="800" spc="8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placa</a:t>
                      </a:r>
                      <a:r>
                        <a:rPr sz="7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superior.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9370" marR="30480" indent="2540" algn="just">
                        <a:lnSpc>
                          <a:spcPct val="102499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Plataformas  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50" spc="-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os  </a:t>
                      </a:r>
                      <a:r>
                        <a:rPr sz="750" spc="-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Pés:</a:t>
                      </a:r>
                      <a:r>
                        <a:rPr sz="750" spc="-1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Polyethylene  </a:t>
                      </a:r>
                      <a:r>
                        <a:rPr sz="750" spc="-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spra</a:t>
                      </a:r>
                      <a:r>
                        <a:rPr sz="750" spc="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­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coated  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for  </a:t>
                      </a:r>
                      <a:r>
                        <a:rPr sz="750" spc="8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impac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50" spc="7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corrosion,  </a:t>
                      </a:r>
                      <a:r>
                        <a:rPr sz="750" spc="9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and  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abrasion resistance</a:t>
                      </a:r>
                      <a:r>
                        <a:rPr sz="750" spc="-114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9119">
                      <a:solidFill>
                        <a:srgbClr val="38383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383838"/>
                      </a:solidFill>
                      <a:prstDash val="solid"/>
                    </a:lnL>
                    <a:lnR w="6079">
                      <a:solidFill>
                        <a:srgbClr val="444444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3639530">
                <a:tc>
                  <a:txBody>
                    <a:bodyPr/>
                    <a:lstStyle/>
                    <a:p>
                      <a:pPr marL="51435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02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484848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 marR="71120" indent="170180">
                        <a:lnSpc>
                          <a:spcPts val="910"/>
                        </a:lnSpc>
                      </a:pPr>
                      <a:r>
                        <a:rPr sz="900" b="1" dirty="0">
                          <a:solidFill>
                            <a:srgbClr val="0C0C0C"/>
                          </a:solidFill>
                          <a:latin typeface="Courier New"/>
                          <a:cs typeface="Courier New"/>
                        </a:rPr>
                        <a:t>HACK</a:t>
                      </a:r>
                      <a:r>
                        <a:rPr sz="900" b="1" spc="-225" dirty="0">
                          <a:solidFill>
                            <a:srgbClr val="0C0C0C"/>
                          </a:solidFill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900" b="1" dirty="0">
                          <a:solidFill>
                            <a:srgbClr val="0C0C0C"/>
                          </a:solidFill>
                          <a:latin typeface="Courier New"/>
                          <a:cs typeface="Courier New"/>
                        </a:rPr>
                        <a:t>DE AGACHAM</a:t>
                      </a:r>
                      <a:r>
                        <a:rPr sz="900" b="1" spc="-310" dirty="0">
                          <a:solidFill>
                            <a:srgbClr val="0C0C0C"/>
                          </a:solidFill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900" b="1" dirty="0">
                          <a:solidFill>
                            <a:srgbClr val="0C0C0C"/>
                          </a:solidFill>
                          <a:latin typeface="Courier New"/>
                          <a:cs typeface="Courier New"/>
                        </a:rPr>
                        <a:t>ENTO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6079">
                      <a:solidFill>
                        <a:srgbClr val="484848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marR="35560" indent="24765" algn="just">
                        <a:lnSpc>
                          <a:spcPct val="101200"/>
                        </a:lnSpc>
                      </a:pP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Armação </a:t>
                      </a:r>
                      <a:r>
                        <a:rPr sz="7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50" spc="-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Aço </a:t>
                      </a:r>
                      <a:r>
                        <a:rPr sz="750" spc="-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11</a:t>
                      </a:r>
                      <a:r>
                        <a:rPr sz="750" spc="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posições, </a:t>
                      </a:r>
                      <a:r>
                        <a:rPr sz="750" spc="-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Tecnologia </a:t>
                      </a:r>
                      <a:r>
                        <a:rPr sz="750" spc="-5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SO-Latera</a:t>
                      </a:r>
                      <a:r>
                        <a:rPr sz="7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®</a:t>
                      </a:r>
                      <a:r>
                        <a:rPr sz="750" spc="-13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50" spc="-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di</a:t>
                      </a:r>
                      <a:r>
                        <a:rPr sz="750" spc="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4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nsõe</a:t>
                      </a:r>
                      <a:r>
                        <a:rPr sz="750" spc="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spc="1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204cm  </a:t>
                      </a:r>
                      <a:r>
                        <a:rPr sz="750" spc="-10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x  </a:t>
                      </a:r>
                      <a:r>
                        <a:rPr sz="750" spc="-3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58cm </a:t>
                      </a:r>
                      <a:r>
                        <a:rPr sz="750" spc="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750" spc="-1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25</a:t>
                      </a:r>
                      <a:r>
                        <a:rPr sz="7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-10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peso</a:t>
                      </a:r>
                      <a:r>
                        <a:rPr sz="750" spc="8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86kg.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6079">
                      <a:solidFill>
                        <a:srgbClr val="484848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69"/>
                        </a:lnSpc>
                      </a:pPr>
                      <a:r>
                        <a:rPr sz="75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080" algn="ctr">
                        <a:lnSpc>
                          <a:spcPts val="869"/>
                        </a:lnSpc>
                      </a:pP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5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Fitness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80340" marR="173355" indent="-11430" algn="ctr">
                        <a:lnSpc>
                          <a:spcPct val="97200"/>
                        </a:lnSpc>
                      </a:pPr>
                      <a:r>
                        <a:rPr sz="75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CÓDIGO PRODUTO</a:t>
                      </a:r>
                      <a:r>
                        <a:rPr sz="750" b="1" spc="-35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b="1" dirty="0">
                          <a:solidFill>
                            <a:srgbClr val="525252"/>
                          </a:solidFill>
                          <a:latin typeface="Times New Roman"/>
                          <a:cs typeface="Times New Roman"/>
                        </a:rPr>
                        <a:t>: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PLLHP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4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8905" marR="123189" indent="1270" algn="ctr">
                        <a:lnSpc>
                          <a:spcPct val="97200"/>
                        </a:lnSpc>
                      </a:pP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Estrut</a:t>
                      </a:r>
                      <a:r>
                        <a:rPr sz="75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1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 (r</a:t>
                      </a:r>
                      <a:r>
                        <a:rPr sz="750" spc="-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750" spc="1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1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2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nt</a:t>
                      </a:r>
                      <a:r>
                        <a:rPr sz="75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50" spc="-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4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cluídos):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840"/>
                        </a:lnSpc>
                      </a:pPr>
                      <a:r>
                        <a:rPr sz="750" spc="-2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50" spc="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98425" marR="89535" indent="2540" algn="ctr">
                        <a:lnSpc>
                          <a:spcPct val="95800"/>
                        </a:lnSpc>
                      </a:pP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Pull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y,</a:t>
                      </a:r>
                      <a:r>
                        <a:rPr sz="750" spc="6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750" spc="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ight plates</a:t>
                      </a:r>
                      <a:r>
                        <a:rPr sz="750" spc="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750" spc="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guide ro</a:t>
                      </a:r>
                      <a:r>
                        <a:rPr sz="75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8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905" algn="ctr">
                        <a:lnSpc>
                          <a:spcPts val="865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05</a:t>
                      </a:r>
                      <a:r>
                        <a:rPr sz="750" spc="3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750" spc="-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205104" marR="185420" algn="ctr">
                        <a:lnSpc>
                          <a:spcPts val="890"/>
                        </a:lnSpc>
                      </a:pPr>
                      <a:r>
                        <a:rPr sz="750" spc="-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2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gadores</a:t>
                      </a:r>
                      <a:r>
                        <a:rPr sz="750" spc="-114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750" spc="-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265430" marR="254635" algn="ctr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Sprin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s: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50" spc="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241300" marR="156210" indent="-76200">
                        <a:lnSpc>
                          <a:spcPts val="840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Estofamento: 90</a:t>
                      </a:r>
                      <a:r>
                        <a:rPr sz="750" spc="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1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49860" marR="149860" indent="16510" algn="ctr">
                        <a:lnSpc>
                          <a:spcPct val="94500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2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4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não especificados: 90 dias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484848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750" spc="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484848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484848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750"/>
                        </a:lnSpc>
                      </a:pPr>
                      <a:r>
                        <a:rPr sz="650" spc="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6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$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2065"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3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.6</a:t>
                      </a:r>
                      <a:r>
                        <a:rPr sz="700" spc="-2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2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9119">
                      <a:solidFill>
                        <a:srgbClr val="383838"/>
                      </a:solidFill>
                      <a:prstDash val="solid"/>
                    </a:lnR>
                    <a:lnT w="6079">
                      <a:solidFill>
                        <a:srgbClr val="484848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50"/>
                        </a:lnSpc>
                      </a:pPr>
                      <a:r>
                        <a:rPr sz="6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10"/>
                        </a:lnSpc>
                      </a:pPr>
                      <a:r>
                        <a:rPr sz="700" spc="-12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0.690,00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383838"/>
                      </a:solidFill>
                      <a:prstDash val="solid"/>
                    </a:lnL>
                    <a:lnR w="6079">
                      <a:solidFill>
                        <a:srgbClr val="444444"/>
                      </a:solidFill>
                      <a:prstDash val="solid"/>
                    </a:lnR>
                    <a:lnT w="6079">
                      <a:solidFill>
                        <a:srgbClr val="484848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2277748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995" marR="193675" indent="-18415">
                        <a:lnSpc>
                          <a:spcPts val="840"/>
                        </a:lnSpc>
                      </a:pPr>
                      <a:r>
                        <a:rPr sz="75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BICICLETA VERTICAL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 marR="10160" indent="2540" algn="just">
                        <a:lnSpc>
                          <a:spcPct val="102299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Especificações</a:t>
                      </a:r>
                      <a:r>
                        <a:rPr sz="750" spc="-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:      </a:t>
                      </a:r>
                      <a:r>
                        <a:rPr sz="750" spc="-9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Telemetria       </a:t>
                      </a:r>
                      <a:r>
                        <a:rPr sz="750" spc="-7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Polar      </a:t>
                      </a:r>
                      <a:r>
                        <a:rPr sz="750" spc="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Monitoramento  </a:t>
                      </a:r>
                      <a:r>
                        <a:rPr sz="750" spc="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Cardíaco,  </a:t>
                      </a:r>
                      <a:r>
                        <a:rPr sz="750" spc="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Sistema  </a:t>
                      </a:r>
                      <a:r>
                        <a:rPr sz="750" spc="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Digital  </a:t>
                      </a:r>
                      <a:r>
                        <a:rPr sz="750" spc="-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 Monitoramento </a:t>
                      </a:r>
                      <a:r>
                        <a:rPr sz="750" spc="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Cardíaco </a:t>
                      </a:r>
                      <a:r>
                        <a:rPr sz="750" spc="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Lifepuls</a:t>
                      </a:r>
                      <a:r>
                        <a:rPr sz="750" spc="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™ </a:t>
                      </a:r>
                      <a:r>
                        <a:rPr sz="750" spc="-3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om </a:t>
                      </a:r>
                      <a:r>
                        <a:rPr sz="750" spc="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PDS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(Processamento </a:t>
                      </a:r>
                      <a:r>
                        <a:rPr sz="75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Digital</a:t>
                      </a:r>
                      <a:r>
                        <a:rPr sz="750" spc="7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10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Sinais), </a:t>
                      </a:r>
                      <a:r>
                        <a:rPr sz="750" spc="-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25 </a:t>
                      </a:r>
                      <a:r>
                        <a:rPr sz="750" spc="-4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Níveis</a:t>
                      </a:r>
                      <a:r>
                        <a:rPr sz="750" spc="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 Resistênci</a:t>
                      </a:r>
                      <a:r>
                        <a:rPr sz="750" spc="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50" spc="-7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Assento</a:t>
                      </a:r>
                      <a:r>
                        <a:rPr sz="750" spc="-7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spc="3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Assento  </a:t>
                      </a:r>
                      <a:r>
                        <a:rPr sz="750" spc="-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Comfort  </a:t>
                      </a:r>
                      <a:r>
                        <a:rPr sz="750" spc="-9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Curve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Plu</a:t>
                      </a:r>
                      <a:r>
                        <a:rPr sz="750" spc="-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™,  </a:t>
                      </a:r>
                      <a:r>
                        <a:rPr sz="750" spc="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Visualização   </a:t>
                      </a:r>
                      <a:r>
                        <a:rPr sz="750" spc="-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4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TV:  </a:t>
                      </a:r>
                      <a:r>
                        <a:rPr sz="750" spc="7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Tela   </a:t>
                      </a:r>
                      <a:r>
                        <a:rPr sz="750" spc="-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50" spc="-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LCD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Acoplável  </a:t>
                      </a:r>
                      <a:r>
                        <a:rPr sz="750" spc="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Opcional  </a:t>
                      </a:r>
                      <a:r>
                        <a:rPr sz="750" spc="-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7  </a:t>
                      </a:r>
                      <a:r>
                        <a:rPr sz="750" spc="-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diagonal  </a:t>
                      </a:r>
                      <a:r>
                        <a:rPr sz="750" spc="-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(formato wide </a:t>
                      </a:r>
                      <a:r>
                        <a:rPr sz="750" spc="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screen), </a:t>
                      </a:r>
                      <a:r>
                        <a:rPr sz="750" spc="6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Pedais </a:t>
                      </a:r>
                      <a:r>
                        <a:rPr sz="75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Alargados </a:t>
                      </a:r>
                      <a:r>
                        <a:rPr sz="7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Wide </a:t>
                      </a:r>
                      <a:r>
                        <a:rPr sz="750" spc="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Rid</a:t>
                      </a:r>
                      <a:r>
                        <a:rPr sz="750" spc="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™ </a:t>
                      </a:r>
                      <a:r>
                        <a:rPr sz="750" spc="-8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 Mudança </a:t>
                      </a:r>
                      <a:r>
                        <a:rPr sz="750" spc="-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10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Programa </a:t>
                      </a:r>
                      <a:r>
                        <a:rPr sz="750" spc="-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durante</a:t>
                      </a:r>
                      <a:r>
                        <a:rPr sz="750" spc="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-8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uso,</a:t>
                      </a:r>
                      <a:r>
                        <a:rPr sz="7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Alavanca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Ajuste  </a:t>
                      </a:r>
                      <a:r>
                        <a:rPr sz="7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75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Assento,  </a:t>
                      </a:r>
                      <a:r>
                        <a:rPr sz="750" spc="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Guidão  </a:t>
                      </a:r>
                      <a:r>
                        <a:rPr sz="750" spc="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special  </a:t>
                      </a:r>
                      <a:r>
                        <a:rPr sz="750" spc="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 Corrida,   </a:t>
                      </a:r>
                      <a:r>
                        <a:rPr sz="750" spc="-9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Rack  </a:t>
                      </a:r>
                      <a:r>
                        <a:rPr sz="750" spc="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Leitura</a:t>
                      </a:r>
                      <a:r>
                        <a:rPr sz="750" spc="1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7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ntegrado,  </a:t>
                      </a:r>
                      <a:r>
                        <a:rPr sz="7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Rodas Frontais      </a:t>
                      </a:r>
                      <a:r>
                        <a:rPr sz="750" spc="-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para      </a:t>
                      </a:r>
                      <a:r>
                        <a:rPr sz="750" spc="-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Fácil      </a:t>
                      </a:r>
                      <a:r>
                        <a:rPr sz="750" spc="-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Moviment</a:t>
                      </a:r>
                      <a:r>
                        <a:rPr sz="75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1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ão      </a:t>
                      </a:r>
                      <a:r>
                        <a:rPr sz="750" spc="-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, Compatibilidade     </a:t>
                      </a:r>
                      <a:r>
                        <a:rPr sz="750" spc="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com     </a:t>
                      </a:r>
                      <a:r>
                        <a:rPr sz="7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iPod     </a:t>
                      </a:r>
                      <a:r>
                        <a:rPr sz="750" spc="4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     </a:t>
                      </a:r>
                      <a:r>
                        <a:rPr sz="750" spc="6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iPhone,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gerenciamento </a:t>
                      </a:r>
                      <a:r>
                        <a:rPr sz="750" spc="-6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playlists</a:t>
                      </a:r>
                      <a:r>
                        <a:rPr sz="750" spc="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na</a:t>
                      </a:r>
                      <a:r>
                        <a:rPr sz="7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tela</a:t>
                      </a:r>
                      <a:r>
                        <a:rPr sz="750" spc="7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LCD,</a:t>
                      </a:r>
                      <a:r>
                        <a:rPr sz="7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Máximo</a:t>
                      </a:r>
                      <a:r>
                        <a:rPr sz="750" spc="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750" spc="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Usuári</a:t>
                      </a:r>
                      <a:r>
                        <a:rPr sz="750" spc="8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8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82</a:t>
                      </a:r>
                      <a:r>
                        <a:rPr sz="750" spc="9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kg,</a:t>
                      </a:r>
                      <a:r>
                        <a:rPr sz="750" spc="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Comprimento</a:t>
                      </a:r>
                      <a:r>
                        <a:rPr sz="750" spc="-9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8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11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cm, </a:t>
                      </a:r>
                      <a:r>
                        <a:rPr sz="750" spc="-6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Largur</a:t>
                      </a:r>
                      <a:r>
                        <a:rPr sz="750" spc="7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1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54 </a:t>
                      </a:r>
                      <a:r>
                        <a:rPr sz="750" spc="-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-3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Altura: </a:t>
                      </a:r>
                      <a:r>
                        <a:rPr sz="750" spc="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52 </a:t>
                      </a:r>
                      <a:r>
                        <a:rPr sz="750" spc="-8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-1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Pes</a:t>
                      </a:r>
                      <a:r>
                        <a:rPr sz="750" spc="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8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80 kg, </a:t>
                      </a:r>
                      <a:r>
                        <a:rPr sz="750" spc="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Conector </a:t>
                      </a:r>
                      <a:r>
                        <a:rPr sz="750" spc="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Fone </a:t>
                      </a:r>
                      <a:r>
                        <a:rPr sz="750" spc="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Ouvido, </a:t>
                      </a:r>
                      <a:r>
                        <a:rPr sz="750" spc="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Display </a:t>
                      </a:r>
                      <a:r>
                        <a:rPr sz="750" spc="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LED</a:t>
                      </a:r>
                      <a:r>
                        <a:rPr sz="750" spc="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Âmbar.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762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Li</a:t>
                      </a:r>
                      <a:r>
                        <a:rPr sz="75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3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Fit</a:t>
                      </a:r>
                      <a:r>
                        <a:rPr sz="75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86690" marR="184150" indent="-2540" algn="ctr">
                        <a:lnSpc>
                          <a:spcPts val="860"/>
                        </a:lnSpc>
                      </a:pPr>
                      <a:r>
                        <a:rPr sz="75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CÓDIGO PRODUTO: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40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CLSCI</a:t>
                      </a:r>
                      <a:r>
                        <a:rPr sz="750" spc="4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2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spc="-5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grity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4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56210" marR="140970" algn="ctr">
                        <a:lnSpc>
                          <a:spcPts val="840"/>
                        </a:lnSpc>
                        <a:spcBef>
                          <a:spcPts val="470"/>
                        </a:spcBef>
                      </a:pP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ompo</a:t>
                      </a:r>
                      <a:r>
                        <a:rPr sz="750" spc="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2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es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-2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750" spc="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cos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5080" algn="ctr">
                        <a:lnSpc>
                          <a:spcPts val="869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750" spc="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750" spc="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6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4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56210" marR="137795" algn="ctr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Component</a:t>
                      </a:r>
                      <a:r>
                        <a:rPr sz="750" spc="9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Mecânicos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0795" algn="ctr">
                        <a:lnSpc>
                          <a:spcPts val="865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02 an</a:t>
                      </a:r>
                      <a:r>
                        <a:rPr sz="750" spc="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3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limitad</a:t>
                      </a:r>
                      <a:r>
                        <a:rPr sz="7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4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62560" marR="140335" algn="ctr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Mão d</a:t>
                      </a:r>
                      <a:r>
                        <a:rPr sz="7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Obra: 01</a:t>
                      </a:r>
                      <a:r>
                        <a:rPr sz="750" spc="-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</a:pPr>
                      <a:r>
                        <a:rPr sz="550" b="1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550" b="1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550" b="1" spc="3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550" b="1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5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5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ts val="710"/>
                        </a:lnSpc>
                      </a:pPr>
                      <a:r>
                        <a:rPr sz="650" spc="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6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$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7780" algn="ctr">
                        <a:lnSpc>
                          <a:spcPts val="770"/>
                        </a:lnSpc>
                      </a:pPr>
                      <a:r>
                        <a:rPr sz="70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13.6</a:t>
                      </a:r>
                      <a:r>
                        <a:rPr sz="700" spc="-35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700" spc="2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9119">
                      <a:solidFill>
                        <a:srgbClr val="383838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ts val="710"/>
                        </a:lnSpc>
                      </a:pPr>
                      <a:r>
                        <a:rPr sz="650" spc="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65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$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1430" algn="ctr">
                        <a:lnSpc>
                          <a:spcPts val="770"/>
                        </a:lnSpc>
                      </a:pPr>
                      <a:r>
                        <a:rPr sz="700" spc="-9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5" dirty="0">
                          <a:solidFill>
                            <a:srgbClr val="525252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25" dirty="0">
                          <a:solidFill>
                            <a:srgbClr val="6E6E6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65</a:t>
                      </a:r>
                      <a:r>
                        <a:rPr sz="700" spc="4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5" dirty="0">
                          <a:solidFill>
                            <a:srgbClr val="525252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52525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383838"/>
                      </a:solidFill>
                      <a:prstDash val="solid"/>
                    </a:lnL>
                    <a:lnR w="6079">
                      <a:solidFill>
                        <a:srgbClr val="444444"/>
                      </a:solidFill>
                      <a:prstDash val="solid"/>
                    </a:lnR>
                    <a:lnT w="6079">
                      <a:solidFill>
                        <a:srgbClr val="3F3F3F"/>
                      </a:solidFill>
                      <a:prstDash val="solid"/>
                    </a:lnT>
                    <a:lnB w="6079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4816" y="512063"/>
            <a:ext cx="499872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01055" y="536448"/>
            <a:ext cx="1048512" cy="3535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32832" y="9997440"/>
            <a:ext cx="329184" cy="4023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876544" y="10009631"/>
            <a:ext cx="256032" cy="4511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81216" y="10107168"/>
            <a:ext cx="438912" cy="42672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04834" y="1221798"/>
            <a:ext cx="1006475" cy="0"/>
          </a:xfrm>
          <a:custGeom>
            <a:avLst/>
            <a:gdLst/>
            <a:ahLst/>
            <a:cxnLst/>
            <a:rect l="l" t="t" r="r" b="b"/>
            <a:pathLst>
              <a:path w="1006475">
                <a:moveTo>
                  <a:pt x="0" y="0"/>
                </a:moveTo>
                <a:lnTo>
                  <a:pt x="1006186" y="0"/>
                </a:lnTo>
              </a:path>
            </a:pathLst>
          </a:custGeom>
          <a:ln w="6079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35836" y="640955"/>
            <a:ext cx="1229360" cy="335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indent="-3175">
              <a:lnSpc>
                <a:spcPct val="101699"/>
              </a:lnSpc>
            </a:pPr>
            <a:r>
              <a:rPr sz="1100" b="1" spc="5" dirty="0">
                <a:solidFill>
                  <a:srgbClr val="111111"/>
                </a:solidFill>
                <a:latin typeface="Arial"/>
                <a:cs typeface="Arial"/>
              </a:rPr>
              <a:t>MACKENZIE ESPORTE</a:t>
            </a:r>
            <a:r>
              <a:rPr sz="1100" b="1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71484" y="965629"/>
            <a:ext cx="684530" cy="2305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7640" marR="5080" indent="-155575">
              <a:lnSpc>
                <a:spcPct val="108400"/>
              </a:lnSpc>
            </a:pPr>
            <a:r>
              <a:rPr sz="700" b="1" spc="-15" dirty="0">
                <a:solidFill>
                  <a:srgbClr val="111111"/>
                </a:solidFill>
                <a:latin typeface="Times New Roman"/>
                <a:cs typeface="Times New Roman"/>
              </a:rPr>
              <a:t>FOllMAÇÃO </a:t>
            </a:r>
            <a:r>
              <a:rPr sz="700" b="1" spc="-6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700" b="1" spc="60" dirty="0">
                <a:solidFill>
                  <a:srgbClr val="111111"/>
                </a:solidFill>
                <a:latin typeface="Times New Roman"/>
                <a:cs typeface="Times New Roman"/>
              </a:rPr>
              <a:t>DI</a:t>
            </a:r>
            <a:r>
              <a:rPr sz="700" b="1" spc="2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700" b="1" spc="-40" dirty="0">
                <a:solidFill>
                  <a:srgbClr val="111111"/>
                </a:solidFill>
                <a:latin typeface="Times New Roman"/>
                <a:cs typeface="Times New Roman"/>
              </a:rPr>
              <a:t>ATLITAS</a:t>
            </a:r>
            <a:endParaRPr sz="700">
              <a:latin typeface="Times New Roman"/>
              <a:cs typeface="Times New Roman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642925" y="1545890"/>
          <a:ext cx="6639559" cy="82683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7987"/>
                <a:gridCol w="919551"/>
                <a:gridCol w="2141566"/>
                <a:gridCol w="858753"/>
                <a:gridCol w="629246"/>
                <a:gridCol w="781239"/>
                <a:gridCol w="535011"/>
                <a:gridCol w="535011"/>
              </a:tblGrid>
              <a:tr h="2148418"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11111"/>
                          </a:solidFill>
                          <a:latin typeface="Courier New"/>
                          <a:cs typeface="Courier New"/>
                        </a:rPr>
                        <a:t>04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607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5255" marR="125095" indent="63500">
                        <a:lnSpc>
                          <a:spcPts val="91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BICICLETA HORIZONTAL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6079">
                      <a:solidFill>
                        <a:srgbClr val="232323"/>
                      </a:solidFill>
                      <a:prstDash val="solid"/>
                    </a:lnR>
                    <a:lnT w="607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 marR="21590" indent="2540" algn="just">
                        <a:lnSpc>
                          <a:spcPct val="1054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Especificações:      </a:t>
                      </a:r>
                      <a:r>
                        <a:rPr sz="7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Telemetria      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Polar     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Monitoramento 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Cardíaco,  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Sistema  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Digital 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Monitoramento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Cardíaco 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Lifepulse™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PDS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(Processamento </a:t>
                      </a:r>
                      <a:r>
                        <a:rPr sz="7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Digital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Sinais), </a:t>
                      </a:r>
                      <a:r>
                        <a:rPr sz="75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25 </a:t>
                      </a:r>
                      <a:r>
                        <a:rPr sz="750" spc="-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Níveis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Resistência, 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Assento:   Assento 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Comfort  </a:t>
                      </a:r>
                      <a:r>
                        <a:rPr sz="750" spc="-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Curve Plu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™</a:t>
                      </a:r>
                      <a:r>
                        <a:rPr sz="750" spc="-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Apoio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Costas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Deluxe,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Visualização de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TV: </a:t>
                      </a:r>
                      <a:r>
                        <a:rPr sz="7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Tela </a:t>
                      </a:r>
                      <a:r>
                        <a:rPr sz="7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LCD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Acoplável 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Opcional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diagonal   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(formato    </a:t>
                      </a:r>
                      <a:r>
                        <a:rPr sz="750" spc="-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wide     screen),   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Pedais Alargados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Wide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Rid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™</a:t>
                      </a:r>
                      <a:r>
                        <a:rPr sz="75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Mudança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Programa durante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-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uso,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Alavanca </a:t>
                      </a:r>
                      <a:r>
                        <a:rPr sz="7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Ajuste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Assento,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Guidão  </a:t>
                      </a:r>
                      <a:r>
                        <a:rPr sz="75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Especial </a:t>
                      </a:r>
                      <a:r>
                        <a:rPr sz="750" spc="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Corrida,  </a:t>
                      </a:r>
                      <a:r>
                        <a:rPr sz="75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Rack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8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Leitura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40640" marR="25400" indent="-46355" algn="just">
                        <a:lnSpc>
                          <a:spcPct val="101200"/>
                        </a:lnSpc>
                        <a:spcBef>
                          <a:spcPts val="20"/>
                        </a:spcBef>
                      </a:pPr>
                      <a:r>
                        <a:rPr sz="750" spc="-7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ntegrado,    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Rodas    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Frontais    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     </a:t>
                      </a:r>
                      <a:r>
                        <a:rPr sz="7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Fácil Movimentação 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Compatibilidade   com  </a:t>
                      </a:r>
                      <a:r>
                        <a:rPr sz="75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iPod 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iPhone,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gerenciamento  </a:t>
                      </a:r>
                      <a:r>
                        <a:rPr sz="75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playlists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na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tela 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LCD,  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Peso   </a:t>
                      </a:r>
                      <a:r>
                        <a:rPr sz="750" spc="-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Máximo  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do   </a:t>
                      </a:r>
                      <a:r>
                        <a:rPr sz="75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Usuári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750" spc="-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82  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kg,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Comprimento</a:t>
                      </a:r>
                      <a:r>
                        <a:rPr sz="7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1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66</a:t>
                      </a:r>
                      <a:r>
                        <a:rPr sz="750" spc="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cm,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Largura: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69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cm,</a:t>
                      </a:r>
                      <a:r>
                        <a:rPr sz="7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Altura: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40640" marR="31750" indent="8890" algn="just">
                        <a:lnSpc>
                          <a:spcPts val="860"/>
                        </a:lnSpc>
                        <a:spcBef>
                          <a:spcPts val="7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135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cm, 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Peso: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98 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kg, </a:t>
                      </a:r>
                      <a:r>
                        <a:rPr sz="7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Conector  </a:t>
                      </a:r>
                      <a:r>
                        <a:rPr sz="75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Fone </a:t>
                      </a:r>
                      <a:r>
                        <a:rPr sz="750" spc="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Ouvido, </a:t>
                      </a:r>
                      <a:r>
                        <a:rPr sz="75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Display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LED</a:t>
                      </a:r>
                      <a:r>
                        <a:rPr sz="7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Âmbar</a:t>
                      </a:r>
                      <a:r>
                        <a:rPr sz="750" spc="-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32323"/>
                      </a:solidFill>
                      <a:prstDash val="solid"/>
                    </a:lnL>
                    <a:lnR w="9119">
                      <a:solidFill>
                        <a:srgbClr val="2B2B2B"/>
                      </a:solidFill>
                      <a:prstDash val="solid"/>
                    </a:lnR>
                    <a:lnT w="607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143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Fitness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89865" marR="179705" indent="-6350" algn="ctr">
                        <a:lnSpc>
                          <a:spcPct val="105500"/>
                        </a:lnSpc>
                        <a:spcBef>
                          <a:spcPts val="565"/>
                        </a:spcBef>
                      </a:pPr>
                      <a:r>
                        <a:rPr sz="7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CÓDIGO PRODUTO: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CLSRI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spc="-120" dirty="0">
                          <a:solidFill>
                            <a:srgbClr val="6B6B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4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ntegrity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7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56210" marR="140970" algn="ctr">
                        <a:lnSpc>
                          <a:spcPts val="860"/>
                        </a:lnSpc>
                        <a:spcBef>
                          <a:spcPts val="620"/>
                        </a:spcBef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5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nentes Elétricos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5080" algn="ctr">
                        <a:lnSpc>
                          <a:spcPts val="815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02 an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6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56210" marR="147320" algn="ctr">
                        <a:lnSpc>
                          <a:spcPts val="840"/>
                        </a:lnSpc>
                        <a:spcBef>
                          <a:spcPts val="615"/>
                        </a:spcBef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Mecânicos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844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59385" marR="147955" algn="ctr">
                        <a:lnSpc>
                          <a:spcPts val="840"/>
                        </a:lnSpc>
                        <a:spcBef>
                          <a:spcPts val="615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Mão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Obra: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750" spc="-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343434"/>
                      </a:solidFill>
                      <a:prstDash val="solid"/>
                    </a:lnR>
                    <a:lnT w="607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7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343434"/>
                      </a:solidFill>
                      <a:prstDash val="solid"/>
                    </a:lnL>
                    <a:lnR w="6079">
                      <a:solidFill>
                        <a:srgbClr val="2B2B2B"/>
                      </a:solidFill>
                      <a:prstDash val="solid"/>
                    </a:lnR>
                    <a:lnT w="607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2B2B2B"/>
                      </a:solidFill>
                      <a:prstDash val="solid"/>
                    </a:lnR>
                    <a:lnT w="607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 marR="68580" indent="133350">
                        <a:lnSpc>
                          <a:spcPts val="770"/>
                        </a:lnSpc>
                      </a:pP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-7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650,00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383838"/>
                      </a:solidFill>
                      <a:prstDash val="solid"/>
                    </a:lnR>
                    <a:lnT w="607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6360" marR="67945" indent="133350">
                        <a:lnSpc>
                          <a:spcPts val="810"/>
                        </a:lnSpc>
                      </a:pP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 </a:t>
                      </a:r>
                      <a:r>
                        <a:rPr sz="750" spc="-1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spc="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383838"/>
                      </a:solidFill>
                      <a:prstDash val="solid"/>
                    </a:lnL>
                    <a:lnR w="6079">
                      <a:solidFill>
                        <a:srgbClr val="545454"/>
                      </a:solidFill>
                      <a:prstDash val="solid"/>
                    </a:lnR>
                    <a:lnT w="607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343434"/>
                      </a:solidFill>
                      <a:prstDash val="solid"/>
                    </a:lnB>
                  </a:tcPr>
                </a:tc>
              </a:tr>
              <a:tr h="3134376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05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9119">
                      <a:solidFill>
                        <a:srgbClr val="343434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650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ESTEIRA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6079">
                      <a:solidFill>
                        <a:srgbClr val="232323"/>
                      </a:solidFill>
                      <a:prstDash val="solid"/>
                    </a:lnR>
                    <a:lnT w="9119">
                      <a:solidFill>
                        <a:srgbClr val="343434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marR="28575" indent="5715" algn="just">
                        <a:lnSpc>
                          <a:spcPct val="102499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Especificações: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Máximo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usuário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82kg, Amplitude   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velocidade   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0,8   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-  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23km/h,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Elevaçã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565656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55" dirty="0">
                          <a:solidFill>
                            <a:srgbClr val="5656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O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15%,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Superfície </a:t>
                      </a:r>
                      <a:r>
                        <a:rPr sz="75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corrida </a:t>
                      </a:r>
                      <a:r>
                        <a:rPr sz="7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56cm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x  </a:t>
                      </a:r>
                      <a:r>
                        <a:rPr sz="75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53cm,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Sistema </a:t>
                      </a:r>
                      <a:r>
                        <a:rPr sz="750" spc="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motor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1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7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HP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50" spc="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50" spc="-7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HP pico) 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motor 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 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controlador  </a:t>
                      </a:r>
                      <a:r>
                        <a:rPr sz="7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motor MagnaDriv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7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™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     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Telemetria      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Polar       </a:t>
                      </a:r>
                      <a:r>
                        <a:rPr sz="750" spc="-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Monitoramento 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Cardíaco,  </a:t>
                      </a:r>
                      <a:r>
                        <a:rPr sz="7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Sistema  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Digital 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Monitoramento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Cardíaco 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Lifepuls</a:t>
                      </a:r>
                      <a:r>
                        <a:rPr sz="750" spc="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™ </a:t>
                      </a:r>
                      <a:r>
                        <a:rPr sz="750" spc="-6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PDS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(Processamento   </a:t>
                      </a:r>
                      <a:r>
                        <a:rPr sz="750" spc="-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Digital  </a:t>
                      </a:r>
                      <a:r>
                        <a:rPr sz="750" spc="-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Sinais), 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Fone 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ouvido  </a:t>
                      </a:r>
                      <a:r>
                        <a:rPr sz="75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estéreo,  </a:t>
                      </a:r>
                      <a:r>
                        <a:rPr sz="75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Display 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LED, 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compatibilidade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75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7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565656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32323"/>
                      </a:solidFill>
                      <a:prstDash val="solid"/>
                    </a:lnL>
                    <a:lnR w="9119">
                      <a:solidFill>
                        <a:srgbClr val="2B2B2B"/>
                      </a:solidFill>
                      <a:prstDash val="solid"/>
                    </a:lnR>
                    <a:lnT w="9119">
                      <a:solidFill>
                        <a:srgbClr val="343434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94"/>
                        </a:lnSpc>
                      </a:pPr>
                      <a:r>
                        <a:rPr sz="7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7620" algn="ctr">
                        <a:lnSpc>
                          <a:spcPts val="894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Fit</a:t>
                      </a:r>
                      <a:r>
                        <a:rPr sz="7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7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CÓDIGO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25"/>
                        </a:lnSpc>
                        <a:spcBef>
                          <a:spcPts val="10"/>
                        </a:spcBef>
                      </a:pPr>
                      <a:r>
                        <a:rPr sz="7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PRODUTO: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ts val="885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CLSTI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spc="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4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ntegrity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8351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7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220345" marR="132715" indent="-97790">
                        <a:lnSpc>
                          <a:spcPct val="95800"/>
                        </a:lnSpc>
                        <a:spcBef>
                          <a:spcPts val="575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Amortecedores Lifespring</a:t>
                      </a:r>
                      <a:r>
                        <a:rPr sz="750" spc="-114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07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232410" marR="215265" algn="ctr">
                        <a:lnSpc>
                          <a:spcPct val="101200"/>
                        </a:lnSpc>
                        <a:spcBef>
                          <a:spcPts val="455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Estrutura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07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265430" marR="266065" indent="19685" algn="ctr">
                        <a:lnSpc>
                          <a:spcPts val="860"/>
                        </a:lnSpc>
                        <a:spcBef>
                          <a:spcPts val="575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Moto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565656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07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244475" marR="150495" indent="-91440">
                        <a:lnSpc>
                          <a:spcPct val="99800"/>
                        </a:lnSpc>
                        <a:spcBef>
                          <a:spcPts val="540"/>
                        </a:spcBef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Elétricos: 02 anos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53035" marR="150495" algn="ctr">
                        <a:lnSpc>
                          <a:spcPct val="98500"/>
                        </a:lnSpc>
                        <a:spcBef>
                          <a:spcPts val="55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Componentes Mecânicos: 01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7"/>
                        </a:spcBef>
                      </a:pPr>
                      <a:endParaRPr sz="550">
                        <a:latin typeface="Times New Roman"/>
                        <a:cs typeface="Times New Roman"/>
                      </a:endParaRPr>
                    </a:p>
                    <a:p>
                      <a:pPr marL="156210" marR="133350" algn="ctr">
                        <a:lnSpc>
                          <a:spcPts val="81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Mão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Obra</a:t>
                      </a:r>
                      <a:r>
                        <a:rPr sz="750" spc="-114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750" spc="-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343434"/>
                      </a:solidFill>
                      <a:prstDash val="solid"/>
                    </a:lnR>
                    <a:lnT w="9119">
                      <a:solidFill>
                        <a:srgbClr val="343434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343434"/>
                      </a:solidFill>
                      <a:prstDash val="solid"/>
                    </a:lnL>
                    <a:lnR w="6079">
                      <a:solidFill>
                        <a:srgbClr val="2B2B2B"/>
                      </a:solidFill>
                      <a:prstDash val="solid"/>
                    </a:lnR>
                    <a:lnT w="9119">
                      <a:solidFill>
                        <a:srgbClr val="343434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2B2B2B"/>
                      </a:solidFill>
                      <a:prstDash val="solid"/>
                    </a:lnR>
                    <a:lnT w="9119">
                      <a:solidFill>
                        <a:srgbClr val="343434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010" marR="69215" indent="139700">
                        <a:lnSpc>
                          <a:spcPts val="740"/>
                        </a:lnSpc>
                      </a:pPr>
                      <a:r>
                        <a:rPr sz="7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$ 3</a:t>
                      </a:r>
                      <a:r>
                        <a:rPr sz="750" spc="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spc="-75" dirty="0">
                          <a:solidFill>
                            <a:srgbClr val="56565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5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383838"/>
                      </a:solidFill>
                      <a:prstDash val="solid"/>
                    </a:lnR>
                    <a:lnT w="9119">
                      <a:solidFill>
                        <a:srgbClr val="343434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 marR="70485" indent="139700">
                        <a:lnSpc>
                          <a:spcPts val="740"/>
                        </a:lnSpc>
                      </a:pPr>
                      <a:r>
                        <a:rPr sz="7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 </a:t>
                      </a:r>
                      <a:r>
                        <a:rPr sz="750" spc="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7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383838"/>
                      </a:solidFill>
                      <a:prstDash val="solid"/>
                    </a:lnL>
                    <a:lnR w="607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343434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2242753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Courier New"/>
                          <a:cs typeface="Courier New"/>
                        </a:rPr>
                        <a:t>06</a:t>
                      </a:r>
                      <a:endParaRPr sz="8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ELÍPTICO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6079">
                      <a:solidFill>
                        <a:srgbClr val="232323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marR="18415" indent="5715" algn="just">
                        <a:lnSpc>
                          <a:spcPct val="1020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Especificações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7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Trajeto 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Elipse,  </a:t>
                      </a:r>
                      <a:r>
                        <a:rPr sz="750" spc="-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movimento 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dos braços, 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telemetria  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Polar 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Monitoramento Cardíaco, 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Sistema 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Digital 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Monitoramento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Cardíaco 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Lifepuls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™ </a:t>
                      </a:r>
                      <a:r>
                        <a:rPr sz="750" spc="-9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PDS </a:t>
                      </a:r>
                      <a:r>
                        <a:rPr sz="7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(Processamento Digital 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Sinais),  </a:t>
                      </a:r>
                      <a:r>
                        <a:rPr sz="7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25  </a:t>
                      </a:r>
                      <a:r>
                        <a:rPr sz="7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Níveis 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Resistência,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Visualização  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TV:  </a:t>
                      </a:r>
                      <a:r>
                        <a:rPr sz="800" spc="15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Tela 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LCD 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Acoplável Opcional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17</a:t>
                      </a:r>
                      <a:r>
                        <a:rPr sz="750" spc="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diagonal </a:t>
                      </a:r>
                      <a:r>
                        <a:rPr sz="7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(formato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widescreen), Pedais        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antiderrapantes        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grandes        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 Compatibilidade     </a:t>
                      </a:r>
                      <a:r>
                        <a:rPr sz="750" spc="8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     </a:t>
                      </a:r>
                      <a:r>
                        <a:rPr sz="7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iPod     </a:t>
                      </a:r>
                      <a:r>
                        <a:rPr sz="750" spc="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     </a:t>
                      </a:r>
                      <a:r>
                        <a:rPr sz="7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iPhone, gerenciamento </a:t>
                      </a:r>
                      <a:r>
                        <a:rPr sz="750" spc="-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playlists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na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tela</a:t>
                      </a:r>
                      <a:r>
                        <a:rPr sz="7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LCD,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 Máximo  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Usuári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750" spc="6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59  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kg, 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Comprimento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Máximo  da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Passada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46cm,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Comprimento: </a:t>
                      </a:r>
                      <a:r>
                        <a:rPr sz="750" spc="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211 cm,</a:t>
                      </a:r>
                      <a:r>
                        <a:rPr sz="750" spc="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Largur</a:t>
                      </a:r>
                      <a:r>
                        <a:rPr sz="7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72</a:t>
                      </a:r>
                      <a:r>
                        <a:rPr sz="750" spc="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cm,</a:t>
                      </a:r>
                      <a:r>
                        <a:rPr sz="750" spc="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Altura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8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155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cm, </a:t>
                      </a:r>
                      <a:r>
                        <a:rPr sz="750" spc="-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Peso: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107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kg, </a:t>
                      </a:r>
                      <a:r>
                        <a:rPr sz="7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Conector </a:t>
                      </a:r>
                      <a:r>
                        <a:rPr sz="750" spc="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Fone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Ouvido, 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Display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LED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Âmbar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6565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spc="-65" dirty="0">
                          <a:solidFill>
                            <a:srgbClr val="5656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Alimentação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Própri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32323"/>
                      </a:solidFill>
                      <a:prstDash val="solid"/>
                    </a:lnL>
                    <a:lnR w="9119">
                      <a:solidFill>
                        <a:srgbClr val="2B2B2B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80"/>
                        </a:lnSpc>
                      </a:pPr>
                      <a:r>
                        <a:rPr sz="7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ts val="88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Fitn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83515" marR="185420" indent="-635"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7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CÓDIGO PRODUTO: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75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CLSXI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spc="-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ntegrity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7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3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53035" marR="150495" algn="ctr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Componentes elétricos: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10"/>
                        </a:lnSpc>
                      </a:pPr>
                      <a:r>
                        <a:rPr sz="7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limitada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53035" marR="150495" algn="ctr">
                        <a:lnSpc>
                          <a:spcPts val="810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â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1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75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02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limitada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56210" marR="130810" algn="ctr">
                        <a:lnSpc>
                          <a:spcPts val="84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Mão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Obra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343434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343434"/>
                      </a:solidFill>
                      <a:prstDash val="solid"/>
                    </a:lnL>
                    <a:lnR w="6079">
                      <a:solidFill>
                        <a:srgbClr val="2B2B2B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2B2B2B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735"/>
                        </a:lnSpc>
                      </a:pPr>
                      <a:r>
                        <a:rPr sz="6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2065" algn="ctr">
                        <a:lnSpc>
                          <a:spcPts val="855"/>
                        </a:lnSpc>
                      </a:pPr>
                      <a:r>
                        <a:rPr sz="750" spc="-1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9.9</a:t>
                      </a:r>
                      <a:r>
                        <a:rPr sz="750" spc="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8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383838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735"/>
                        </a:lnSpc>
                      </a:pPr>
                      <a:r>
                        <a:rPr sz="6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55"/>
                        </a:lnSpc>
                      </a:pPr>
                      <a:r>
                        <a:rPr sz="750" spc="-1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50" spc="-55" dirty="0">
                          <a:solidFill>
                            <a:srgbClr val="56565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900,00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383838"/>
                      </a:solidFill>
                      <a:prstDash val="solid"/>
                    </a:lnL>
                    <a:lnR w="6079">
                      <a:solidFill>
                        <a:srgbClr val="545454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</a:tr>
              <a:tr h="734904"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11111"/>
                          </a:solidFill>
                          <a:latin typeface="Courier New"/>
                          <a:cs typeface="Courier New"/>
                        </a:rPr>
                        <a:t>07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R w="9119">
                      <a:solidFill>
                        <a:srgbClr val="2F2F2F"/>
                      </a:solidFill>
                      <a:prstDash val="solid"/>
                    </a:lnR>
                    <a:lnT w="9119">
                      <a:solidFill>
                        <a:srgbClr val="383838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9715" marR="74295" indent="-179705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SUPORTE </a:t>
                      </a:r>
                      <a:r>
                        <a:rPr sz="800" b="1" spc="-75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PARA BARRAS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2F2F2F"/>
                      </a:solidFill>
                      <a:prstDash val="solid"/>
                    </a:lnL>
                    <a:lnR w="6079">
                      <a:solidFill>
                        <a:srgbClr val="232323"/>
                      </a:solidFill>
                      <a:prstDash val="solid"/>
                    </a:lnR>
                    <a:lnT w="9119">
                      <a:solidFill>
                        <a:srgbClr val="383838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 marR="38100">
                        <a:lnSpc>
                          <a:spcPct val="1038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Suporte 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Barras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Standart 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Modelo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Vertical "Chão"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\</a:t>
                      </a:r>
                      <a:r>
                        <a:rPr sz="750" spc="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parra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barra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32323"/>
                      </a:solidFill>
                      <a:prstDash val="solid"/>
                    </a:lnL>
                    <a:lnR w="9119">
                      <a:solidFill>
                        <a:srgbClr val="2B2B2B"/>
                      </a:solidFill>
                      <a:prstDash val="solid"/>
                    </a:lnR>
                    <a:lnT w="9119">
                      <a:solidFill>
                        <a:srgbClr val="383838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69"/>
                        </a:lnSpc>
                      </a:pPr>
                      <a:r>
                        <a:rPr sz="7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69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Polimet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15"/>
                        </a:lnSpc>
                        <a:spcBef>
                          <a:spcPts val="585"/>
                        </a:spcBef>
                      </a:pPr>
                      <a:r>
                        <a:rPr sz="7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GARANTIA: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985" algn="ctr">
                        <a:lnSpc>
                          <a:spcPts val="875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di</a:t>
                      </a:r>
                      <a:r>
                        <a:rPr sz="7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343434"/>
                      </a:solidFill>
                      <a:prstDash val="solid"/>
                    </a:lnR>
                    <a:lnT w="9119">
                      <a:solidFill>
                        <a:srgbClr val="383838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343434"/>
                      </a:solidFill>
                      <a:prstDash val="solid"/>
                    </a:lnL>
                    <a:lnR w="6079">
                      <a:solidFill>
                        <a:srgbClr val="2B2B2B"/>
                      </a:solidFill>
                      <a:prstDash val="solid"/>
                    </a:lnR>
                    <a:lnT w="9119">
                      <a:solidFill>
                        <a:srgbClr val="383838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2B2B2B"/>
                      </a:solidFill>
                      <a:prstDash val="solid"/>
                    </a:lnR>
                    <a:lnT w="9119">
                      <a:solidFill>
                        <a:srgbClr val="383838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</a:pP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45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B2B2B"/>
                      </a:solidFill>
                      <a:prstDash val="solid"/>
                    </a:lnL>
                    <a:lnR w="6079">
                      <a:solidFill>
                        <a:srgbClr val="383838"/>
                      </a:solidFill>
                      <a:prstDash val="solid"/>
                    </a:lnR>
                    <a:lnT w="9119">
                      <a:solidFill>
                        <a:srgbClr val="383838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</a:pP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50,00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383838"/>
                      </a:solidFill>
                      <a:prstDash val="solid"/>
                    </a:lnL>
                    <a:lnR w="607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383838"/>
                      </a:solidFill>
                      <a:prstDash val="solid"/>
                    </a:lnT>
                    <a:lnB w="9119">
                      <a:solidFill>
                        <a:srgbClr val="383838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512063"/>
            <a:ext cx="487680" cy="548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10784" y="536448"/>
            <a:ext cx="914400" cy="3535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81600" y="9741407"/>
            <a:ext cx="792479" cy="6217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547104" y="10058400"/>
            <a:ext cx="536448" cy="4145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71494" y="553054"/>
            <a:ext cx="0" cy="680720"/>
          </a:xfrm>
          <a:custGeom>
            <a:avLst/>
            <a:gdLst/>
            <a:ahLst/>
            <a:cxnLst/>
            <a:rect l="l" t="t" r="r" b="b"/>
            <a:pathLst>
              <a:path h="680719">
                <a:moveTo>
                  <a:pt x="0" y="680682"/>
                </a:moveTo>
                <a:lnTo>
                  <a:pt x="0" y="0"/>
                </a:lnTo>
              </a:path>
            </a:pathLst>
          </a:custGeom>
          <a:ln w="9093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65432" y="1232217"/>
            <a:ext cx="1006475" cy="0"/>
          </a:xfrm>
          <a:custGeom>
            <a:avLst/>
            <a:gdLst/>
            <a:ahLst/>
            <a:cxnLst/>
            <a:rect l="l" t="t" r="r" b="b"/>
            <a:pathLst>
              <a:path w="1006475">
                <a:moveTo>
                  <a:pt x="0" y="0"/>
                </a:moveTo>
                <a:lnTo>
                  <a:pt x="1006397" y="0"/>
                </a:lnTo>
              </a:path>
            </a:pathLst>
          </a:custGeom>
          <a:ln w="6062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12186" y="636828"/>
            <a:ext cx="1225550" cy="344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05"/>
              </a:lnSpc>
            </a:pPr>
            <a:r>
              <a:rPr sz="1100" b="1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ts val="1425"/>
              </a:lnSpc>
            </a:pPr>
            <a:r>
              <a:rPr sz="1200" b="1" spc="-7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200" b="1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-95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31580" y="965105"/>
            <a:ext cx="685800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750" b="1" spc="-70" dirty="0">
                <a:solidFill>
                  <a:srgbClr val="111111"/>
                </a:solidFill>
                <a:latin typeface="Times New Roman"/>
                <a:cs typeface="Times New Roman"/>
              </a:rPr>
              <a:t>FORMAÇÃO </a:t>
            </a:r>
            <a:r>
              <a:rPr sz="750" b="1" spc="-8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750" b="1" spc="30" dirty="0">
                <a:solidFill>
                  <a:srgbClr val="111111"/>
                </a:solidFill>
                <a:latin typeface="Times New Roman"/>
                <a:cs typeface="Times New Roman"/>
              </a:rPr>
              <a:t>DI</a:t>
            </a:r>
            <a:endParaRPr sz="750">
              <a:latin typeface="Times New Roman"/>
              <a:cs typeface="Times New Roman"/>
            </a:endParaRPr>
          </a:p>
          <a:p>
            <a:pPr marL="16510" algn="ctr">
              <a:lnSpc>
                <a:spcPct val="100000"/>
              </a:lnSpc>
              <a:spcBef>
                <a:spcPts val="105"/>
              </a:spcBef>
            </a:pPr>
            <a:r>
              <a:rPr sz="700" b="1" dirty="0">
                <a:solidFill>
                  <a:srgbClr val="111111"/>
                </a:solidFill>
                <a:latin typeface="Times New Roman"/>
                <a:cs typeface="Times New Roman"/>
              </a:rPr>
              <a:t>ATUTAS</a:t>
            </a:r>
            <a:endParaRPr sz="700">
              <a:latin typeface="Times New Roman"/>
              <a:cs typeface="Times New Roman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625967" y="1577124"/>
          <a:ext cx="6614795" cy="79057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7348"/>
                <a:gridCol w="915457"/>
                <a:gridCol w="2134048"/>
                <a:gridCol w="854830"/>
                <a:gridCol w="627482"/>
                <a:gridCol w="779048"/>
                <a:gridCol w="536543"/>
                <a:gridCol w="530480"/>
              </a:tblGrid>
              <a:tr h="5752374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08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32323"/>
                      </a:solidFill>
                      <a:prstDash val="solid"/>
                    </a:lnL>
                    <a:lnR w="6062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 marR="48895" indent="160655">
                        <a:lnSpc>
                          <a:spcPts val="93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MAQUINA PANTURRILHA </a:t>
                      </a:r>
                      <a:r>
                        <a:rPr sz="800" b="1" spc="-4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/ </a:t>
                      </a: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STANDING </a:t>
                      </a:r>
                      <a:r>
                        <a:rPr sz="800" b="1" spc="-7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CALF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82828"/>
                      </a:solidFill>
                      <a:prstDash val="solid"/>
                    </a:lnL>
                    <a:lnR w="9093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8575" algn="just">
                        <a:lnSpc>
                          <a:spcPct val="101000"/>
                        </a:lnSpc>
                      </a:pP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Cabos: </a:t>
                      </a:r>
                      <a:r>
                        <a:rPr sz="750" spc="7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Cabo 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construído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filamento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7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9, </a:t>
                      </a:r>
                      <a:r>
                        <a:rPr sz="750" spc="-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lubrificado </a:t>
                      </a:r>
                      <a:r>
                        <a:rPr sz="750" spc="-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6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revestido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nylon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atende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às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especificações </a:t>
                      </a:r>
                      <a:r>
                        <a:rPr sz="750" spc="-8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militares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EUA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6195" marR="29209" indent="2540">
                        <a:lnSpc>
                          <a:spcPct val="101499"/>
                        </a:lnSpc>
                        <a:spcBef>
                          <a:spcPts val="2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Ajustes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8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mecanismo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rolamento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no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ajuste do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assento</a:t>
                      </a:r>
                      <a:r>
                        <a:rPr sz="750" spc="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proporciona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operação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suave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Amortecimento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suportes</a:t>
                      </a:r>
                      <a:r>
                        <a:rPr sz="750" spc="10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são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moldados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bordas  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arredondadas  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 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maior  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conforto;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Todas </a:t>
                      </a:r>
                      <a:r>
                        <a:rPr sz="7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as  bordas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são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costuradas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eliminar qualquer  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dobra  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no  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material  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que  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poderia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comprometer</a:t>
                      </a:r>
                      <a:r>
                        <a:rPr sz="750" spc="10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durabilidade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9370" marR="29845" indent="5715">
                        <a:lnSpc>
                          <a:spcPct val="103699"/>
                        </a:lnSpc>
                        <a:spcBef>
                          <a:spcPts val="7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Belts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and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Pulleys:  Polias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nylon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impregnadas de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fibra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vidro,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50" spc="9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diâmetro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11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750" spc="9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9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cm,</a:t>
                      </a:r>
                      <a:r>
                        <a:rPr sz="750" spc="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apresentam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rolamentos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esféricos</a:t>
                      </a:r>
                      <a:r>
                        <a:rPr sz="750" spc="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selados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Coberturas:  </a:t>
                      </a:r>
                      <a:r>
                        <a:rPr sz="750" spc="-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Optional 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full 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front  </a:t>
                      </a:r>
                      <a:r>
                        <a:rPr sz="750" spc="-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shroud  </a:t>
                      </a:r>
                      <a:r>
                        <a:rPr sz="750" spc="-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on </a:t>
                      </a:r>
                      <a:r>
                        <a:rPr sz="750" spc="9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SE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models; 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Cobertura 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frontal 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completa   opcional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modelos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SE;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Cobertura </a:t>
                      </a:r>
                      <a:r>
                        <a:rPr sz="750" spc="-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completa, </a:t>
                      </a:r>
                      <a:r>
                        <a:rPr sz="750" spc="-10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frontal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traseira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9370" marR="16510" indent="2540" algn="just">
                        <a:lnSpc>
                          <a:spcPct val="1010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Descrição 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  </a:t>
                      </a:r>
                      <a:r>
                        <a:rPr sz="7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estrutura</a:t>
                      </a:r>
                      <a:r>
                        <a:rPr sz="750" spc="-6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750" spc="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Cada   </a:t>
                      </a:r>
                      <a:r>
                        <a:rPr sz="750" spc="-10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peça 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recebe acabamento    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     </a:t>
                      </a:r>
                      <a:r>
                        <a:rPr sz="750" spc="-3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revestimento    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  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pó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eletrostático </a:t>
                      </a:r>
                      <a:r>
                        <a:rPr sz="750" spc="9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assegurar </a:t>
                      </a:r>
                      <a:r>
                        <a:rPr sz="750" spc="5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máxima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adesão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durabilidade;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Pés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borracha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padrão </a:t>
                      </a:r>
                      <a:r>
                        <a:rPr sz="750" spc="-8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protegem a   </a:t>
                      </a:r>
                      <a:r>
                        <a:rPr sz="7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base   </a:t>
                      </a:r>
                      <a:r>
                        <a:rPr sz="750" spc="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  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estrutura    </a:t>
                      </a:r>
                      <a:r>
                        <a:rPr sz="750" spc="-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evitam  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que  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o equipamento </a:t>
                      </a:r>
                      <a:r>
                        <a:rPr sz="750" spc="1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deslize;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Estrutura </a:t>
                      </a:r>
                      <a:r>
                        <a:rPr sz="750" spc="-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aço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11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6195" marR="31115" indent="2540">
                        <a:lnSpc>
                          <a:spcPct val="103200"/>
                        </a:lnSpc>
                        <a:spcBef>
                          <a:spcPts val="25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posições</a:t>
                      </a:r>
                      <a:r>
                        <a:rPr sz="750" spc="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garante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máxima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integridade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estrutural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Pegadores: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pegadores </a:t>
                      </a:r>
                      <a:r>
                        <a:rPr sz="750" spc="-10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são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compostos </a:t>
                      </a:r>
                      <a:r>
                        <a:rPr sz="750" spc="-7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borracha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térmica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que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não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absorvem 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suor </a:t>
                      </a:r>
                      <a:r>
                        <a:rPr sz="750" spc="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são   </a:t>
                      </a:r>
                      <a:r>
                        <a:rPr sz="750" spc="-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resistentes  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  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rasgos  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50" spc="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desgaste;   </a:t>
                      </a:r>
                      <a:r>
                        <a:rPr sz="7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Os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pegadores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são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presos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anéis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alumínio, evitando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que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deslizem</a:t>
                      </a:r>
                      <a:r>
                        <a:rPr sz="7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durante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uso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6195" marR="30480" indent="5715" algn="just">
                        <a:lnSpc>
                          <a:spcPct val="101000"/>
                        </a:lnSpc>
                        <a:spcBef>
                          <a:spcPts val="25"/>
                        </a:spcBef>
                      </a:pP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Placas </a:t>
                      </a:r>
                      <a:r>
                        <a:rPr sz="750" spc="-5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7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nstrução</a:t>
                      </a:r>
                      <a:r>
                        <a:rPr sz="750" spc="-1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spc="-6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Eixo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rotação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marcado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750" spc="-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um 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indicador  </a:t>
                      </a:r>
                      <a:r>
                        <a:rPr sz="750" spc="-7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vermelho 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50" spc="-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ajudar  </a:t>
                      </a:r>
                      <a:r>
                        <a:rPr sz="750" spc="-6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no alinhamento  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correto;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7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nstruções 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simples  </a:t>
                      </a:r>
                      <a:r>
                        <a:rPr sz="750" spc="6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seguir 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ilustram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uso </a:t>
                      </a:r>
                      <a:r>
                        <a:rPr sz="750" spc="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correto 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os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músculos trabalhados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9370" marR="29209" indent="2540" algn="just">
                        <a:lnSpc>
                          <a:spcPts val="960"/>
                        </a:lnSpc>
                        <a:spcBef>
                          <a:spcPts val="15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Placas 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50" spc="-1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guias 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peso:  </a:t>
                      </a:r>
                      <a:r>
                        <a:rPr sz="750" spc="3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Sistema 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 gradual 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suspenso 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(padrão  </a:t>
                      </a:r>
                      <a:r>
                        <a:rPr sz="750" spc="-6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modelos  </a:t>
                      </a:r>
                      <a:r>
                        <a:rPr sz="750" spc="-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SE);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9370" marR="29209" indent="2540" algn="just">
                        <a:lnSpc>
                          <a:spcPct val="101000"/>
                        </a:lnSpc>
                        <a:spcBef>
                          <a:spcPts val="5"/>
                        </a:spcBef>
                        <a:tabLst>
                          <a:tab pos="651510" algn="l"/>
                          <a:tab pos="1342390" algn="l"/>
                        </a:tabLst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Discos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aço 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sólido;  </a:t>
                      </a:r>
                      <a:r>
                        <a:rPr sz="750" spc="-10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Placa </a:t>
                      </a:r>
                      <a:r>
                        <a:rPr sz="7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 superior	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encaixada	com         </a:t>
                      </a:r>
                      <a:r>
                        <a:rPr sz="750" spc="5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buchas autolubrificadas;   </a:t>
                      </a:r>
                      <a:r>
                        <a:rPr sz="750" spc="-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Pino 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seletor  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peso, 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 diâmetro</a:t>
                      </a:r>
                      <a:r>
                        <a:rPr sz="750" spc="7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cm,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trava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magneticamente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3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está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6195" marR="31115" indent="5715" algn="just">
                        <a:lnSpc>
                          <a:spcPct val="96400"/>
                        </a:lnSpc>
                        <a:spcBef>
                          <a:spcPts val="9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preso 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à 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torre 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pesos 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evitar 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perdas; Sistema 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  </a:t>
                      </a:r>
                      <a:r>
                        <a:rPr sz="750" spc="-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gradual 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integrado  </a:t>
                      </a:r>
                      <a:r>
                        <a:rPr sz="750" spc="-3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à 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placa superior; </a:t>
                      </a:r>
                      <a:r>
                        <a:rPr sz="750" spc="-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Pino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seletor</a:t>
                      </a:r>
                      <a:r>
                        <a:rPr sz="750" spc="9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peso,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diâmetro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11</a:t>
                      </a:r>
                      <a:r>
                        <a:rPr sz="750" spc="3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mm, </a:t>
                      </a:r>
                      <a:r>
                        <a:rPr sz="750" spc="-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trava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magneticamente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está  preso </a:t>
                      </a:r>
                      <a:r>
                        <a:rPr sz="750" spc="-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39370" marR="31115" indent="-3175">
                        <a:lnSpc>
                          <a:spcPct val="103000"/>
                        </a:lnSpc>
                        <a:spcBef>
                          <a:spcPts val="1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torre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pesos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evitar </a:t>
                      </a:r>
                      <a:r>
                        <a:rPr sz="750" spc="1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perdas;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sistema </a:t>
                      </a:r>
                      <a:r>
                        <a:rPr sz="750" spc="1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peso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gradual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integrado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à</a:t>
                      </a:r>
                      <a:r>
                        <a:rPr sz="7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placa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superior Plataformas 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os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Pés: </a:t>
                      </a:r>
                      <a:r>
                        <a:rPr sz="7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Polyethylene 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spray­ coated 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for  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impact,  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corrosion,  </a:t>
                      </a:r>
                      <a:r>
                        <a:rPr sz="750" spc="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and  </a:t>
                      </a:r>
                      <a:r>
                        <a:rPr sz="750" spc="3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abrasion resistance.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2F2F2F"/>
                      </a:solidFill>
                      <a:prstDash val="solid"/>
                    </a:lnL>
                    <a:lnR w="6062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935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8270" marR="107950" indent="-2540" algn="ctr">
                        <a:lnSpc>
                          <a:spcPts val="860"/>
                        </a:lnSpc>
                        <a:spcBef>
                          <a:spcPts val="35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Fitness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Hammer</a:t>
                      </a:r>
                      <a:r>
                        <a:rPr sz="750" spc="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Select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9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86055" marR="168275" indent="-13970" algn="ctr">
                        <a:lnSpc>
                          <a:spcPct val="9730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CÓDIGO PRODUTO</a:t>
                      </a:r>
                      <a:r>
                        <a:rPr sz="800" b="1" spc="-35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SC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55575" marR="149225" indent="2540" algn="ctr">
                        <a:lnSpc>
                          <a:spcPct val="181000"/>
                        </a:lnSpc>
                        <a:spcBef>
                          <a:spcPts val="240"/>
                        </a:spcBef>
                      </a:pPr>
                      <a:r>
                        <a:rPr sz="6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GARANTIA ESTRUTURA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46685" marR="111760" algn="ctr">
                        <a:lnSpc>
                          <a:spcPts val="860"/>
                        </a:lnSpc>
                        <a:spcBef>
                          <a:spcPts val="40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(revestimentos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excluídos):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0160" algn="ctr">
                        <a:lnSpc>
                          <a:spcPts val="865"/>
                        </a:lnSpc>
                      </a:pPr>
                      <a:r>
                        <a:rPr sz="750" spc="-2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50" spc="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00965" marR="83820" indent="-1905" algn="ctr">
                        <a:lnSpc>
                          <a:spcPct val="970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Pulle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-6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750" spc="5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25" dirty="0">
                          <a:solidFill>
                            <a:srgbClr val="4D4F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ght plates and</a:t>
                      </a:r>
                      <a:r>
                        <a:rPr sz="750" spc="4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guide rods: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175" algn="ctr">
                        <a:lnSpc>
                          <a:spcPts val="835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05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2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207645" marR="180340" algn="ctr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Pegadores</a:t>
                      </a:r>
                      <a:r>
                        <a:rPr sz="750" spc="-1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3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267970" marR="25654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Springs: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90 dias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2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65100" marR="152400" algn="ctr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Estofamento: 90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7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49860" marR="146050" indent="-45085" algn="ctr">
                        <a:lnSpc>
                          <a:spcPct val="97000"/>
                        </a:lnSpc>
                      </a:pPr>
                      <a:r>
                        <a:rPr sz="750" spc="-8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7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não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especificados: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F2F2F"/>
                      </a:solidFill>
                      <a:prstDash val="solid"/>
                    </a:lnL>
                    <a:lnR w="9093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2F2F2F"/>
                      </a:solidFill>
                      <a:prstDash val="solid"/>
                    </a:lnL>
                    <a:lnR w="6062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F2F2F"/>
                      </a:solidFill>
                      <a:prstDash val="solid"/>
                    </a:lnL>
                    <a:lnR w="9093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280" marR="69215" indent="135890">
                        <a:lnSpc>
                          <a:spcPts val="790"/>
                        </a:lnSpc>
                      </a:pPr>
                      <a:r>
                        <a:rPr sz="700" spc="5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4D4F4D"/>
                          </a:solidFill>
                          <a:latin typeface="Times New Roman"/>
                          <a:cs typeface="Times New Roman"/>
                        </a:rPr>
                        <a:t>$ 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27.9</a:t>
                      </a:r>
                      <a:r>
                        <a:rPr sz="700" spc="3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15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3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835" marR="70485" indent="135890">
                        <a:lnSpc>
                          <a:spcPts val="790"/>
                        </a:lnSpc>
                      </a:pPr>
                      <a:r>
                        <a:rPr sz="70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700" spc="35" dirty="0">
                          <a:solidFill>
                            <a:srgbClr val="4D4F4D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2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700" spc="25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990</a:t>
                      </a:r>
                      <a:r>
                        <a:rPr sz="700" spc="25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4B4B4B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723225"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09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32323"/>
                      </a:solidFill>
                      <a:prstDash val="solid"/>
                    </a:lnL>
                    <a:lnR w="6062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575757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77470" algn="ctr">
                        <a:lnSpc>
                          <a:spcPct val="9390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EXPOSITOR </a:t>
                      </a:r>
                      <a:r>
                        <a:rPr sz="800" b="1" spc="-3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DE ANILHAS </a:t>
                      </a:r>
                      <a:r>
                        <a:rPr sz="800" b="1" spc="-9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/ BARRAS BRANCO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82828"/>
                      </a:solidFill>
                      <a:prstDash val="solid"/>
                    </a:lnL>
                    <a:lnR w="9093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575757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 marR="20955" algn="just">
                        <a:lnSpc>
                          <a:spcPct val="9930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suporte </a:t>
                      </a:r>
                      <a:r>
                        <a:rPr sz="750" spc="-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mede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0,62mt </a:t>
                      </a:r>
                      <a:r>
                        <a:rPr sz="750" spc="-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largura,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0,70mt </a:t>
                      </a:r>
                      <a:r>
                        <a:rPr sz="750" spc="-8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comprimento </a:t>
                      </a:r>
                      <a:r>
                        <a:rPr sz="750" spc="2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,09mt </a:t>
                      </a:r>
                      <a:r>
                        <a:rPr sz="750" spc="-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altura.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\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Aplicação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Organizador  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Anilhas  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Material:  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Ferro  </a:t>
                      </a:r>
                      <a:r>
                        <a:rPr sz="7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Cor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padrão: </a:t>
                      </a:r>
                      <a:r>
                        <a:rPr sz="750" spc="-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Preta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2F2F2F"/>
                      </a:solidFill>
                      <a:prstDash val="solid"/>
                    </a:lnL>
                    <a:lnR w="6062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575757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760"/>
                        </a:lnSpc>
                      </a:pPr>
                      <a:r>
                        <a:rPr sz="6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8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Polimet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760"/>
                        </a:lnSpc>
                        <a:spcBef>
                          <a:spcPts val="585"/>
                        </a:spcBef>
                      </a:pPr>
                      <a:r>
                        <a:rPr sz="6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GARANTIA: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0160" algn="ctr">
                        <a:lnSpc>
                          <a:spcPts val="880"/>
                        </a:lnSpc>
                      </a:pP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50" spc="3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F2F2F"/>
                      </a:solidFill>
                      <a:prstDash val="solid"/>
                    </a:lnL>
                    <a:lnR w="9093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575757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750" spc="3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2F2F2F"/>
                      </a:solidFill>
                      <a:prstDash val="solid"/>
                    </a:lnL>
                    <a:lnR w="6062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575757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F2F2F"/>
                      </a:solidFill>
                      <a:prstDash val="solid"/>
                    </a:lnL>
                    <a:lnR w="9093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575757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85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720,00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3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575757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85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720,00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4B4B4B"/>
                      </a:solidFill>
                      <a:prstDash val="solid"/>
                    </a:lnR>
                    <a:lnT w="6062">
                      <a:solidFill>
                        <a:srgbClr val="575757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1423658"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32323"/>
                      </a:solidFill>
                      <a:prstDash val="solid"/>
                    </a:lnL>
                    <a:lnR w="6062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 marR="105410" algn="ctr">
                        <a:lnSpc>
                          <a:spcPct val="9970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CRONOMETRO DIGITAL </a:t>
                      </a:r>
                      <a:r>
                        <a:rPr sz="800" b="1" spc="-8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DE MESA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82828"/>
                      </a:solidFill>
                      <a:prstDash val="solid"/>
                    </a:lnL>
                    <a:lnR w="9093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 marR="29845" indent="-3175" algn="just">
                        <a:lnSpc>
                          <a:spcPct val="103899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Alojado </a:t>
                      </a:r>
                      <a:r>
                        <a:rPr sz="7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caixa </a:t>
                      </a:r>
                      <a:r>
                        <a:rPr sz="750" spc="-4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metálica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00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750" spc="-4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30 </a:t>
                      </a:r>
                      <a:r>
                        <a:rPr sz="750" spc="-9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750" spc="-4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 cm,  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pintura  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epoxi;    </a:t>
                      </a:r>
                      <a:r>
                        <a:rPr sz="750" spc="-4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Peso   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   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kilos; Alimentação 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27 </a:t>
                      </a:r>
                      <a:r>
                        <a:rPr sz="7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/ 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220 </a:t>
                      </a:r>
                      <a:r>
                        <a:rPr sz="750" spc="-7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Volts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automático;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Uma Face;   </a:t>
                      </a:r>
                      <a:r>
                        <a:rPr sz="750" spc="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Dígitos   </a:t>
                      </a:r>
                      <a:r>
                        <a:rPr sz="7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na  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cor   </a:t>
                      </a:r>
                      <a:r>
                        <a:rPr sz="750" spc="2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vermelha    </a:t>
                      </a:r>
                      <a:r>
                        <a:rPr sz="750" spc="-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alto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intensidade; </a:t>
                      </a:r>
                      <a:r>
                        <a:rPr sz="750" spc="4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Painel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frontal 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anti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reflexo; </a:t>
                      </a:r>
                      <a:r>
                        <a:rPr sz="7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Bateria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2  </a:t>
                      </a:r>
                      <a:r>
                        <a:rPr sz="7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Volts, 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acessório  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7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parte;  </a:t>
                      </a:r>
                      <a:r>
                        <a:rPr sz="7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Cabo  </a:t>
                      </a:r>
                      <a:r>
                        <a:rPr sz="7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interligação 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 Plug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acendedor </a:t>
                      </a:r>
                      <a:r>
                        <a:rPr sz="7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2 </a:t>
                      </a:r>
                      <a:r>
                        <a:rPr sz="7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Volts; Caixa </a:t>
                      </a:r>
                      <a:r>
                        <a:rPr sz="7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-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transporte </a:t>
                      </a:r>
                      <a:r>
                        <a:rPr sz="7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50" spc="-6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madeira, </a:t>
                      </a:r>
                      <a:r>
                        <a:rPr sz="750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acessório </a:t>
                      </a:r>
                      <a:r>
                        <a:rPr sz="750" spc="-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 parte;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Funções </a:t>
                      </a:r>
                      <a:r>
                        <a:rPr sz="7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Relógio </a:t>
                      </a:r>
                      <a:r>
                        <a:rPr sz="7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Horas, </a:t>
                      </a:r>
                      <a:r>
                        <a:rPr sz="7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Cronometro Progressivo </a:t>
                      </a:r>
                      <a:r>
                        <a:rPr sz="7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Cronometro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Regressivo; </a:t>
                      </a:r>
                      <a:r>
                        <a:rPr sz="750" spc="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Suporte para  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fixação   </a:t>
                      </a:r>
                      <a:r>
                        <a:rPr sz="7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no  </a:t>
                      </a:r>
                      <a:r>
                        <a:rPr sz="7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teto  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7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carro   </a:t>
                      </a:r>
                      <a:r>
                        <a:rPr sz="750" spc="-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madrinha, acessório </a:t>
                      </a:r>
                      <a:r>
                        <a:rPr sz="7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50" spc="-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oarte.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2F2F2F"/>
                      </a:solidFill>
                      <a:prstDash val="solid"/>
                    </a:lnL>
                    <a:lnR w="6062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770"/>
                        </a:lnSpc>
                      </a:pPr>
                      <a:r>
                        <a:rPr sz="65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07314" marR="87630" algn="ctr">
                        <a:lnSpc>
                          <a:spcPts val="840"/>
                        </a:lnSpc>
                        <a:spcBef>
                          <a:spcPts val="65"/>
                        </a:spcBef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Fiori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750" spc="1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Vollo</a:t>
                      </a:r>
                      <a:r>
                        <a:rPr sz="7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ou Similar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950"/>
                        </a:lnSpc>
                      </a:pPr>
                      <a:r>
                        <a:rPr sz="800" b="1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GARANTIA: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0160" algn="ctr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F2F2F"/>
                      </a:solidFill>
                      <a:prstDash val="solid"/>
                    </a:lnL>
                    <a:lnR w="9093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750" spc="-25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2F2F2F"/>
                      </a:solidFill>
                      <a:prstDash val="solid"/>
                    </a:lnL>
                    <a:lnR w="6062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F2F2F"/>
                      </a:solidFill>
                      <a:prstDash val="solid"/>
                    </a:lnL>
                    <a:lnR w="9093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70"/>
                        </a:lnSpc>
                      </a:pPr>
                      <a:r>
                        <a:rPr sz="650" spc="30" dirty="0">
                          <a:solidFill>
                            <a:srgbClr val="24242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650" dirty="0">
                          <a:solidFill>
                            <a:srgbClr val="4D4F4D"/>
                          </a:solidFill>
                          <a:latin typeface="Arial"/>
                          <a:cs typeface="Arial"/>
                        </a:rPr>
                        <a:t>#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4.140,00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3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8425" marR="90805" indent="118110">
                        <a:lnSpc>
                          <a:spcPts val="770"/>
                        </a:lnSpc>
                      </a:pPr>
                      <a:r>
                        <a:rPr sz="700" spc="5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4D4F4D"/>
                          </a:solidFill>
                          <a:latin typeface="Times New Roman"/>
                          <a:cs typeface="Times New Roman"/>
                        </a:rPr>
                        <a:t>$ </a:t>
                      </a:r>
                      <a:r>
                        <a:rPr sz="700" spc="4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spc="-75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spc="25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15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spc="-30" dirty="0">
                          <a:solidFill>
                            <a:srgbClr val="242424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4B4B4B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536448"/>
            <a:ext cx="499872" cy="5608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35167" y="524255"/>
            <a:ext cx="902208" cy="365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79391" y="5132832"/>
            <a:ext cx="1816608" cy="4389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55392" y="5937503"/>
            <a:ext cx="2340863" cy="13655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55111" y="542396"/>
            <a:ext cx="0" cy="694055"/>
          </a:xfrm>
          <a:custGeom>
            <a:avLst/>
            <a:gdLst/>
            <a:ahLst/>
            <a:cxnLst/>
            <a:rect l="l" t="t" r="r" b="b"/>
            <a:pathLst>
              <a:path h="694055">
                <a:moveTo>
                  <a:pt x="0" y="693904"/>
                </a:moveTo>
                <a:lnTo>
                  <a:pt x="0" y="0"/>
                </a:lnTo>
              </a:path>
            </a:pathLst>
          </a:custGeom>
          <a:ln w="9043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53603" y="1231756"/>
            <a:ext cx="998219" cy="0"/>
          </a:xfrm>
          <a:custGeom>
            <a:avLst/>
            <a:gdLst/>
            <a:ahLst/>
            <a:cxnLst/>
            <a:rect l="l" t="t" r="r" b="b"/>
            <a:pathLst>
              <a:path w="998220">
                <a:moveTo>
                  <a:pt x="0" y="0"/>
                </a:moveTo>
                <a:lnTo>
                  <a:pt x="997771" y="0"/>
                </a:lnTo>
              </a:path>
            </a:pathLst>
          </a:custGeom>
          <a:ln w="6028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10497" y="658908"/>
            <a:ext cx="1222375" cy="340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indent="-3175">
              <a:lnSpc>
                <a:spcPct val="104800"/>
              </a:lnSpc>
            </a:pPr>
            <a:r>
              <a:rPr sz="1100" spc="10" dirty="0">
                <a:solidFill>
                  <a:srgbClr val="030303"/>
                </a:solidFill>
                <a:latin typeface="Arial"/>
                <a:cs typeface="Arial"/>
              </a:rPr>
              <a:t>MACKENZIE </a:t>
            </a:r>
            <a:r>
              <a:rPr sz="1100" spc="5" dirty="0">
                <a:solidFill>
                  <a:srgbClr val="030303"/>
                </a:solidFill>
                <a:latin typeface="Arial"/>
                <a:cs typeface="Arial"/>
              </a:rPr>
              <a:t>ESPORTE</a:t>
            </a:r>
            <a:r>
              <a:rPr sz="110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15739" y="970256"/>
            <a:ext cx="682625" cy="238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6370" marR="5080" indent="-154305">
              <a:lnSpc>
                <a:spcPct val="116500"/>
              </a:lnSpc>
            </a:pPr>
            <a:r>
              <a:rPr sz="700" spc="-5" dirty="0">
                <a:solidFill>
                  <a:srgbClr val="181818"/>
                </a:solidFill>
                <a:latin typeface="Times New Roman"/>
                <a:cs typeface="Times New Roman"/>
              </a:rPr>
              <a:t>FORMAÇÃO </a:t>
            </a:r>
            <a:r>
              <a:rPr sz="700" spc="-4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700" spc="80" dirty="0">
                <a:solidFill>
                  <a:srgbClr val="181818"/>
                </a:solidFill>
                <a:latin typeface="Times New Roman"/>
                <a:cs typeface="Times New Roman"/>
              </a:rPr>
              <a:t>DI</a:t>
            </a:r>
            <a:r>
              <a:rPr sz="700" spc="3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700" spc="10" dirty="0">
                <a:solidFill>
                  <a:srgbClr val="181818"/>
                </a:solidFill>
                <a:latin typeface="Times New Roman"/>
                <a:cs typeface="Times New Roman"/>
              </a:rPr>
              <a:t>ATUTAS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85071" y="3083028"/>
            <a:ext cx="5913755" cy="1521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11430" indent="-6350" algn="just">
              <a:lnSpc>
                <a:spcPct val="146600"/>
              </a:lnSpc>
            </a:pPr>
            <a:r>
              <a:rPr sz="1050" spc="35" dirty="0">
                <a:solidFill>
                  <a:srgbClr val="030303"/>
                </a:solidFill>
                <a:latin typeface="Arial"/>
                <a:cs typeface="Arial"/>
              </a:rPr>
              <a:t>JUST</a:t>
            </a:r>
            <a:r>
              <a:rPr sz="1050" spc="7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165" dirty="0">
                <a:solidFill>
                  <a:srgbClr val="030303"/>
                </a:solidFill>
                <a:latin typeface="Arial"/>
                <a:cs typeface="Arial"/>
              </a:rPr>
              <a:t>F</a:t>
            </a:r>
            <a:r>
              <a:rPr sz="1050" spc="-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30303"/>
                </a:solidFill>
                <a:latin typeface="Arial"/>
                <a:cs typeface="Arial"/>
              </a:rPr>
              <a:t>CAT</a:t>
            </a:r>
            <a:r>
              <a:rPr sz="1050" spc="-4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30303"/>
                </a:solidFill>
                <a:latin typeface="Arial"/>
                <a:cs typeface="Arial"/>
              </a:rPr>
              <a:t>VA: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 </a:t>
            </a:r>
            <a:r>
              <a:rPr sz="1050" spc="-20" dirty="0">
                <a:solidFill>
                  <a:srgbClr val="030303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ter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apresentado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menor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unitário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30303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30303"/>
                </a:solidFill>
                <a:latin typeface="Arial"/>
                <a:cs typeface="Arial"/>
              </a:rPr>
              <a:t> itens,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30303"/>
                </a:solidFill>
                <a:latin typeface="Arial"/>
                <a:cs typeface="Arial"/>
              </a:rPr>
              <a:t>em</a:t>
            </a:r>
            <a:r>
              <a:rPr sz="1100" spc="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15" dirty="0">
                <a:solidFill>
                  <a:srgbClr val="030303"/>
                </a:solidFill>
                <a:latin typeface="Arial"/>
                <a:cs typeface="Arial"/>
              </a:rPr>
              <a:t>consonância</a:t>
            </a:r>
            <a:r>
              <a:rPr sz="1100" u="heavy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40" dirty="0">
                <a:solidFill>
                  <a:srgbClr val="030303"/>
                </a:solidFill>
                <a:latin typeface="Arial"/>
                <a:cs typeface="Arial"/>
              </a:rPr>
              <a:t>com</a:t>
            </a:r>
            <a:r>
              <a:rPr sz="1100" u="heavy" spc="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1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100" u="heavy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15" dirty="0">
                <a:solidFill>
                  <a:srgbClr val="030303"/>
                </a:solidFill>
                <a:latin typeface="Arial"/>
                <a:cs typeface="Arial"/>
              </a:rPr>
              <a:t>esoecificacão</a:t>
            </a:r>
            <a:r>
              <a:rPr sz="1100" u="heavy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20" dirty="0">
                <a:solidFill>
                  <a:srgbClr val="030303"/>
                </a:solidFill>
                <a:latin typeface="Arial"/>
                <a:cs typeface="Arial"/>
              </a:rPr>
              <a:t>dos</a:t>
            </a:r>
            <a:r>
              <a:rPr sz="1100" u="heavy" spc="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20" dirty="0">
                <a:solidFill>
                  <a:srgbClr val="030303"/>
                </a:solidFill>
                <a:latin typeface="Arial"/>
                <a:cs typeface="Arial"/>
              </a:rPr>
              <a:t>mesmos</a:t>
            </a:r>
            <a:r>
              <a:rPr sz="1100" u="heavy" spc="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30" dirty="0">
                <a:solidFill>
                  <a:srgbClr val="030303"/>
                </a:solidFill>
                <a:latin typeface="Arial"/>
                <a:cs typeface="Arial"/>
              </a:rPr>
              <a:t>conforme</a:t>
            </a:r>
            <a:r>
              <a:rPr sz="1100" u="heavy" spc="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u="heavy" spc="55" dirty="0">
                <a:solidFill>
                  <a:srgbClr val="030303"/>
                </a:solidFill>
                <a:latin typeface="Arial"/>
                <a:cs typeface="Arial"/>
              </a:rPr>
              <a:t>ex</a:t>
            </a:r>
            <a:r>
              <a:rPr sz="1100" u="heavy" spc="1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00" u="heavy" spc="95" dirty="0">
                <a:solidFill>
                  <a:srgbClr val="030303"/>
                </a:solidFill>
                <a:latin typeface="Arial"/>
                <a:cs typeface="Arial"/>
              </a:rPr>
              <a:t>g</a:t>
            </a:r>
            <a:r>
              <a:rPr sz="1100" u="heavy" spc="-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00" u="heavy" spc="60" dirty="0">
                <a:solidFill>
                  <a:srgbClr val="030303"/>
                </a:solidFill>
                <a:latin typeface="Arial"/>
                <a:cs typeface="Arial"/>
              </a:rPr>
              <a:t>do</a:t>
            </a:r>
            <a:r>
              <a:rPr sz="1100" spc="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no</a:t>
            </a:r>
            <a:r>
              <a:rPr sz="1050" spc="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ANEXO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5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30303"/>
                </a:solidFill>
                <a:latin typeface="Arial"/>
                <a:cs typeface="Arial"/>
              </a:rPr>
              <a:t>ED</a:t>
            </a:r>
            <a:r>
              <a:rPr sz="1050" spc="-9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TAL</a:t>
            </a:r>
            <a:r>
              <a:rPr sz="1050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30303"/>
                </a:solidFill>
                <a:latin typeface="Arial"/>
                <a:cs typeface="Arial"/>
              </a:rPr>
              <a:t>Nº</a:t>
            </a:r>
            <a:r>
              <a:rPr sz="1000" spc="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000" spc="125" dirty="0">
                <a:solidFill>
                  <a:srgbClr val="030303"/>
                </a:solidFill>
                <a:latin typeface="Arial"/>
                <a:cs typeface="Arial"/>
              </a:rPr>
              <a:t>0/20</a:t>
            </a:r>
            <a:r>
              <a:rPr sz="1000" spc="3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000" spc="85" dirty="0">
                <a:solidFill>
                  <a:srgbClr val="030303"/>
                </a:solidFill>
                <a:latin typeface="Arial"/>
                <a:cs typeface="Arial"/>
              </a:rPr>
              <a:t>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5080" indent="5715" algn="just">
              <a:lnSpc>
                <a:spcPct val="148600"/>
              </a:lnSpc>
            </a:pPr>
            <a:r>
              <a:rPr sz="1050" spc="-20" dirty="0">
                <a:solidFill>
                  <a:srgbClr val="030303"/>
                </a:solidFill>
                <a:latin typeface="Arial"/>
                <a:cs typeface="Arial"/>
              </a:rPr>
              <a:t>Destarte, </a:t>
            </a:r>
            <a:r>
              <a:rPr sz="1050" spc="-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uma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30303"/>
                </a:solidFill>
                <a:latin typeface="Arial"/>
                <a:cs typeface="Arial"/>
              </a:rPr>
              <a:t>vez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vencido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recursai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30303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30303"/>
                </a:solidFill>
                <a:latin typeface="Arial"/>
                <a:cs typeface="Arial"/>
              </a:rPr>
              <a:t>(</a:t>
            </a:r>
            <a:r>
              <a:rPr sz="1050" spc="170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050" spc="1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NCO}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23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50" spc="-5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30303"/>
                </a:solidFill>
                <a:latin typeface="Arial"/>
                <a:cs typeface="Arial"/>
              </a:rPr>
              <a:t>ÚTE</a:t>
            </a:r>
            <a:r>
              <a:rPr sz="1050" spc="-7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S </a:t>
            </a:r>
            <a:r>
              <a:rPr sz="1050" spc="-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contados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data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divulgação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 do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30303"/>
                </a:solidFill>
                <a:latin typeface="Arial"/>
                <a:cs typeface="Arial"/>
              </a:rPr>
              <a:t>resultado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havendo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30303"/>
                </a:solidFill>
                <a:latin typeface="Arial"/>
                <a:cs typeface="Arial"/>
              </a:rPr>
              <a:t>apresentação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recurso,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processo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30303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encaminhado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para</a:t>
            </a:r>
            <a:r>
              <a:rPr sz="10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81818"/>
                </a:solidFill>
                <a:latin typeface="Arial"/>
                <a:cs typeface="Arial"/>
              </a:rPr>
              <a:t>adjudicação</a:t>
            </a:r>
            <a:r>
              <a:rPr sz="10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homologação</a:t>
            </a:r>
            <a:r>
              <a:rPr sz="1050" spc="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dos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objetos</a:t>
            </a:r>
            <a:r>
              <a:rPr sz="1050" spc="9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ao</a:t>
            </a:r>
            <a:r>
              <a:rPr sz="10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licitante</a:t>
            </a:r>
            <a:r>
              <a:rPr sz="1050" spc="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81818"/>
                </a:solidFill>
                <a:latin typeface="Arial"/>
                <a:cs typeface="Arial"/>
              </a:rPr>
              <a:t>vencedor.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67246" y="5033472"/>
            <a:ext cx="69850" cy="95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0" i="1" spc="190" dirty="0">
                <a:solidFill>
                  <a:srgbClr val="BDC1DB"/>
                </a:solidFill>
                <a:latin typeface="Arial"/>
                <a:cs typeface="Arial"/>
              </a:rPr>
              <a:t>I</a:t>
            </a:r>
            <a:endParaRPr sz="5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90052" y="5185495"/>
            <a:ext cx="37211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i="1" spc="-105" dirty="0">
                <a:solidFill>
                  <a:srgbClr val="414142"/>
                </a:solidFill>
                <a:latin typeface="Arial"/>
                <a:cs typeface="Arial"/>
              </a:rPr>
              <a:t>cw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104206" y="5185495"/>
            <a:ext cx="87503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i="1" spc="1995" dirty="0">
                <a:solidFill>
                  <a:srgbClr val="5E5E69"/>
                </a:solidFill>
                <a:latin typeface="Arial"/>
                <a:cs typeface="Arial"/>
              </a:rPr>
              <a:t>-Q</a:t>
            </a:r>
            <a:endParaRPr sz="2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21114" y="5495027"/>
            <a:ext cx="159512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10" dirty="0">
                <a:solidFill>
                  <a:srgbClr val="030303"/>
                </a:solidFill>
                <a:latin typeface="Arial"/>
                <a:cs typeface="Arial"/>
              </a:rPr>
              <a:t>Sue</a:t>
            </a:r>
            <a:r>
              <a:rPr sz="1100" spc="-1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00" spc="50" dirty="0">
                <a:solidFill>
                  <a:srgbClr val="030303"/>
                </a:solidFill>
                <a:latin typeface="Arial"/>
                <a:cs typeface="Arial"/>
              </a:rPr>
              <a:t>em</a:t>
            </a:r>
            <a:r>
              <a:rPr sz="1100" spc="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30303"/>
                </a:solidFill>
                <a:latin typeface="Arial"/>
                <a:cs typeface="Arial"/>
              </a:rPr>
              <a:t>Cl</a:t>
            </a:r>
            <a:r>
              <a:rPr sz="1100" spc="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030303"/>
                </a:solidFill>
                <a:latin typeface="Arial"/>
                <a:cs typeface="Arial"/>
              </a:rPr>
              <a:t>ciane</a:t>
            </a:r>
            <a:r>
              <a:rPr sz="110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1100" spc="-3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030303"/>
                </a:solidFill>
                <a:latin typeface="Arial"/>
                <a:cs typeface="Arial"/>
              </a:rPr>
              <a:t>be</a:t>
            </a:r>
            <a:r>
              <a:rPr sz="1100" spc="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030303"/>
                </a:solidFill>
                <a:latin typeface="Arial"/>
                <a:cs typeface="Arial"/>
              </a:rPr>
              <a:t>ro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19672" y="5660771"/>
            <a:ext cx="21894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Representante</a:t>
            </a:r>
            <a:r>
              <a:rPr sz="1050" spc="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30303"/>
                </a:solidFill>
                <a:latin typeface="Arial"/>
                <a:cs typeface="Arial"/>
              </a:rPr>
              <a:t>Comissão</a:t>
            </a:r>
            <a:r>
              <a:rPr sz="1050" spc="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30303"/>
                </a:solidFill>
                <a:latin typeface="Arial"/>
                <a:cs typeface="Arial"/>
              </a:rPr>
              <a:t>Compras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58727" y="5488967"/>
            <a:ext cx="2198370" cy="324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75" algn="ctr">
              <a:lnSpc>
                <a:spcPts val="1315"/>
              </a:lnSpc>
            </a:pPr>
            <a:r>
              <a:rPr sz="1100" spc="20" dirty="0">
                <a:solidFill>
                  <a:srgbClr val="030303"/>
                </a:solidFill>
                <a:latin typeface="Arial"/>
                <a:cs typeface="Arial"/>
              </a:rPr>
              <a:t>Kellyson  </a:t>
            </a:r>
            <a:r>
              <a:rPr sz="110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100" spc="-2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030303"/>
                </a:solidFill>
                <a:latin typeface="Arial"/>
                <a:cs typeface="Arial"/>
              </a:rPr>
              <a:t>gado</a:t>
            </a:r>
            <a:r>
              <a:rPr sz="110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Gomes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ts val="1255"/>
              </a:lnSpc>
            </a:pP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Representante</a:t>
            </a:r>
            <a:r>
              <a:rPr sz="1050" spc="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30303"/>
                </a:solidFill>
                <a:latin typeface="Arial"/>
                <a:cs typeface="Arial"/>
              </a:rPr>
              <a:t>Comissão</a:t>
            </a:r>
            <a:r>
              <a:rPr sz="1050" spc="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30303"/>
                </a:solidFill>
                <a:latin typeface="Arial"/>
                <a:cs typeface="Arial"/>
              </a:rPr>
              <a:t>Compras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642070" y="1548422"/>
          <a:ext cx="6610984" cy="1315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9095"/>
                <a:gridCol w="910354"/>
                <a:gridCol w="2120641"/>
                <a:gridCol w="854586"/>
                <a:gridCol w="623985"/>
                <a:gridCol w="774705"/>
                <a:gridCol w="530537"/>
                <a:gridCol w="557665"/>
              </a:tblGrid>
              <a:tr h="1056003"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343434"/>
                      </a:solidFill>
                      <a:prstDash val="solid"/>
                    </a:lnL>
                    <a:lnR w="9043">
                      <a:solidFill>
                        <a:srgbClr val="2B2B2B"/>
                      </a:solidFill>
                      <a:prstDash val="solid"/>
                    </a:lnR>
                    <a:lnT w="6028">
                      <a:solidFill>
                        <a:srgbClr val="000000"/>
                      </a:solidFill>
                      <a:prstDash val="solid"/>
                    </a:lnT>
                    <a:lnB w="6028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979" marR="61594" indent="-1568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CRONÔMETRO </a:t>
                      </a:r>
                      <a:r>
                        <a:rPr sz="75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7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NATAÇÃO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B2B2B"/>
                      </a:solidFill>
                      <a:prstDash val="solid"/>
                    </a:lnL>
                    <a:lnT w="6028">
                      <a:solidFill>
                        <a:srgbClr val="000000"/>
                      </a:solidFill>
                      <a:prstDash val="solid"/>
                    </a:lnT>
                    <a:lnB w="6028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3495" indent="5715" algn="just">
                        <a:lnSpc>
                          <a:spcPct val="102400"/>
                        </a:lnSpc>
                      </a:pP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100</a:t>
                      </a:r>
                      <a:r>
                        <a:rPr sz="7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laps</a:t>
                      </a:r>
                      <a:r>
                        <a:rPr sz="700" spc="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memória; </a:t>
                      </a:r>
                      <a:r>
                        <a:rPr sz="700" spc="-6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Exibe</a:t>
                      </a:r>
                      <a:r>
                        <a:rPr sz="700" spc="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tanto</a:t>
                      </a:r>
                      <a:r>
                        <a:rPr sz="700" spc="8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tempo</a:t>
                      </a:r>
                      <a:r>
                        <a:rPr sz="700" spc="7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total corrente  </a:t>
                      </a:r>
                      <a:r>
                        <a:rPr sz="700" spc="6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quanto  </a:t>
                      </a:r>
                      <a:r>
                        <a:rPr sz="700" spc="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  </a:t>
                      </a:r>
                      <a:r>
                        <a:rPr sz="700" spc="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tempo  </a:t>
                      </a:r>
                      <a:r>
                        <a:rPr sz="700" spc="8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700" spc="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lap  </a:t>
                      </a:r>
                      <a:r>
                        <a:rPr sz="700" spc="-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corrente; Acesso   </a:t>
                      </a:r>
                      <a:r>
                        <a:rPr sz="700" spc="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   </a:t>
                      </a:r>
                      <a:r>
                        <a:rPr sz="700" spc="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memória   </a:t>
                      </a:r>
                      <a:r>
                        <a:rPr sz="7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durante   </a:t>
                      </a:r>
                      <a:r>
                        <a:rPr sz="700" spc="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   </a:t>
                      </a:r>
                      <a:r>
                        <a:rPr sz="700" spc="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uso;    </a:t>
                      </a:r>
                      <a:r>
                        <a:rPr sz="750" spc="-7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Pega passagens   </a:t>
                      </a:r>
                      <a:r>
                        <a:rPr sz="700" spc="-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durante   </a:t>
                      </a:r>
                      <a:r>
                        <a:rPr sz="700" spc="-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   </a:t>
                      </a:r>
                      <a:r>
                        <a:rPr sz="700" spc="-6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uso   </a:t>
                      </a:r>
                      <a:r>
                        <a:rPr sz="70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   </a:t>
                      </a:r>
                      <a:r>
                        <a:rPr sz="700" spc="-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memóri</a:t>
                      </a:r>
                      <a:r>
                        <a:rPr sz="700" spc="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414142"/>
                          </a:solidFill>
                          <a:latin typeface="Arial"/>
                          <a:cs typeface="Arial"/>
                        </a:rPr>
                        <a:t>;  </a:t>
                      </a:r>
                      <a:r>
                        <a:rPr sz="700" spc="-30" dirty="0">
                          <a:solidFill>
                            <a:srgbClr val="4141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3 </a:t>
                      </a: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displays </a:t>
                      </a:r>
                      <a:r>
                        <a:rPr sz="7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tempo; </a:t>
                      </a:r>
                      <a:r>
                        <a:rPr sz="700" spc="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Espaço </a:t>
                      </a:r>
                      <a:r>
                        <a:rPr sz="7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medida </a:t>
                      </a:r>
                      <a:r>
                        <a:rPr sz="700" spc="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00" spc="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7625" algn="just">
                        <a:lnSpc>
                          <a:spcPts val="785"/>
                        </a:lnSpc>
                        <a:spcBef>
                          <a:spcPts val="135"/>
                        </a:spcBef>
                      </a:pP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horas; </a:t>
                      </a:r>
                      <a:r>
                        <a:rPr sz="700" spc="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Pega </a:t>
                      </a:r>
                      <a:r>
                        <a:rPr sz="700" spc="-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frequência </a:t>
                      </a:r>
                      <a:r>
                        <a:rPr sz="700" spc="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braçada; </a:t>
                      </a:r>
                      <a:r>
                        <a:rPr sz="700" spc="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Resistente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5085" algn="just">
                        <a:lnSpc>
                          <a:spcPts val="1025"/>
                        </a:lnSpc>
                      </a:pPr>
                      <a:r>
                        <a:rPr sz="90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r>
                        <a:rPr sz="900" spc="85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água; </a:t>
                      </a:r>
                      <a:r>
                        <a:rPr sz="700" spc="-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Bateria</a:t>
                      </a:r>
                      <a:r>
                        <a:rPr sz="700" spc="8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Líti</a:t>
                      </a:r>
                      <a:r>
                        <a:rPr sz="7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414142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28">
                      <a:solidFill>
                        <a:srgbClr val="000000"/>
                      </a:solidFill>
                      <a:prstDash val="solid"/>
                    </a:lnT>
                    <a:lnB w="9043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ts val="880"/>
                        </a:lnSpc>
                      </a:pPr>
                      <a:r>
                        <a:rPr sz="7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MARCA: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8890" algn="ctr">
                        <a:lnSpc>
                          <a:spcPts val="819"/>
                        </a:lnSpc>
                      </a:pP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Fiori</a:t>
                      </a:r>
                      <a:r>
                        <a:rPr sz="7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700" spc="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Vollo</a:t>
                      </a:r>
                      <a:r>
                        <a:rPr sz="700" spc="7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ou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Similar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GARANTIA: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9525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28">
                      <a:solidFill>
                        <a:srgbClr val="2B2B2B"/>
                      </a:solidFill>
                      <a:prstDash val="solid"/>
                    </a:lnR>
                    <a:lnT w="6028">
                      <a:solidFill>
                        <a:srgbClr val="000000"/>
                      </a:solidFill>
                      <a:prstDash val="solid"/>
                    </a:lnT>
                    <a:lnB w="6028">
                      <a:solidFill>
                        <a:srgbClr val="28282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7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14142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2B2B2B"/>
                      </a:solidFill>
                      <a:prstDash val="solid"/>
                    </a:lnL>
                    <a:lnR w="9043">
                      <a:solidFill>
                        <a:srgbClr val="282828"/>
                      </a:solidFill>
                      <a:prstDash val="solid"/>
                    </a:lnR>
                    <a:lnT w="6028">
                      <a:solidFill>
                        <a:srgbClr val="000000"/>
                      </a:solidFill>
                      <a:prstDash val="solid"/>
                    </a:lnT>
                    <a:lnB w="6028">
                      <a:solidFill>
                        <a:srgbClr val="28282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700" spc="-95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414142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43">
                      <a:solidFill>
                        <a:srgbClr val="282828"/>
                      </a:solidFill>
                      <a:prstDash val="solid"/>
                    </a:lnL>
                    <a:lnR w="9043">
                      <a:solidFill>
                        <a:srgbClr val="282828"/>
                      </a:solidFill>
                      <a:prstDash val="solid"/>
                    </a:lnR>
                    <a:lnT w="6028">
                      <a:solidFill>
                        <a:srgbClr val="000000"/>
                      </a:solidFill>
                      <a:prstDash val="solid"/>
                    </a:lnT>
                    <a:lnB w="6028">
                      <a:solidFill>
                        <a:srgbClr val="28282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770"/>
                        </a:lnSpc>
                      </a:pPr>
                      <a:r>
                        <a:rPr sz="6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28575" algn="ctr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414142"/>
                          </a:solidFill>
                          <a:latin typeface="Times New Roman"/>
                          <a:cs typeface="Times New Roman"/>
                        </a:rPr>
                        <a:t>32</a:t>
                      </a:r>
                      <a:r>
                        <a:rPr sz="700" spc="35" dirty="0">
                          <a:solidFill>
                            <a:srgbClr val="414142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spc="-1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414142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43">
                      <a:solidFill>
                        <a:srgbClr val="282828"/>
                      </a:solidFill>
                      <a:prstDash val="solid"/>
                    </a:lnL>
                    <a:lnR w="9043">
                      <a:solidFill>
                        <a:srgbClr val="343434"/>
                      </a:solidFill>
                      <a:prstDash val="solid"/>
                    </a:lnR>
                    <a:lnT w="6028">
                      <a:solidFill>
                        <a:srgbClr val="000000"/>
                      </a:solidFill>
                      <a:prstDash val="solid"/>
                    </a:lnT>
                    <a:lnB w="6028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2225" algn="ctr">
                        <a:lnSpc>
                          <a:spcPts val="760"/>
                        </a:lnSpc>
                      </a:pPr>
                      <a:r>
                        <a:rPr sz="650" dirty="0">
                          <a:solidFill>
                            <a:srgbClr val="414142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R="26034" algn="ctr">
                        <a:lnSpc>
                          <a:spcPts val="819"/>
                        </a:lnSpc>
                      </a:pPr>
                      <a:r>
                        <a:rPr sz="700" dirty="0">
                          <a:solidFill>
                            <a:srgbClr val="414142"/>
                          </a:solidFill>
                          <a:latin typeface="Times New Roman"/>
                          <a:cs typeface="Times New Roman"/>
                        </a:rPr>
                        <a:t>3.888,00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43">
                      <a:solidFill>
                        <a:srgbClr val="343434"/>
                      </a:solidFill>
                      <a:prstDash val="solid"/>
                    </a:lnL>
                    <a:lnR w="6028">
                      <a:solidFill>
                        <a:srgbClr val="000000"/>
                      </a:solidFill>
                      <a:prstDash val="solid"/>
                    </a:lnR>
                    <a:lnT w="6028">
                      <a:solidFill>
                        <a:srgbClr val="000000"/>
                      </a:solidFill>
                      <a:prstDash val="solid"/>
                    </a:lnT>
                    <a:lnB w="6028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253020">
                <a:tc gridSpan="6">
                  <a:txBody>
                    <a:bodyPr/>
                    <a:lstStyle/>
                    <a:p>
                      <a:pPr marR="34925" algn="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7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TOTAL: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343434"/>
                      </a:solidFill>
                      <a:prstDash val="solid"/>
                    </a:lnL>
                    <a:lnR w="10549">
                      <a:solidFill>
                        <a:srgbClr val="282828"/>
                      </a:solidFill>
                      <a:prstDash val="solid"/>
                    </a:lnR>
                    <a:lnT w="6028" cap="flat" cmpd="sng" algn="ctr">
                      <a:solidFill>
                        <a:srgbClr val="2F2F2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28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86.6</a:t>
                      </a:r>
                      <a:r>
                        <a:rPr sz="70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00" spc="-15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0549">
                      <a:solidFill>
                        <a:srgbClr val="282828"/>
                      </a:solidFill>
                      <a:prstDash val="solid"/>
                    </a:lnL>
                    <a:lnR w="6028">
                      <a:solidFill>
                        <a:srgbClr val="000000"/>
                      </a:solidFill>
                      <a:prstDash val="solid"/>
                    </a:lnR>
                    <a:lnT w="6028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28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2043</Words>
  <Application>Microsoft Office PowerPoint</Application>
  <PresentationFormat>Benutzerdefiniert</PresentationFormat>
  <Paragraphs>314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</cp:lastModifiedBy>
  <cp:revision>1</cp:revision>
  <dcterms:created xsi:type="dcterms:W3CDTF">2018-06-25T17:19:15Z</dcterms:created>
  <dcterms:modified xsi:type="dcterms:W3CDTF">2018-06-25T15:19:44Z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