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5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6"/>
            <a:ext cx="6800850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5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44862"/>
            <a:ext cx="2418080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mailto:projeto.compras@mackenziebh.com.br" TargetMode="Externa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http://www.mackenziebh.com.br/" TargetMode="Externa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mailto:projeto.compras@mackenziebh.com.brou" TargetMode="Externa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590" y="1493916"/>
            <a:ext cx="6146800" cy="3530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2136775" marR="2132330">
              <a:lnSpc>
                <a:spcPct val="143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spc="-4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  EDITAL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04/2016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MODALIDADE: </a:t>
            </a:r>
            <a:r>
              <a:rPr dirty="0" sz="1000" spc="-5">
                <a:latin typeface="Arial"/>
                <a:cs typeface="Arial"/>
              </a:rPr>
              <a:t>CONCORRÊNCIA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dirty="0" sz="1000" spc="-5" b="1">
                <a:latin typeface="Arial"/>
                <a:cs typeface="Arial"/>
              </a:rPr>
              <a:t>TIPO: </a:t>
            </a:r>
            <a:r>
              <a:rPr dirty="0" sz="1000" spc="-5">
                <a:latin typeface="Arial"/>
                <a:cs typeface="Arial"/>
              </a:rPr>
              <a:t>MENOR 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marL="192405" indent="-179705">
              <a:lnSpc>
                <a:spcPct val="100000"/>
              </a:lnSpc>
              <a:buSzPct val="90000"/>
              <a:buAutoNum type="arabicPeriod"/>
              <a:tabLst>
                <a:tab pos="193040" algn="l"/>
              </a:tabLst>
            </a:pPr>
            <a:r>
              <a:rPr dirty="0" sz="1000" spc="-5" b="1">
                <a:latin typeface="Arial"/>
                <a:cs typeface="Arial"/>
              </a:rPr>
              <a:t>DISPOSIÇÕES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INICIAIS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900"/>
              </a:lnSpc>
              <a:buFont typeface="Arial"/>
              <a:buAutoNum type="arabicPeriod"/>
              <a:tabLst>
                <a:tab pos="287655" algn="l"/>
              </a:tabLst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5" b="1">
                <a:latin typeface="Arial"/>
                <a:cs typeface="Arial"/>
              </a:rPr>
              <a:t>MACKENZIE </a:t>
            </a:r>
            <a:r>
              <a:rPr dirty="0" sz="1000" b="1">
                <a:latin typeface="Arial"/>
                <a:cs typeface="Arial"/>
              </a:rPr>
              <a:t>ESPORTE </a:t>
            </a:r>
            <a:r>
              <a:rPr dirty="0" sz="1000" spc="-5" b="1">
                <a:latin typeface="Arial"/>
                <a:cs typeface="Arial"/>
              </a:rPr>
              <a:t>CLUBE</a:t>
            </a:r>
            <a:r>
              <a:rPr dirty="0" sz="1000" spc="-5">
                <a:latin typeface="Arial"/>
                <a:cs typeface="Arial"/>
              </a:rPr>
              <a:t>, através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Superintendência </a:t>
            </a:r>
            <a:r>
              <a:rPr dirty="0" sz="1000">
                <a:latin typeface="Arial"/>
                <a:cs typeface="Arial"/>
              </a:rPr>
              <a:t>de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</a:t>
            </a:r>
            <a:r>
              <a:rPr dirty="0" sz="1000" spc="-10">
                <a:latin typeface="Arial"/>
                <a:cs typeface="Arial"/>
              </a:rPr>
              <a:t>torna  </a:t>
            </a:r>
            <a:r>
              <a:rPr dirty="0" sz="1000" spc="-5">
                <a:latin typeface="Arial"/>
                <a:cs typeface="Arial"/>
              </a:rPr>
              <a:t>público, para ciência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interessados, que realizará conforme abaixo especificado licitação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modalidade  </a:t>
            </a:r>
            <a:r>
              <a:rPr dirty="0" sz="1000" spc="-5" b="1">
                <a:latin typeface="Arial"/>
                <a:cs typeface="Arial"/>
              </a:rPr>
              <a:t>CONCORRENCIA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tipo </a:t>
            </a:r>
            <a:r>
              <a:rPr dirty="0" sz="1000" b="1">
                <a:latin typeface="Arial"/>
                <a:cs typeface="Arial"/>
              </a:rPr>
              <a:t>MENOR </a:t>
            </a:r>
            <a:r>
              <a:rPr dirty="0" sz="1000" spc="-5" b="1">
                <a:latin typeface="Arial"/>
                <a:cs typeface="Arial"/>
              </a:rPr>
              <a:t>PREÇO UNITÁRIO</a:t>
            </a:r>
            <a:r>
              <a:rPr dirty="0" sz="1000" spc="-5">
                <a:latin typeface="Arial"/>
                <a:cs typeface="Arial"/>
              </a:rPr>
              <a:t>, cujo objeto é a aquisição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BOMBAS DE  AQUECIMENTO PARA </a:t>
            </a:r>
            <a:r>
              <a:rPr dirty="0" sz="1000" b="1">
                <a:latin typeface="Arial"/>
                <a:cs typeface="Arial"/>
              </a:rPr>
              <a:t>PISCINA </a:t>
            </a:r>
            <a:r>
              <a:rPr dirty="0" sz="1000" spc="-5">
                <a:latin typeface="Arial"/>
                <a:cs typeface="Arial"/>
              </a:rPr>
              <a:t>e </a:t>
            </a:r>
            <a:r>
              <a:rPr dirty="0" sz="1000" b="1">
                <a:latin typeface="Arial"/>
                <a:cs typeface="Arial"/>
              </a:rPr>
              <a:t>CAPA TÉRMICA </a:t>
            </a:r>
            <a:r>
              <a:rPr dirty="0" sz="1000" spc="-5" b="1">
                <a:latin typeface="Arial"/>
                <a:cs typeface="Arial"/>
              </a:rPr>
              <a:t>PARA COBRIR </a:t>
            </a:r>
            <a:r>
              <a:rPr dirty="0" sz="1000" b="1">
                <a:latin typeface="Arial"/>
                <a:cs typeface="Arial"/>
              </a:rPr>
              <a:t>PISCINA </a:t>
            </a:r>
            <a:r>
              <a:rPr dirty="0" sz="1000" spc="-5">
                <a:latin typeface="Arial"/>
                <a:cs typeface="Arial"/>
              </a:rPr>
              <a:t>conforme especificado </a:t>
            </a:r>
            <a:r>
              <a:rPr dirty="0" sz="1000" spc="-10">
                <a:latin typeface="Arial"/>
                <a:cs typeface="Arial"/>
              </a:rPr>
              <a:t>no 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b="1">
                <a:latin typeface="Arial"/>
                <a:cs typeface="Arial"/>
              </a:rPr>
              <a:t>I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para atendimento a Unidade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localizada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Rua Congonhas, 450 -  Bairro Santo Antônio - Belo Horizonte/MG - CEP 30.330-100.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aquisição faz </a:t>
            </a:r>
            <a:r>
              <a:rPr dirty="0" sz="1000" spc="-10">
                <a:latin typeface="Arial"/>
                <a:cs typeface="Arial"/>
              </a:rPr>
              <a:t>parte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PROJETO  MACKENZIE FORMANDO </a:t>
            </a:r>
            <a:r>
              <a:rPr dirty="0" sz="1000" spc="-10" b="1">
                <a:latin typeface="Arial"/>
                <a:cs typeface="Arial"/>
              </a:rPr>
              <a:t>ATLETAS </a:t>
            </a:r>
            <a:r>
              <a:rPr dirty="0" sz="1000" spc="-5" b="1">
                <a:latin typeface="Arial"/>
                <a:cs typeface="Arial"/>
              </a:rPr>
              <a:t>OLÍMPICOS III </a:t>
            </a:r>
            <a:r>
              <a:rPr dirty="0" sz="1000" spc="-5">
                <a:latin typeface="Arial"/>
                <a:cs typeface="Arial"/>
              </a:rPr>
              <a:t>aprovado </a:t>
            </a:r>
            <a:r>
              <a:rPr dirty="0" sz="100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Confederação Brasileira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Clubes  através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05/2015, convenio nº </a:t>
            </a:r>
            <a:r>
              <a:rPr dirty="0" sz="1000" spc="-10" b="1">
                <a:latin typeface="Arial"/>
                <a:cs typeface="Arial"/>
              </a:rPr>
              <a:t>45 </a:t>
            </a:r>
            <a:r>
              <a:rPr dirty="0" sz="1000" spc="-5">
                <a:latin typeface="Arial"/>
                <a:cs typeface="Arial"/>
              </a:rPr>
              <a:t>formalizado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21/12/2015.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715">
              <a:lnSpc>
                <a:spcPct val="96300"/>
              </a:lnSpc>
              <a:buFont typeface="Arial"/>
              <a:buAutoNum type="arabicPeriod"/>
              <a:tabLst>
                <a:tab pos="287655" algn="l"/>
              </a:tabLst>
            </a:pPr>
            <a:r>
              <a:rPr dirty="0" sz="1000" spc="-5">
                <a:latin typeface="Arial"/>
                <a:cs typeface="Arial"/>
              </a:rPr>
              <a:t>A presente licitação é regida pelo </a:t>
            </a:r>
            <a:r>
              <a:rPr dirty="0" sz="1000" spc="-5" b="1">
                <a:latin typeface="Arial"/>
                <a:cs typeface="Arial"/>
              </a:rPr>
              <a:t>Regulamento de Compras e Contratações da Confederação  Brasileira de Clubes </a:t>
            </a:r>
            <a:r>
              <a:rPr dirty="0" sz="1000" spc="-5">
                <a:latin typeface="Arial"/>
                <a:cs typeface="Arial"/>
              </a:rPr>
              <a:t>(Instrução Normativa - CBC nº 02, </a:t>
            </a:r>
            <a:r>
              <a:rPr dirty="0" sz="1000">
                <a:latin typeface="Arial"/>
                <a:cs typeface="Arial"/>
              </a:rPr>
              <a:t>de 05 de </a:t>
            </a:r>
            <a:r>
              <a:rPr dirty="0" sz="1000" spc="-5">
                <a:latin typeface="Arial"/>
                <a:cs typeface="Arial"/>
              </a:rPr>
              <a:t>Agosto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2013, alterada pelas IN’s CBC  nº </a:t>
            </a:r>
            <a:r>
              <a:rPr dirty="0" sz="1000" spc="-10">
                <a:latin typeface="Arial"/>
                <a:cs typeface="Arial"/>
              </a:rPr>
              <a:t>06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07/07/2014, nº </a:t>
            </a:r>
            <a:r>
              <a:rPr dirty="0" sz="1000" spc="-10">
                <a:latin typeface="Arial"/>
                <a:cs typeface="Arial"/>
              </a:rPr>
              <a:t>10 de </a:t>
            </a:r>
            <a:r>
              <a:rPr dirty="0" sz="1000" spc="-5">
                <a:latin typeface="Arial"/>
                <a:cs typeface="Arial"/>
              </a:rPr>
              <a:t>30/10/14 e nº </a:t>
            </a:r>
            <a:r>
              <a:rPr dirty="0" sz="1000">
                <a:latin typeface="Arial"/>
                <a:cs typeface="Arial"/>
              </a:rPr>
              <a:t>12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13//042015) disponíveis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site</a:t>
            </a:r>
            <a:r>
              <a:rPr dirty="0" sz="1000" spc="-5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http://www.cbc-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 clubes.com.br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789425" y="5160249"/>
          <a:ext cx="5983605" cy="19583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91254"/>
                <a:gridCol w="2282825"/>
              </a:tblGrid>
              <a:tr h="3581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PUBLICAÇÃO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DO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EDITAL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02/03/2016 (quarta-feira)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CREDENCIAMENTO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11/03/2016 (sexta-feira)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54152">
                <a:tc>
                  <a:txBody>
                    <a:bodyPr/>
                    <a:lstStyle/>
                    <a:p>
                      <a:pPr algn="just" marL="68580" marR="60960">
                        <a:lnSpc>
                          <a:spcPct val="95600"/>
                        </a:lnSpc>
                        <a:spcBef>
                          <a:spcPts val="37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RECEBIMENTO DOS ENVELOPES DE DOCUMENTAÇÃO DE  HABILITAÇÃO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 PROPOSTA PARA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EMPRESAS QUE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NÃO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SE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CREDENCIAREM PARA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SESSÃO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PÚBLICA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69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67945" marR="221615">
                        <a:lnSpc>
                          <a:spcPts val="919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Até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11/03/2016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- 2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(duas) horas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início do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certame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16">
                <a:tc>
                  <a:txBody>
                    <a:bodyPr/>
                    <a:lstStyle/>
                    <a:p>
                      <a:pPr marL="68580" marR="62865">
                        <a:lnSpc>
                          <a:spcPts val="919"/>
                        </a:lnSpc>
                        <a:spcBef>
                          <a:spcPts val="46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ABERTURA DOS ENVELOPES CONTENDO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DOCUMENTAÇÃO DE  HABILITAÇÃO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905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950"/>
                        </a:lnSpc>
                        <a:spcBef>
                          <a:spcPts val="40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SESSÃO PÚBLICA: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11/03/2016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(sexta-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67945">
                        <a:lnSpc>
                          <a:spcPts val="95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feira)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13h30min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LOCAL DE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RECEBIMENTO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67945" marR="59055">
                        <a:lnSpc>
                          <a:spcPct val="95600"/>
                        </a:lnSpc>
                        <a:spcBef>
                          <a:spcPts val="27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Rua Congonhas, 450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Bairro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Santo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Antônio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 Belo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Horizonte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/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MG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CEP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30.330-100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Bloco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Administrativo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5" name="object 25"/>
          <p:cNvSpPr txBox="1"/>
          <p:nvPr/>
        </p:nvSpPr>
        <p:spPr>
          <a:xfrm>
            <a:off x="706613" y="7241528"/>
            <a:ext cx="6146165" cy="28067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lvl="1" marL="241300" indent="-228600">
              <a:lnSpc>
                <a:spcPct val="100000"/>
              </a:lnSpc>
              <a:spcBef>
                <a:spcPts val="95"/>
              </a:spcBef>
              <a:buFont typeface="Arial"/>
              <a:buAutoNum type="arabicPeriod" startAt="3"/>
              <a:tabLst>
                <a:tab pos="241935" algn="l"/>
              </a:tabLst>
            </a:pPr>
            <a:r>
              <a:rPr dirty="0" sz="1000" spc="-5">
                <a:latin typeface="Arial"/>
                <a:cs typeface="Arial"/>
              </a:rPr>
              <a:t>Para todas as referências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tempo será observado o horário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Brasília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(DF).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"/>
              <a:buAutoNum type="arabicPeriod" startAt="3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800"/>
              </a:lnSpc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Os interessados poderão solicitar esclarecimentos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formular impugnações </a:t>
            </a:r>
            <a:r>
              <a:rPr dirty="0" sz="1000">
                <a:latin typeface="Arial"/>
                <a:cs typeface="Arial"/>
              </a:rPr>
              <a:t>acerca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deste  edital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interpretação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seus dispositivos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escrito, </a:t>
            </a:r>
            <a:r>
              <a:rPr dirty="0" sz="1000" spc="-10">
                <a:latin typeface="Arial"/>
                <a:cs typeface="Arial"/>
              </a:rPr>
              <a:t>até 02 </a:t>
            </a:r>
            <a:r>
              <a:rPr dirty="0" sz="1000" spc="-5">
                <a:latin typeface="Arial"/>
                <a:cs typeface="Arial"/>
              </a:rPr>
              <a:t>(dois) </a:t>
            </a:r>
            <a:r>
              <a:rPr dirty="0" sz="1000" spc="-10">
                <a:latin typeface="Arial"/>
                <a:cs typeface="Arial"/>
              </a:rPr>
              <a:t>dias </a:t>
            </a:r>
            <a:r>
              <a:rPr dirty="0" sz="1000" spc="-5">
                <a:latin typeface="Arial"/>
                <a:cs typeface="Arial"/>
              </a:rPr>
              <a:t>úteis anteriores à data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início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Licitatório, devendo a impugnação ser protocolada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08h as 12h e 14h às </a:t>
            </a:r>
            <a:r>
              <a:rPr dirty="0" sz="1000" spc="-10">
                <a:latin typeface="Arial"/>
                <a:cs typeface="Arial"/>
              </a:rPr>
              <a:t>17h, </a:t>
            </a:r>
            <a:r>
              <a:rPr dirty="0" sz="1000">
                <a:latin typeface="Arial"/>
                <a:cs typeface="Arial"/>
              </a:rPr>
              <a:t>na  </a:t>
            </a:r>
            <a:r>
              <a:rPr dirty="0" sz="1000" spc="-10" b="1">
                <a:latin typeface="Arial"/>
                <a:cs typeface="Arial"/>
              </a:rPr>
              <a:t>SECRETARIA </a:t>
            </a:r>
            <a:r>
              <a:rPr dirty="0" sz="1000" spc="-15" b="1">
                <a:latin typeface="Arial"/>
                <a:cs typeface="Arial"/>
              </a:rPr>
              <a:t>ADMINISTRATIVA </a:t>
            </a:r>
            <a:r>
              <a:rPr dirty="0" sz="1000" spc="-5" b="1">
                <a:latin typeface="Arial"/>
                <a:cs typeface="Arial"/>
              </a:rPr>
              <a:t>DO MACKENZIE ESPORTE CLUBE</a:t>
            </a:r>
            <a:r>
              <a:rPr dirty="0" sz="1000" spc="-5">
                <a:latin typeface="Arial"/>
                <a:cs typeface="Arial"/>
              </a:rPr>
              <a:t>, a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450 - Bairro  Santo Antônio – Belo Horizonte/MG -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30.330-100 - Bloco Administrativo,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enviado para o e-mail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 projeto.compras@mackenziebh.com.br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 startAt="3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50"/>
              </a:lnSpc>
              <a:spcBef>
                <a:spcPts val="5"/>
              </a:spcBef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Não serão considerados esclarecimentos e impugnações entregues por </a:t>
            </a:r>
            <a:r>
              <a:rPr dirty="0" sz="1000">
                <a:latin typeface="Arial"/>
                <a:cs typeface="Arial"/>
              </a:rPr>
              <a:t>fax, </a:t>
            </a:r>
            <a:r>
              <a:rPr dirty="0" sz="1000" spc="-5">
                <a:latin typeface="Arial"/>
                <a:cs typeface="Arial"/>
              </a:rPr>
              <a:t>telefone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local,  </a:t>
            </a:r>
            <a:r>
              <a:rPr dirty="0" sz="1000" spc="-10">
                <a:latin typeface="Arial"/>
                <a:cs typeface="Arial"/>
              </a:rPr>
              <a:t>data </a:t>
            </a:r>
            <a:r>
              <a:rPr dirty="0" sz="1000" spc="-5">
                <a:latin typeface="Arial"/>
                <a:cs typeface="Arial"/>
              </a:rPr>
              <a:t>e hora estabelecidos neste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Font typeface="Arial"/>
              <a:buAutoNum type="arabicPeriod" startAt="3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350">
              <a:lnSpc>
                <a:spcPts val="1150"/>
              </a:lnSpc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10">
                <a:latin typeface="Arial"/>
                <a:cs typeface="Arial"/>
              </a:rPr>
              <a:t>Caberá </a:t>
            </a: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 responder as impugnações e pedidos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esclarecimento deduzidos  pelos potenciais fornecedores 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realização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sessão, com encaminhamento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cópia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resposta  para todos os interessados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formas </a:t>
            </a:r>
            <a:r>
              <a:rPr dirty="0" sz="1000" spc="-10">
                <a:latin typeface="Arial"/>
                <a:cs typeface="Arial"/>
              </a:rPr>
              <a:t>previstas </a:t>
            </a:r>
            <a:r>
              <a:rPr dirty="0" sz="1000">
                <a:latin typeface="Arial"/>
                <a:cs typeface="Arial"/>
              </a:rPr>
              <a:t>acima </a:t>
            </a:r>
            <a:r>
              <a:rPr dirty="0" sz="1000" spc="-5">
                <a:latin typeface="Arial"/>
                <a:cs typeface="Arial"/>
              </a:rPr>
              <a:t>neste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 startAt="3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500"/>
              </a:lnSpc>
              <a:buFont typeface="Arial"/>
              <a:buAutoNum type="arabicPeriod" startAt="3"/>
              <a:tabLst>
                <a:tab pos="264795" algn="l"/>
              </a:tabLst>
            </a:pP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retificações deste edital,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iniciativa oficial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provocada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eventuais impugnações, serão  divulgadas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site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(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www.mackenziebh.com.br</a:t>
            </a:r>
            <a:r>
              <a:rPr dirty="0" sz="1000" spc="-5">
                <a:latin typeface="Arial"/>
                <a:cs typeface="Arial"/>
              </a:rPr>
              <a:t>). Reabrindo-se o prazo  inicialmente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estabelecido,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exceto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quando,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inquestionavelmente,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modificação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não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alterar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formulação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1" y="1561583"/>
            <a:ext cx="6153785" cy="36810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propostas.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264160" indent="-251460">
              <a:lnSpc>
                <a:spcPct val="100000"/>
              </a:lnSpc>
              <a:buSzPct val="90000"/>
              <a:buAutoNum type="arabicPeriod" startAt="2"/>
              <a:tabLst>
                <a:tab pos="264795" algn="l"/>
              </a:tabLst>
            </a:pPr>
            <a:r>
              <a:rPr dirty="0" sz="1000" spc="-5" b="1">
                <a:latin typeface="Arial"/>
                <a:cs typeface="Arial"/>
              </a:rPr>
              <a:t>RETIRADA DO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1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rabicPeriod" startAt="2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000"/>
              </a:lnSpc>
              <a:buFont typeface="Arial"/>
              <a:buAutoNum type="arabicPeriod"/>
              <a:tabLst>
                <a:tab pos="264795" algn="l"/>
              </a:tabLst>
            </a:pPr>
            <a:r>
              <a:rPr dirty="0" sz="1000" spc="-5">
                <a:latin typeface="Arial"/>
                <a:cs typeface="Arial"/>
              </a:rPr>
              <a:t>Este Edital estará disponível gratuitamente a qualquer interessado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10" b="1">
                <a:latin typeface="Arial"/>
                <a:cs typeface="Arial"/>
              </a:rPr>
              <a:t>SECRETARIA </a:t>
            </a:r>
            <a:r>
              <a:rPr dirty="0" sz="1000" spc="-15" b="1">
                <a:latin typeface="Arial"/>
                <a:cs typeface="Arial"/>
              </a:rPr>
              <a:t>ADMINISTRATIVA  </a:t>
            </a:r>
            <a:r>
              <a:rPr dirty="0" sz="1000" spc="-5" b="1">
                <a:latin typeface="Arial"/>
                <a:cs typeface="Arial"/>
              </a:rPr>
              <a:t>DO MACKENZIE </a:t>
            </a:r>
            <a:r>
              <a:rPr dirty="0" sz="1000" b="1">
                <a:latin typeface="Arial"/>
                <a:cs typeface="Arial"/>
              </a:rPr>
              <a:t>ESPORTE </a:t>
            </a:r>
            <a:r>
              <a:rPr dirty="0" sz="1000" spc="-5" b="1">
                <a:latin typeface="Arial"/>
                <a:cs typeface="Arial"/>
              </a:rPr>
              <a:t>CLUBE</a:t>
            </a:r>
            <a:r>
              <a:rPr dirty="0" sz="1000" spc="-5">
                <a:latin typeface="Arial"/>
                <a:cs typeface="Arial"/>
              </a:rPr>
              <a:t>, situada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</a:t>
            </a:r>
            <a:r>
              <a:rPr dirty="0" sz="1000" spc="-10">
                <a:latin typeface="Arial"/>
                <a:cs typeface="Arial"/>
              </a:rPr>
              <a:t>450 </a:t>
            </a:r>
            <a:r>
              <a:rPr dirty="0" sz="1000" spc="-5">
                <a:latin typeface="Arial"/>
                <a:cs typeface="Arial"/>
              </a:rPr>
              <a:t>- Bairro </a:t>
            </a:r>
            <a:r>
              <a:rPr dirty="0" sz="1000" spc="-10">
                <a:latin typeface="Arial"/>
                <a:cs typeface="Arial"/>
              </a:rPr>
              <a:t>Santo </a:t>
            </a:r>
            <a:r>
              <a:rPr dirty="0" sz="1000" spc="-5">
                <a:latin typeface="Arial"/>
                <a:cs typeface="Arial"/>
              </a:rPr>
              <a:t>Antônio - Belo  Horizonte/MG -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30.330-100 – Bloco Administrativo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horário comercial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ainda pelo site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 b="1">
                <a:latin typeface="Arial"/>
                <a:cs typeface="Arial"/>
              </a:rPr>
              <a:t>MACKENZIE ESPORTE CLUBE</a:t>
            </a:r>
            <a:r>
              <a:rPr dirty="0" sz="1000" spc="-5">
                <a:latin typeface="Arial"/>
                <a:cs typeface="Arial"/>
              </a:rPr>
              <a:t>, qual seja,</a:t>
            </a:r>
            <a:r>
              <a:rPr dirty="0" sz="1000" spc="1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www.mackenziebh.com.br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264160" indent="-251460">
              <a:lnSpc>
                <a:spcPct val="100000"/>
              </a:lnSpc>
              <a:buAutoNum type="arabicPeriod" startAt="3"/>
              <a:tabLst>
                <a:tab pos="264795" algn="l"/>
              </a:tabLst>
            </a:pPr>
            <a:r>
              <a:rPr dirty="0" sz="1000" spc="-10" b="1">
                <a:latin typeface="Arial"/>
                <a:cs typeface="Arial"/>
              </a:rPr>
              <a:t>OBJETO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AutoNum type="arabicPeriod" startAt="3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12065">
              <a:lnSpc>
                <a:spcPts val="1150"/>
              </a:lnSpc>
              <a:buFont typeface="Arial"/>
              <a:buAutoNum type="arabicPeriod"/>
              <a:tabLst>
                <a:tab pos="288925" algn="l"/>
              </a:tabLst>
            </a:pPr>
            <a:r>
              <a:rPr dirty="0" sz="1000" spc="-5">
                <a:latin typeface="Arial"/>
                <a:cs typeface="Arial"/>
              </a:rPr>
              <a:t>Aquisição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BOMBAS DE AQUECIMENTO </a:t>
            </a:r>
            <a:r>
              <a:rPr dirty="0" sz="1000" b="1">
                <a:latin typeface="Arial"/>
                <a:cs typeface="Arial"/>
              </a:rPr>
              <a:t>PARA PISCINA </a:t>
            </a:r>
            <a:r>
              <a:rPr dirty="0" sz="1000" spc="-5">
                <a:latin typeface="Arial"/>
                <a:cs typeface="Arial"/>
              </a:rPr>
              <a:t>e </a:t>
            </a:r>
            <a:r>
              <a:rPr dirty="0" sz="1000" b="1">
                <a:latin typeface="Arial"/>
                <a:cs typeface="Arial"/>
              </a:rPr>
              <a:t>CAPA TÉRMICA PARA </a:t>
            </a:r>
            <a:r>
              <a:rPr dirty="0" sz="1000" spc="-5" b="1">
                <a:latin typeface="Arial"/>
                <a:cs typeface="Arial"/>
              </a:rPr>
              <a:t>COBRIR  PISCINA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abaixo listado</a:t>
            </a:r>
            <a:r>
              <a:rPr dirty="0" sz="1000" spc="-5" b="1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para atendimento a Unidade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localizada </a:t>
            </a:r>
            <a:r>
              <a:rPr dirty="0" sz="1000">
                <a:latin typeface="Arial"/>
                <a:cs typeface="Arial"/>
              </a:rPr>
              <a:t>na  </a:t>
            </a:r>
            <a:r>
              <a:rPr dirty="0" sz="1000" spc="-5">
                <a:latin typeface="Arial"/>
                <a:cs typeface="Arial"/>
              </a:rPr>
              <a:t>Rua Congonhas, n.º 450, Bairro Santo Antônio, CEP 30.330-100, </a:t>
            </a:r>
            <a:r>
              <a:rPr dirty="0" sz="1000" spc="-10">
                <a:latin typeface="Arial"/>
                <a:cs typeface="Arial"/>
              </a:rPr>
              <a:t>em Belo </a:t>
            </a:r>
            <a:r>
              <a:rPr dirty="0" sz="1000" spc="-5">
                <a:latin typeface="Arial"/>
                <a:cs typeface="Arial"/>
              </a:rPr>
              <a:t>Horizonte –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MG.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13335">
              <a:lnSpc>
                <a:spcPct val="96500"/>
              </a:lnSpc>
              <a:buFont typeface="Arial"/>
              <a:buAutoNum type="arabicPeriod"/>
              <a:tabLst>
                <a:tab pos="294640" algn="l"/>
              </a:tabLst>
            </a:pPr>
            <a:r>
              <a:rPr dirty="0" sz="1000">
                <a:latin typeface="Arial"/>
                <a:cs typeface="Arial"/>
              </a:rPr>
              <a:t>Cada </a:t>
            </a:r>
            <a:r>
              <a:rPr dirty="0" sz="1000" spc="-5">
                <a:latin typeface="Arial"/>
                <a:cs typeface="Arial"/>
              </a:rPr>
              <a:t>empresa poderá enviar proposta para </a:t>
            </a:r>
            <a:r>
              <a:rPr dirty="0" sz="1000">
                <a:latin typeface="Arial"/>
                <a:cs typeface="Arial"/>
              </a:rPr>
              <a:t>um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itens de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5">
                <a:latin typeface="Arial"/>
                <a:cs typeface="Arial"/>
              </a:rPr>
              <a:t>independente bastando  especificar os </a:t>
            </a:r>
            <a:r>
              <a:rPr dirty="0" sz="1000" spc="-10">
                <a:latin typeface="Arial"/>
                <a:cs typeface="Arial"/>
              </a:rPr>
              <a:t>itens </a:t>
            </a:r>
            <a:r>
              <a:rPr dirty="0" sz="1000" spc="-5">
                <a:latin typeface="Arial"/>
                <a:cs typeface="Arial"/>
              </a:rPr>
              <a:t>escolhidos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documento presente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XII</a:t>
            </a:r>
            <a:r>
              <a:rPr dirty="0" sz="1000" spc="-5">
                <a:latin typeface="Arial"/>
                <a:cs typeface="Arial"/>
              </a:rPr>
              <a:t>. </a:t>
            </a:r>
            <a:r>
              <a:rPr dirty="0" sz="1000" spc="-10">
                <a:latin typeface="Arial"/>
                <a:cs typeface="Arial"/>
              </a:rPr>
              <a:t>Ver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especificação </a:t>
            </a:r>
            <a:r>
              <a:rPr dirty="0" sz="1000" spc="-10">
                <a:latin typeface="Arial"/>
                <a:cs typeface="Arial"/>
              </a:rPr>
              <a:t>dos  </a:t>
            </a:r>
            <a:r>
              <a:rPr dirty="0" sz="1000" spc="-5">
                <a:latin typeface="Arial"/>
                <a:cs typeface="Arial"/>
              </a:rPr>
              <a:t>itens.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92405" indent="-179705">
              <a:lnSpc>
                <a:spcPct val="100000"/>
              </a:lnSpc>
              <a:buAutoNum type="arabicPeriod" startAt="4"/>
              <a:tabLst>
                <a:tab pos="193040" algn="l"/>
              </a:tabLst>
            </a:pPr>
            <a:r>
              <a:rPr dirty="0" sz="1000" b="1">
                <a:latin typeface="Arial"/>
                <a:cs typeface="Arial"/>
              </a:rPr>
              <a:t>FONTE </a:t>
            </a:r>
            <a:r>
              <a:rPr dirty="0" sz="1000" spc="-5" b="1">
                <a:latin typeface="Arial"/>
                <a:cs typeface="Arial"/>
              </a:rPr>
              <a:t>DE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RECURSOS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AutoNum type="arabicPeriod" startAt="4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12065">
              <a:lnSpc>
                <a:spcPts val="1150"/>
              </a:lnSpc>
              <a:buFont typeface="Arial"/>
              <a:buAutoNum type="arabicPeriod"/>
              <a:tabLst>
                <a:tab pos="264160" algn="l"/>
              </a:tabLst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10">
                <a:latin typeface="Arial"/>
                <a:cs typeface="Arial"/>
              </a:rPr>
              <a:t>valor </a:t>
            </a:r>
            <a:r>
              <a:rPr dirty="0" sz="1000" spc="-5">
                <a:latin typeface="Arial"/>
                <a:cs typeface="Arial"/>
              </a:rPr>
              <a:t>total deste edital é estimado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R$ </a:t>
            </a:r>
            <a:r>
              <a:rPr dirty="0" sz="1000" spc="-10" b="1">
                <a:latin typeface="Arial"/>
                <a:cs typeface="Arial"/>
              </a:rPr>
              <a:t>69.473,18 </a:t>
            </a:r>
            <a:r>
              <a:rPr dirty="0" sz="1000" spc="-5" b="1">
                <a:latin typeface="Arial"/>
                <a:cs typeface="Arial"/>
              </a:rPr>
              <a:t>(sessenta e nove mil quatrocentos e setenta e  três reais e dezoito centavos) </a:t>
            </a:r>
            <a:r>
              <a:rPr dirty="0" sz="1000" spc="-5">
                <a:latin typeface="Arial"/>
                <a:cs typeface="Arial"/>
              </a:rPr>
              <a:t>e correrá à conta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recursos orçamentários vinculados </a:t>
            </a:r>
            <a:r>
              <a:rPr dirty="0" sz="1000">
                <a:latin typeface="Arial"/>
                <a:cs typeface="Arial"/>
              </a:rPr>
              <a:t>ao  </a:t>
            </a:r>
            <a:r>
              <a:rPr dirty="0" sz="1000" spc="-5" b="1">
                <a:latin typeface="Arial"/>
                <a:cs typeface="Arial"/>
              </a:rPr>
              <a:t>PROJETOMACKENZIE FORMANDO </a:t>
            </a:r>
            <a:r>
              <a:rPr dirty="0" sz="1000" spc="-30" b="1">
                <a:latin typeface="Arial"/>
                <a:cs typeface="Arial"/>
              </a:rPr>
              <a:t>ATLETAS </a:t>
            </a:r>
            <a:r>
              <a:rPr dirty="0" sz="1000" b="1">
                <a:latin typeface="Arial"/>
                <a:cs typeface="Arial"/>
              </a:rPr>
              <a:t>OLÍMPICOS </a:t>
            </a:r>
            <a:r>
              <a:rPr dirty="0" sz="1000" spc="-5" b="1">
                <a:latin typeface="Arial"/>
                <a:cs typeface="Arial"/>
              </a:rPr>
              <a:t>III</a:t>
            </a:r>
            <a:r>
              <a:rPr dirty="0" sz="1000" spc="-5">
                <a:latin typeface="Arial"/>
                <a:cs typeface="Arial"/>
              </a:rPr>
              <a:t>, através convênio celebrado entre esta  entidade e a </a:t>
            </a:r>
            <a:r>
              <a:rPr dirty="0" sz="1000" spc="-5" b="1">
                <a:latin typeface="Arial"/>
                <a:cs typeface="Arial"/>
              </a:rPr>
              <a:t>CONFEDERAÇÃO BRASILEIRA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CLUBES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585209" y="5379705"/>
          <a:ext cx="6395085" cy="3449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9730"/>
                <a:gridCol w="939164"/>
                <a:gridCol w="2071370"/>
                <a:gridCol w="676910"/>
                <a:gridCol w="775970"/>
                <a:gridCol w="754379"/>
                <a:gridCol w="780414"/>
              </a:tblGrid>
              <a:tr h="4495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2984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ITEM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92710" marR="81915" indent="115570">
                        <a:lnSpc>
                          <a:spcPts val="919"/>
                        </a:lnSpc>
                      </a:pPr>
                      <a:r>
                        <a:rPr dirty="0" sz="800" spc="-10" b="1">
                          <a:latin typeface="Arial"/>
                          <a:cs typeface="Arial"/>
                        </a:rPr>
                        <a:t>MATERIAL 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Q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15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1849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ESPECIFICAÇÃO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53340" marR="41910" indent="53340">
                        <a:lnSpc>
                          <a:spcPts val="919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UNIDADE  DE</a:t>
                      </a:r>
                      <a:r>
                        <a:rPr dirty="0" sz="800" spc="-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MEDIDA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32080" marR="123189" indent="68580">
                        <a:lnSpc>
                          <a:spcPts val="919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VALOR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Á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220979" marR="205104" indent="-7620">
                        <a:lnSpc>
                          <a:spcPts val="919"/>
                        </a:lnSpc>
                      </a:pPr>
                      <a:r>
                        <a:rPr dirty="0" sz="800" spc="15" b="1">
                          <a:latin typeface="Arial"/>
                          <a:cs typeface="Arial"/>
                        </a:rPr>
                        <a:t>V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R  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6103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 marL="50165" marR="35560">
                        <a:lnSpc>
                          <a:spcPct val="959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CAPA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TÉRMICAPARA  COBRIR</a:t>
                      </a:r>
                      <a:r>
                        <a:rPr dirty="0" sz="800" spc="-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PISCINA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 25/ 12,5  METROS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900"/>
                        </a:lnSpc>
                        <a:spcBef>
                          <a:spcPts val="66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100% Impermeável; Laminação de  polietileno nas duas faces com tratamento  ultravioleta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uma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vida útil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maior 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facilidade na limpeza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conservação do  produto evitando mofar.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Fita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protetora de  5cm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perímetro proporcionando  maior segurança para diversas aplicações.  Malha de polipropileno com trevira fechada  proporcionando super resistência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tração,  ao rasgo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alongamento, proporcionando  durabilidade da lona plástica. Acabamento  vulcanizado nas bainhas com corda de  reforço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argolas que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melhoram 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fracionamento. ARGOLAS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AÇO INOX  posicionados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cada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50cm que facilitam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fixação da cobertura com distribuição de  esforços de cargas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tais como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vento.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844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dirty="0" sz="800" spc="10">
                          <a:latin typeface="Arial"/>
                          <a:cs typeface="Arial"/>
                        </a:rPr>
                        <a:t>m²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312,5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9.375,00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24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264795" marR="78740" indent="-175260">
                        <a:lnSpc>
                          <a:spcPts val="919"/>
                        </a:lnSpc>
                      </a:pP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Q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ME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 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PISCINA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5720" marR="36830">
                        <a:lnSpc>
                          <a:spcPts val="919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(Aquahot) Automática; modelo: aa165.  Série: AMH 25; Corrente: 30.7</a:t>
                      </a:r>
                      <a:r>
                        <a:rPr dirty="0" sz="8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Hp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20.032,73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60.098,18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16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r" marR="3810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VALOR</a:t>
                      </a:r>
                      <a:r>
                        <a:rPr dirty="0" sz="8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TOTAL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46291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R$ 69.473,18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5" name="object 25"/>
          <p:cNvSpPr txBox="1"/>
          <p:nvPr/>
        </p:nvSpPr>
        <p:spPr>
          <a:xfrm>
            <a:off x="706621" y="8951455"/>
            <a:ext cx="6146165" cy="12014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92405" indent="-179705">
              <a:lnSpc>
                <a:spcPct val="100000"/>
              </a:lnSpc>
              <a:spcBef>
                <a:spcPts val="95"/>
              </a:spcBef>
              <a:buAutoNum type="arabicPeriod" startAt="5"/>
              <a:tabLst>
                <a:tab pos="193040" algn="l"/>
              </a:tabLst>
            </a:pPr>
            <a:r>
              <a:rPr dirty="0" sz="1000" spc="-5" b="1">
                <a:latin typeface="Arial"/>
                <a:cs typeface="Arial"/>
              </a:rPr>
              <a:t>CONDIÇAO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20" b="1">
                <a:latin typeface="Arial"/>
                <a:cs typeface="Arial"/>
              </a:rPr>
              <a:t>PARTICIPAÇÃO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AutoNum type="arabicPeriod" startAt="5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50"/>
              </a:lnSpc>
              <a:buFont typeface="Arial"/>
              <a:buAutoNum type="arabicPeriod"/>
              <a:tabLst>
                <a:tab pos="262890" algn="l"/>
              </a:tabLst>
            </a:pPr>
            <a:r>
              <a:rPr dirty="0" sz="1000" spc="-5">
                <a:latin typeface="Arial"/>
                <a:cs typeface="Arial"/>
              </a:rPr>
              <a:t>Para participar a empresa deve atuar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ramo </a:t>
            </a:r>
            <a:r>
              <a:rPr dirty="0" sz="1000" spc="-15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atividade compatível com o objeto deste edital, estar  regularmente estabelecida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país e que atenda a todas as exigências, inclusive quanto à documentação,  constantes deste edital e seus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anexos.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/>
            </a:pPr>
            <a:endParaRPr sz="900">
              <a:latin typeface="Times New Roman"/>
              <a:cs typeface="Times New Roman"/>
            </a:endParaRPr>
          </a:p>
          <a:p>
            <a:pPr algn="just" lvl="1" marL="257810" indent="-245110">
              <a:lnSpc>
                <a:spcPts val="1180"/>
              </a:lnSpc>
              <a:buFont typeface="Arial"/>
              <a:buAutoNum type="arabicPeriod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Não poderão participar desta concorrência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empresas:</a:t>
            </a:r>
            <a:endParaRPr sz="1000">
              <a:latin typeface="Arial"/>
              <a:cs typeface="Arial"/>
            </a:endParaRPr>
          </a:p>
          <a:p>
            <a:pPr lvl="2" marL="768350" indent="-214629">
              <a:lnSpc>
                <a:spcPts val="1180"/>
              </a:lnSpc>
              <a:buAutoNum type="alphaLcParenR"/>
              <a:tabLst>
                <a:tab pos="768985" algn="l"/>
              </a:tabLst>
            </a:pP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as sanções prescritas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incisos III e IV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>
                <a:latin typeface="Arial"/>
                <a:cs typeface="Arial"/>
              </a:rPr>
              <a:t>87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n.º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595" y="1561583"/>
            <a:ext cx="6148070" cy="84848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768350" indent="-214629">
              <a:lnSpc>
                <a:spcPts val="1175"/>
              </a:lnSpc>
              <a:spcBef>
                <a:spcPts val="95"/>
              </a:spcBef>
              <a:buAutoNum type="alphaLcParenR" startAt="2"/>
              <a:tabLst>
                <a:tab pos="768985" algn="l"/>
              </a:tabLst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recuperação </a:t>
            </a:r>
            <a:r>
              <a:rPr dirty="0" sz="1000">
                <a:latin typeface="Arial"/>
                <a:cs typeface="Arial"/>
              </a:rPr>
              <a:t>judicial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falência, </a:t>
            </a:r>
            <a:r>
              <a:rPr dirty="0" sz="1000">
                <a:latin typeface="Arial"/>
                <a:cs typeface="Arial"/>
              </a:rPr>
              <a:t>sob </a:t>
            </a:r>
            <a:r>
              <a:rPr dirty="0" sz="1000" spc="-5">
                <a:latin typeface="Arial"/>
                <a:cs typeface="Arial"/>
              </a:rPr>
              <a:t>concurso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credores;</a:t>
            </a:r>
            <a:endParaRPr sz="1000">
              <a:latin typeface="Arial"/>
              <a:cs typeface="Arial"/>
            </a:endParaRPr>
          </a:p>
          <a:p>
            <a:pPr marL="768350" indent="-214629">
              <a:lnSpc>
                <a:spcPts val="1145"/>
              </a:lnSpc>
              <a:buAutoNum type="alphaLcParenR" startAt="2"/>
              <a:tabLst>
                <a:tab pos="768985" algn="l"/>
              </a:tabLst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dissolução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liquidação;</a:t>
            </a:r>
            <a:endParaRPr sz="1000">
              <a:latin typeface="Arial"/>
              <a:cs typeface="Arial"/>
            </a:endParaRPr>
          </a:p>
          <a:p>
            <a:pPr marL="768350" indent="-214629">
              <a:lnSpc>
                <a:spcPts val="1145"/>
              </a:lnSpc>
              <a:buAutoNum type="alphaLcParenR" startAt="2"/>
              <a:tabLst>
                <a:tab pos="768985" algn="l"/>
              </a:tabLst>
            </a:pPr>
            <a:r>
              <a:rPr dirty="0" sz="1000" spc="-5">
                <a:latin typeface="Arial"/>
                <a:cs typeface="Arial"/>
              </a:rPr>
              <a:t>impedida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licitar e contratar com a </a:t>
            </a:r>
            <a:r>
              <a:rPr dirty="0" sz="1000" spc="-10">
                <a:latin typeface="Arial"/>
                <a:cs typeface="Arial"/>
              </a:rPr>
              <a:t>União, </a:t>
            </a:r>
            <a:r>
              <a:rPr dirty="0" sz="1000" spc="-5">
                <a:latin typeface="Arial"/>
                <a:cs typeface="Arial"/>
              </a:rPr>
              <a:t>durante o </a:t>
            </a:r>
            <a:r>
              <a:rPr dirty="0" sz="1000" spc="-10">
                <a:latin typeface="Arial"/>
                <a:cs typeface="Arial"/>
              </a:rPr>
              <a:t>prazo de </a:t>
            </a:r>
            <a:r>
              <a:rPr dirty="0" sz="1000" spc="-5">
                <a:latin typeface="Arial"/>
                <a:cs typeface="Arial"/>
              </a:rPr>
              <a:t>sanção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aplicada;</a:t>
            </a:r>
            <a:endParaRPr sz="1000">
              <a:latin typeface="Arial"/>
              <a:cs typeface="Arial"/>
            </a:endParaRPr>
          </a:p>
          <a:p>
            <a:pPr marL="768350" indent="-214629">
              <a:lnSpc>
                <a:spcPts val="1150"/>
              </a:lnSpc>
              <a:buAutoNum type="alphaLcParenR" startAt="2"/>
              <a:tabLst>
                <a:tab pos="768985" algn="l"/>
              </a:tabLst>
            </a:pPr>
            <a:r>
              <a:rPr dirty="0" sz="1000" spc="-5">
                <a:latin typeface="Arial"/>
                <a:cs typeface="Arial"/>
              </a:rPr>
              <a:t>estrangeira que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funcione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País;</a:t>
            </a:r>
            <a:endParaRPr sz="1000">
              <a:latin typeface="Arial"/>
              <a:cs typeface="Arial"/>
            </a:endParaRPr>
          </a:p>
          <a:p>
            <a:pPr marL="768350" indent="-214629">
              <a:lnSpc>
                <a:spcPts val="1150"/>
              </a:lnSpc>
              <a:buAutoNum type="alphaLcParenR" startAt="2"/>
              <a:tabLst>
                <a:tab pos="768350" algn="l"/>
                <a:tab pos="768985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estiver reunida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consórcio, qualquer que seja a sua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constituição;</a:t>
            </a:r>
            <a:endParaRPr sz="1000">
              <a:latin typeface="Arial"/>
              <a:cs typeface="Arial"/>
            </a:endParaRPr>
          </a:p>
          <a:p>
            <a:pPr marL="768350" indent="-214629">
              <a:lnSpc>
                <a:spcPts val="1145"/>
              </a:lnSpc>
              <a:buAutoNum type="alphaLcParenR" startAt="2"/>
              <a:tabLst>
                <a:tab pos="768985" algn="l"/>
              </a:tabLst>
            </a:pPr>
            <a:r>
              <a:rPr dirty="0" sz="1000" spc="-5">
                <a:latin typeface="Arial"/>
                <a:cs typeface="Arial"/>
              </a:rPr>
              <a:t>sob o controle </a:t>
            </a:r>
            <a:r>
              <a:rPr dirty="0" sz="1000" spc="-10">
                <a:latin typeface="Arial"/>
                <a:cs typeface="Arial"/>
              </a:rPr>
              <a:t>de um </a:t>
            </a:r>
            <a:r>
              <a:rPr dirty="0" sz="1000">
                <a:latin typeface="Arial"/>
                <a:cs typeface="Arial"/>
              </a:rPr>
              <a:t>mesmo </a:t>
            </a:r>
            <a:r>
              <a:rPr dirty="0" sz="1000" spc="-10">
                <a:latin typeface="Arial"/>
                <a:cs typeface="Arial"/>
              </a:rPr>
              <a:t>grupo de </a:t>
            </a:r>
            <a:r>
              <a:rPr dirty="0" sz="1000" spc="-5">
                <a:latin typeface="Arial"/>
                <a:cs typeface="Arial"/>
              </a:rPr>
              <a:t>pessoas, físicas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jurídicas;</a:t>
            </a:r>
            <a:endParaRPr sz="1000">
              <a:latin typeface="Arial"/>
              <a:cs typeface="Arial"/>
            </a:endParaRPr>
          </a:p>
          <a:p>
            <a:pPr marL="553720" marR="7620">
              <a:lnSpc>
                <a:spcPts val="1150"/>
              </a:lnSpc>
              <a:spcBef>
                <a:spcPts val="50"/>
              </a:spcBef>
              <a:buAutoNum type="alphaLcParenR" startAt="2"/>
              <a:tabLst>
                <a:tab pos="768985" algn="l"/>
              </a:tabLst>
            </a:pPr>
            <a:r>
              <a:rPr dirty="0" sz="1000" spc="-10">
                <a:latin typeface="Arial"/>
                <a:cs typeface="Arial"/>
              </a:rPr>
              <a:t>que não </a:t>
            </a:r>
            <a:r>
              <a:rPr dirty="0" sz="1000" spc="-5">
                <a:latin typeface="Arial"/>
                <a:cs typeface="Arial"/>
              </a:rPr>
              <a:t>estejam habilitadas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exigida por </a:t>
            </a:r>
            <a:r>
              <a:rPr dirty="0" sz="1000" spc="-5">
                <a:latin typeface="Arial"/>
                <a:cs typeface="Arial"/>
              </a:rPr>
              <a:t>este </a:t>
            </a:r>
            <a:r>
              <a:rPr dirty="0" sz="1000" spc="-1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 04/2016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ct val="100000"/>
              </a:lnSpc>
              <a:spcBef>
                <a:spcPts val="955"/>
              </a:spcBef>
            </a:pPr>
            <a:r>
              <a:rPr dirty="0" sz="1000" spc="-10" b="1">
                <a:latin typeface="Arial"/>
                <a:cs typeface="Arial"/>
              </a:rPr>
              <a:t>5.3. </a:t>
            </a:r>
            <a:r>
              <a:rPr dirty="0" sz="1000">
                <a:latin typeface="Arial"/>
                <a:cs typeface="Arial"/>
              </a:rPr>
              <a:t>Nenhuma </a:t>
            </a:r>
            <a:r>
              <a:rPr dirty="0" sz="1000" spc="-5">
                <a:latin typeface="Arial"/>
                <a:cs typeface="Arial"/>
              </a:rPr>
              <a:t>licitante poderá participar desta concorrência com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uma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Proposta.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241300" indent="-228600">
              <a:lnSpc>
                <a:spcPct val="100000"/>
              </a:lnSpc>
              <a:buAutoNum type="arabicPeriod" startAt="6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CREDENCIAMENTO DE</a:t>
            </a:r>
            <a:r>
              <a:rPr dirty="0" sz="1000" spc="-10" b="1">
                <a:latin typeface="Arial"/>
                <a:cs typeface="Arial"/>
              </a:rPr>
              <a:t> REPRESENTANTES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rabicPeriod" startAt="6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350">
              <a:lnSpc>
                <a:spcPct val="96500"/>
              </a:lnSpc>
              <a:buFont typeface="Arial"/>
              <a:buAutoNum type="arabicPeriod"/>
              <a:tabLst>
                <a:tab pos="261620" algn="l"/>
              </a:tabLst>
            </a:pPr>
            <a:r>
              <a:rPr dirty="0" sz="1000" spc="-5">
                <a:latin typeface="Arial"/>
                <a:cs typeface="Arial"/>
              </a:rPr>
              <a:t>A empresa através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seu representante, pode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 b="1">
                <a:latin typeface="Arial"/>
                <a:cs typeface="Arial"/>
              </a:rPr>
              <a:t>credenciar </a:t>
            </a:r>
            <a:r>
              <a:rPr dirty="0" sz="1000" spc="-5">
                <a:latin typeface="Arial"/>
                <a:cs typeface="Arial"/>
              </a:rPr>
              <a:t>junto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responsáveis pelo 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 </a:t>
            </a:r>
            <a:r>
              <a:rPr dirty="0" sz="1000" spc="-10">
                <a:latin typeface="Arial"/>
                <a:cs typeface="Arial"/>
              </a:rPr>
              <a:t>com no </a:t>
            </a:r>
            <a:r>
              <a:rPr dirty="0" sz="1000" spc="-5">
                <a:latin typeface="Arial"/>
                <a:cs typeface="Arial"/>
              </a:rPr>
              <a:t>mínimo </a:t>
            </a:r>
            <a:r>
              <a:rPr dirty="0" sz="1000" spc="-10" b="1">
                <a:latin typeface="Arial"/>
                <a:cs typeface="Arial"/>
              </a:rPr>
              <a:t>20 </a:t>
            </a:r>
            <a:r>
              <a:rPr dirty="0" sz="1000" spc="-5" b="1">
                <a:latin typeface="Arial"/>
                <a:cs typeface="Arial"/>
              </a:rPr>
              <a:t>minutos de antecedência,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dia, local e horário para </a:t>
            </a:r>
            <a:r>
              <a:rPr dirty="0" sz="1000" spc="-10">
                <a:latin typeface="Arial"/>
                <a:cs typeface="Arial"/>
              </a:rPr>
              <a:t>abertura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envelopes </a:t>
            </a:r>
            <a:r>
              <a:rPr dirty="0" sz="1000" spc="-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documentação 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orçamento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com: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lvl="2" marL="469900" marR="6350" indent="-228600">
              <a:lnSpc>
                <a:spcPct val="96300"/>
              </a:lnSpc>
              <a:buAutoNum type="alphaLcParenR"/>
              <a:tabLst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Carta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Credenciamento </a:t>
            </a:r>
            <a:r>
              <a:rPr dirty="0" sz="1000" spc="-10">
                <a:latin typeface="Arial"/>
                <a:cs typeface="Arial"/>
              </a:rPr>
              <a:t>(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II</a:t>
            </a:r>
            <a:r>
              <a:rPr dirty="0" sz="1000" spc="-5">
                <a:latin typeface="Arial"/>
                <a:cs typeface="Arial"/>
              </a:rPr>
              <a:t>), documento credencial e documento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identidade oficial;  </a:t>
            </a:r>
            <a:r>
              <a:rPr dirty="0" sz="1000" spc="-5" b="1">
                <a:latin typeface="Arial"/>
                <a:cs typeface="Arial"/>
              </a:rPr>
              <a:t>Obs.: </a:t>
            </a:r>
            <a:r>
              <a:rPr dirty="0" sz="1000" spc="-5">
                <a:latin typeface="Arial"/>
                <a:cs typeface="Arial"/>
              </a:rPr>
              <a:t>documento credencial pode ser o contrato social, quando a pessoa credenciada for sócia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empresa fornecedora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procuração/declaração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autenticada dando poderes para que  esse representante possa 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respectiva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empresa.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ts val="1105"/>
              </a:lnSpc>
              <a:buAutoNum type="alphaLcParenR"/>
              <a:tabLst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Concordância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r>
              <a:rPr dirty="0" sz="1000" spc="-5">
                <a:latin typeface="Arial"/>
                <a:cs typeface="Arial"/>
              </a:rPr>
              <a:t>);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ts val="1175"/>
              </a:lnSpc>
              <a:buAutoNum type="alphaLcParenR"/>
              <a:tabLst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Elaboração Independente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Proposta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10"/>
              </a:spcBef>
              <a:buFont typeface="Arial"/>
              <a:buAutoNum type="alphaLcParenR"/>
            </a:pPr>
            <a:endParaRPr sz="950">
              <a:latin typeface="Times New Roman"/>
              <a:cs typeface="Times New Roman"/>
            </a:endParaRPr>
          </a:p>
          <a:p>
            <a:pPr algn="just" lvl="1" marL="259079" indent="-246379">
              <a:lnSpc>
                <a:spcPts val="1175"/>
              </a:lnSpc>
              <a:buFont typeface="Arial"/>
              <a:buAutoNum type="arabicPeriod"/>
              <a:tabLst>
                <a:tab pos="259715" algn="l"/>
              </a:tabLst>
            </a:pPr>
            <a:r>
              <a:rPr dirty="0" sz="1000" spc="-5">
                <a:latin typeface="Arial"/>
                <a:cs typeface="Arial"/>
              </a:rPr>
              <a:t>Para o credenciamento junto à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Aquisições, o representante deverá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apresentar:</a:t>
            </a:r>
            <a:endParaRPr sz="1000">
              <a:latin typeface="Arial"/>
              <a:cs typeface="Arial"/>
            </a:endParaRPr>
          </a:p>
          <a:p>
            <a:pPr algn="just" marL="160020" indent="-147320">
              <a:lnSpc>
                <a:spcPts val="1150"/>
              </a:lnSpc>
              <a:buFont typeface="Arial"/>
              <a:buAutoNum type="alphaLcParenR"/>
              <a:tabLst>
                <a:tab pos="160655" algn="l"/>
              </a:tabLst>
            </a:pPr>
            <a:r>
              <a:rPr dirty="0" sz="1000" spc="-5" b="1">
                <a:latin typeface="Arial"/>
                <a:cs typeface="Arial"/>
              </a:rPr>
              <a:t>CONTRATO SOCIAL</a:t>
            </a:r>
            <a:r>
              <a:rPr dirty="0" sz="1000" spc="-5">
                <a:latin typeface="Arial"/>
                <a:cs typeface="Arial"/>
              </a:rPr>
              <a:t>, quando a pessoa credenciada for sócia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Fornecedora.</a:t>
            </a:r>
            <a:endParaRPr sz="1000">
              <a:latin typeface="Arial"/>
              <a:cs typeface="Arial"/>
            </a:endParaRPr>
          </a:p>
          <a:p>
            <a:pPr algn="just" marL="12700" marR="6350">
              <a:lnSpc>
                <a:spcPts val="1150"/>
              </a:lnSpc>
              <a:spcBef>
                <a:spcPts val="60"/>
              </a:spcBef>
              <a:buFont typeface="Arial"/>
              <a:buAutoNum type="alphaLcParenR"/>
              <a:tabLst>
                <a:tab pos="213995" algn="l"/>
              </a:tabLst>
            </a:pPr>
            <a:r>
              <a:rPr dirty="0" sz="1000" spc="-5" b="1">
                <a:latin typeface="Arial"/>
                <a:cs typeface="Arial"/>
              </a:rPr>
              <a:t>PROCURAÇÃO OU DECLARAÇÃO DO FORNECEDOR, AUTENTICADA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CARTÓRIO</a:t>
            </a:r>
            <a:r>
              <a:rPr dirty="0" sz="1000" spc="-5">
                <a:latin typeface="Arial"/>
                <a:cs typeface="Arial"/>
              </a:rPr>
              <a:t>, </a:t>
            </a:r>
            <a:r>
              <a:rPr dirty="0" sz="1000" spc="-10">
                <a:latin typeface="Arial"/>
                <a:cs typeface="Arial"/>
              </a:rPr>
              <a:t>com  </a:t>
            </a:r>
            <a:r>
              <a:rPr dirty="0" sz="1000" spc="-5">
                <a:latin typeface="Arial"/>
                <a:cs typeface="Arial"/>
              </a:rPr>
              <a:t>poderes para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 pessoa credenciada </a:t>
            </a:r>
            <a:r>
              <a:rPr dirty="0" sz="1000">
                <a:latin typeface="Arial"/>
                <a:cs typeface="Arial"/>
              </a:rPr>
              <a:t>possa </a:t>
            </a:r>
            <a:r>
              <a:rPr dirty="0" sz="1000" spc="-5">
                <a:latin typeface="Arial"/>
                <a:cs typeface="Arial"/>
              </a:rPr>
              <a:t>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nome </a:t>
            </a:r>
            <a:r>
              <a:rPr dirty="0" sz="1000" spc="-15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>
                <a:latin typeface="Arial"/>
                <a:cs typeface="Arial"/>
              </a:rPr>
              <a:t>fase </a:t>
            </a:r>
            <a:r>
              <a:rPr dirty="0" sz="1000" spc="-5">
                <a:latin typeface="Arial"/>
                <a:cs typeface="Arial"/>
              </a:rPr>
              <a:t>deste 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Aquisição.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6.2.1. </a:t>
            </a:r>
            <a:r>
              <a:rPr dirty="0" sz="1000" spc="-5">
                <a:latin typeface="Arial"/>
                <a:cs typeface="Arial"/>
              </a:rPr>
              <a:t>Considera-se </a:t>
            </a:r>
            <a:r>
              <a:rPr dirty="0" sz="1000">
                <a:latin typeface="Arial"/>
                <a:cs typeface="Arial"/>
              </a:rPr>
              <a:t>como </a:t>
            </a:r>
            <a:r>
              <a:rPr dirty="0" sz="1000" spc="-5">
                <a:latin typeface="Arial"/>
                <a:cs typeface="Arial"/>
              </a:rPr>
              <a:t>representante legal qualquer pessoa credenciada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fornecedor, mediante  contrato, procuração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documento equivalente, para 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nome </a:t>
            </a:r>
            <a:r>
              <a:rPr dirty="0" sz="1000" spc="-10">
                <a:latin typeface="Arial"/>
                <a:cs typeface="Arial"/>
              </a:rPr>
              <a:t>durante </a:t>
            </a:r>
            <a:r>
              <a:rPr dirty="0" sz="1000" spc="-5">
                <a:latin typeface="Arial"/>
                <a:cs typeface="Arial"/>
              </a:rPr>
              <a:t>a reunião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dos  envelopes, seja referente à Documentação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à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Proposta.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350">
              <a:lnSpc>
                <a:spcPct val="96500"/>
              </a:lnSpc>
              <a:spcBef>
                <a:spcPts val="5"/>
              </a:spcBef>
              <a:buFont typeface="Arial"/>
              <a:buAutoNum type="arabicPeriod" startAt="3"/>
              <a:tabLst>
                <a:tab pos="304165" algn="l"/>
              </a:tabLst>
            </a:pPr>
            <a:r>
              <a:rPr dirty="0" sz="1000" spc="-5">
                <a:latin typeface="Arial"/>
                <a:cs typeface="Arial"/>
              </a:rPr>
              <a:t>Não comparecer pessoalmente, apenas enviando a proposta pelos Correios,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inabilitará as  empresas </a:t>
            </a:r>
            <a:r>
              <a:rPr dirty="0" sz="1000" spc="-10">
                <a:latin typeface="Arial"/>
                <a:cs typeface="Arial"/>
              </a:rPr>
              <a:t>participantes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certame, </a:t>
            </a:r>
            <a:r>
              <a:rPr dirty="0" sz="1000">
                <a:latin typeface="Arial"/>
                <a:cs typeface="Arial"/>
              </a:rPr>
              <a:t>mas </a:t>
            </a: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spc="-10">
                <a:latin typeface="Arial"/>
                <a:cs typeface="Arial"/>
              </a:rPr>
              <a:t>impede de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manifestar sobre o processo </a:t>
            </a:r>
            <a:r>
              <a:rPr dirty="0" sz="1000" spc="-10">
                <a:latin typeface="Arial"/>
                <a:cs typeface="Arial"/>
              </a:rPr>
              <a:t>de abertura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envelopes.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Arial"/>
              <a:buAutoNum type="arabicPeriod" startAt="3"/>
            </a:pPr>
            <a:endParaRPr sz="900">
              <a:latin typeface="Times New Roman"/>
              <a:cs typeface="Times New Roman"/>
            </a:endParaRPr>
          </a:p>
          <a:p>
            <a:pPr algn="just" lvl="1" marL="257810" indent="-245110">
              <a:lnSpc>
                <a:spcPct val="100000"/>
              </a:lnSpc>
              <a:buFont typeface="Arial"/>
              <a:buAutoNum type="arabicPeriod" startAt="3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Cada credenciado poderá representar apenas </a:t>
            </a:r>
            <a:r>
              <a:rPr dirty="0" sz="1000" spc="-10">
                <a:latin typeface="Arial"/>
                <a:cs typeface="Arial"/>
              </a:rPr>
              <a:t>um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AutoNum type="arabicPeriod" startAt="3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000"/>
              </a:lnSpc>
              <a:spcBef>
                <a:spcPts val="5"/>
              </a:spcBef>
              <a:buFont typeface="Arial"/>
              <a:buAutoNum type="arabicPeriod" startAt="3"/>
              <a:tabLst>
                <a:tab pos="300990" algn="l"/>
              </a:tabLst>
            </a:pPr>
            <a:r>
              <a:rPr dirty="0" sz="1000" spc="-5">
                <a:latin typeface="Arial"/>
                <a:cs typeface="Arial"/>
              </a:rPr>
              <a:t>É recomendável a todo e qualquer interessado que, </a:t>
            </a:r>
            <a:r>
              <a:rPr dirty="0" sz="1000" spc="-10">
                <a:latin typeface="Arial"/>
                <a:cs typeface="Arial"/>
              </a:rPr>
              <a:t>antes de </a:t>
            </a:r>
            <a:r>
              <a:rPr dirty="0" sz="1000" spc="-5">
                <a:latin typeface="Arial"/>
                <a:cs typeface="Arial"/>
              </a:rPr>
              <a:t>requerer o credenciamento para  participação nesta Concorrência, verifique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preenche todos os requisitos exigidos pelo edital,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modo 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possa entregar tempestivamente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 b="1">
                <a:latin typeface="Arial"/>
                <a:cs typeface="Arial"/>
              </a:rPr>
              <a:t>MACKENZIE ESPORTE CLUBE </a:t>
            </a:r>
            <a:r>
              <a:rPr dirty="0" sz="1000" spc="-5">
                <a:latin typeface="Arial"/>
                <a:cs typeface="Arial"/>
              </a:rPr>
              <a:t>toda a documentação nele listada 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 b="1">
                <a:latin typeface="Arial"/>
                <a:cs typeface="Arial"/>
              </a:rPr>
              <a:t>ITENS </a:t>
            </a:r>
            <a:r>
              <a:rPr dirty="0" sz="1000" spc="-10" b="1">
                <a:latin typeface="Arial"/>
                <a:cs typeface="Arial"/>
              </a:rPr>
              <a:t>10, 11 </a:t>
            </a:r>
            <a:r>
              <a:rPr dirty="0" sz="1000" spc="-5" b="1">
                <a:latin typeface="Arial"/>
                <a:cs typeface="Arial"/>
              </a:rPr>
              <a:t>e </a:t>
            </a:r>
            <a:r>
              <a:rPr dirty="0" sz="1000" spc="-10" b="1">
                <a:latin typeface="Arial"/>
                <a:cs typeface="Arial"/>
              </a:rPr>
              <a:t>12</a:t>
            </a:r>
            <a:r>
              <a:rPr dirty="0" sz="1000" spc="-10">
                <a:latin typeface="Arial"/>
                <a:cs typeface="Arial"/>
              </a:rPr>
              <a:t>, </a:t>
            </a:r>
            <a:r>
              <a:rPr dirty="0" sz="1000">
                <a:latin typeface="Arial"/>
                <a:cs typeface="Arial"/>
              </a:rPr>
              <a:t>como </a:t>
            </a:r>
            <a:r>
              <a:rPr dirty="0" sz="1000" spc="-5">
                <a:latin typeface="Arial"/>
                <a:cs typeface="Arial"/>
              </a:rPr>
              <a:t>essencial para demonstrar sua habilitação.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medida objetiva garantir o  sucesso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seletivo e a participação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sua empresa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procedimentos a serem futuramente  realizados pelo </a:t>
            </a:r>
            <a:r>
              <a:rPr dirty="0" sz="1000" spc="-5" b="1">
                <a:latin typeface="Arial"/>
                <a:cs typeface="Arial"/>
              </a:rPr>
              <a:t>MACKENZIE ESPORTE CLUBE</a:t>
            </a:r>
            <a:r>
              <a:rPr dirty="0" sz="1000" spc="-5">
                <a:latin typeface="Arial"/>
                <a:cs typeface="Arial"/>
              </a:rPr>
              <a:t>, tendo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vista as penalidades impostas </a:t>
            </a:r>
            <a:r>
              <a:rPr dirty="0" sz="1000" spc="-10">
                <a:latin typeface="Arial"/>
                <a:cs typeface="Arial"/>
              </a:rPr>
              <a:t>aos que, </a:t>
            </a:r>
            <a:r>
              <a:rPr dirty="0" sz="1000" spc="-5">
                <a:latin typeface="Arial"/>
                <a:cs typeface="Arial"/>
              </a:rPr>
              <a:t>por  quaisquer modos, forjarem a participação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certame.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241300" indent="-228600">
              <a:lnSpc>
                <a:spcPct val="100000"/>
              </a:lnSpc>
              <a:buAutoNum type="arabicPeriod" startAt="7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ENCAMINHAMENTO DOS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ENVELOPES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"/>
              <a:buAutoNum type="arabicPeriod" startAt="7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350">
              <a:lnSpc>
                <a:spcPct val="96000"/>
              </a:lnSpc>
              <a:spcBef>
                <a:spcPts val="5"/>
              </a:spcBef>
              <a:buFont typeface="Arial"/>
              <a:buAutoNum type="arabicPeriod"/>
              <a:tabLst>
                <a:tab pos="261620" algn="l"/>
              </a:tabLst>
            </a:pPr>
            <a:r>
              <a:rPr dirty="0" sz="1000" spc="-5">
                <a:latin typeface="Arial"/>
                <a:cs typeface="Arial"/>
              </a:rPr>
              <a:t>Os envelopes contendo os </a:t>
            </a:r>
            <a:r>
              <a:rPr dirty="0" sz="1000" b="1">
                <a:latin typeface="Arial"/>
                <a:cs typeface="Arial"/>
              </a:rPr>
              <a:t>DOCUMENTOS </a:t>
            </a:r>
            <a:r>
              <a:rPr dirty="0" sz="1000" spc="-5" b="1">
                <a:latin typeface="Arial"/>
                <a:cs typeface="Arial"/>
              </a:rPr>
              <a:t>DE HABILITAÇÃO </a:t>
            </a:r>
            <a:r>
              <a:rPr dirty="0" sz="1000" spc="-5">
                <a:latin typeface="Arial"/>
                <a:cs typeface="Arial"/>
              </a:rPr>
              <a:t>e 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deverão  ser entregues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 b="1">
                <a:latin typeface="Arial"/>
                <a:cs typeface="Arial"/>
              </a:rPr>
              <a:t>SECRETARIA ADMINISTRATIVADO MACKENZIE ESPORTE CLUBE, </a:t>
            </a:r>
            <a:r>
              <a:rPr dirty="0" sz="1000" spc="-5">
                <a:latin typeface="Arial"/>
                <a:cs typeface="Arial"/>
              </a:rPr>
              <a:t>localizada a Rua  Congonhas, 450 - Bairro Santo Antônio - Belo Horizonte/MG - CEP 30.330-100, devidamente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protocolados 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até </a:t>
            </a:r>
            <a:r>
              <a:rPr dirty="0" sz="1000" spc="-10" b="1">
                <a:latin typeface="Arial"/>
                <a:cs typeface="Arial"/>
              </a:rPr>
              <a:t>2h </a:t>
            </a:r>
            <a:r>
              <a:rPr dirty="0" sz="1000" spc="-5" b="1">
                <a:latin typeface="Arial"/>
                <a:cs typeface="Arial"/>
              </a:rPr>
              <a:t>horas antes do início do certame, </a:t>
            </a:r>
            <a:r>
              <a:rPr dirty="0" sz="1000" spc="-10" b="1">
                <a:latin typeface="Arial"/>
                <a:cs typeface="Arial"/>
              </a:rPr>
              <a:t>AOS </a:t>
            </a:r>
            <a:r>
              <a:rPr dirty="0" sz="1000" spc="-5" b="1">
                <a:latin typeface="Arial"/>
                <a:cs typeface="Arial"/>
              </a:rPr>
              <a:t>CUIDADOS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LILIAN </a:t>
            </a:r>
            <a:r>
              <a:rPr dirty="0" sz="1000" b="1">
                <a:latin typeface="Arial"/>
                <a:cs typeface="Arial"/>
              </a:rPr>
              <a:t>CRISTIANE </a:t>
            </a:r>
            <a:r>
              <a:rPr dirty="0" sz="1000" spc="-5" b="1">
                <a:latin typeface="Arial"/>
                <a:cs typeface="Arial"/>
              </a:rPr>
              <a:t>GUALBERTO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 b="1">
                <a:latin typeface="Arial"/>
                <a:cs typeface="Arial"/>
              </a:rPr>
              <a:t>SANDRA MICHAEL </a:t>
            </a:r>
            <a:r>
              <a:rPr dirty="0" sz="1000" b="1">
                <a:latin typeface="Arial"/>
                <a:cs typeface="Arial"/>
              </a:rPr>
              <a:t>BRAGA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SAMPAIO.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50"/>
              </a:lnSpc>
              <a:buFont typeface="Arial"/>
              <a:buAutoNum type="arabicPeriod"/>
              <a:tabLst>
                <a:tab pos="280035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 os </a:t>
            </a:r>
            <a:r>
              <a:rPr dirty="0" sz="1000" spc="-5" b="1">
                <a:latin typeface="Arial"/>
                <a:cs typeface="Arial"/>
              </a:rPr>
              <a:t>DOCUMENTOS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HABILITAÇÃO </a:t>
            </a:r>
            <a:r>
              <a:rPr dirty="0" sz="1000" spc="-5">
                <a:latin typeface="Arial"/>
                <a:cs typeface="Arial"/>
              </a:rPr>
              <a:t>deverão ser entregues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2  (DOIS) ENVELOPES </a:t>
            </a:r>
            <a:r>
              <a:rPr dirty="0" sz="1000" b="1">
                <a:latin typeface="Arial"/>
                <a:cs typeface="Arial"/>
              </a:rPr>
              <a:t>DISTINTOS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ambos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lacrados.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9" y="1706362"/>
            <a:ext cx="6147435" cy="3243580"/>
          </a:xfrm>
          <a:prstGeom prst="rect">
            <a:avLst/>
          </a:prstGeom>
        </p:spPr>
        <p:txBody>
          <a:bodyPr wrap="square" lIns="0" tIns="17780" rIns="0" bIns="0" rtlCol="0" vert="horz">
            <a:spAutoFit/>
          </a:bodyPr>
          <a:lstStyle/>
          <a:p>
            <a:pPr algn="just" lvl="1" marL="12700" marR="6985">
              <a:lnSpc>
                <a:spcPct val="96000"/>
              </a:lnSpc>
              <a:spcBef>
                <a:spcPts val="140"/>
              </a:spcBef>
              <a:buFont typeface="Arial"/>
              <a:buAutoNum type="arabicPeriod" startAt="3"/>
              <a:tabLst>
                <a:tab pos="327025" algn="l"/>
              </a:tabLst>
            </a:pPr>
            <a:r>
              <a:rPr dirty="0" sz="1000" spc="-5">
                <a:latin typeface="Arial"/>
                <a:cs typeface="Arial"/>
              </a:rPr>
              <a:t>Considerando que </a:t>
            </a:r>
            <a:r>
              <a:rPr dirty="0" sz="1000" spc="-5" b="1">
                <a:latin typeface="Arial"/>
                <a:cs typeface="Arial"/>
              </a:rPr>
              <a:t>NENHUM ENVELOPE </a:t>
            </a:r>
            <a:r>
              <a:rPr dirty="0" sz="1000" b="1">
                <a:latin typeface="Arial"/>
                <a:cs typeface="Arial"/>
              </a:rPr>
              <a:t>SERÁ </a:t>
            </a:r>
            <a:r>
              <a:rPr dirty="0" sz="1000" spc="-5" b="1">
                <a:latin typeface="Arial"/>
                <a:cs typeface="Arial"/>
              </a:rPr>
              <a:t>RECEBIDO APÓS A </a:t>
            </a:r>
            <a:r>
              <a:rPr dirty="0" sz="1000" b="1">
                <a:latin typeface="Arial"/>
                <a:cs typeface="Arial"/>
              </a:rPr>
              <a:t>DATA </a:t>
            </a:r>
            <a:r>
              <a:rPr dirty="0" sz="1000" spc="-5" b="1">
                <a:latin typeface="Arial"/>
                <a:cs typeface="Arial"/>
              </a:rPr>
              <a:t>E HORÁRIO  SUPRAINFORMADOS</a:t>
            </a:r>
            <a:r>
              <a:rPr dirty="0" sz="1000" spc="-5">
                <a:latin typeface="Arial"/>
                <a:cs typeface="Arial"/>
              </a:rPr>
              <a:t>, sugere-se que os licitantes interessados os encaminhem </a:t>
            </a:r>
            <a:r>
              <a:rPr dirty="0" sz="1000" spc="-10">
                <a:latin typeface="Arial"/>
                <a:cs typeface="Arial"/>
              </a:rPr>
              <a:t>em data </a:t>
            </a:r>
            <a:r>
              <a:rPr dirty="0" sz="1000" spc="-5">
                <a:latin typeface="Arial"/>
                <a:cs typeface="Arial"/>
              </a:rPr>
              <a:t>anterior </a:t>
            </a:r>
            <a:r>
              <a:rPr dirty="0" sz="1000" spc="-10">
                <a:latin typeface="Arial"/>
                <a:cs typeface="Arial"/>
              </a:rPr>
              <a:t>ou,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for  o caso, programem-se para estarem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local indicado com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menos </a:t>
            </a:r>
            <a:r>
              <a:rPr dirty="0" sz="1000" spc="-10">
                <a:latin typeface="Arial"/>
                <a:cs typeface="Arial"/>
              </a:rPr>
              <a:t>30 </a:t>
            </a:r>
            <a:r>
              <a:rPr dirty="0" sz="1000" spc="-5">
                <a:latin typeface="Arial"/>
                <a:cs typeface="Arial"/>
              </a:rPr>
              <a:t>(trinta) minutos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antecedência.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Font typeface="Arial"/>
              <a:buAutoNum type="arabicPeriod" startAt="3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800"/>
              </a:lnSpc>
              <a:buFont typeface="Arial"/>
              <a:buAutoNum type="arabicPeriod" startAt="3"/>
              <a:tabLst>
                <a:tab pos="294640" algn="l"/>
              </a:tabLst>
            </a:pPr>
            <a:r>
              <a:rPr dirty="0" sz="1000" spc="-5">
                <a:latin typeface="Arial"/>
                <a:cs typeface="Arial"/>
              </a:rPr>
              <a:t>Os envelopes poderão ser encaminhados via correios</a:t>
            </a:r>
            <a:r>
              <a:rPr dirty="0" sz="1000" spc="-5" b="1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entretanto,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b="1">
                <a:latin typeface="Arial"/>
                <a:cs typeface="Arial"/>
              </a:rPr>
              <a:t>NENHUMA </a:t>
            </a:r>
            <a:r>
              <a:rPr dirty="0" sz="1000" spc="-5" b="1">
                <a:latin typeface="Arial"/>
                <a:cs typeface="Arial"/>
              </a:rPr>
              <a:t>HIPÓTESE A  COMISSÃO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COMPRAS E LICITAÇÕES </a:t>
            </a:r>
            <a:r>
              <a:rPr dirty="0" sz="1000" b="1">
                <a:latin typeface="Arial"/>
                <a:cs typeface="Arial"/>
              </a:rPr>
              <a:t>RECEBERÁ </a:t>
            </a:r>
            <a:r>
              <a:rPr dirty="0" sz="1000" spc="-5" b="1">
                <a:latin typeface="Arial"/>
                <a:cs typeface="Arial"/>
              </a:rPr>
              <a:t>ENVELOPES APÓS A </a:t>
            </a:r>
            <a:r>
              <a:rPr dirty="0" sz="1000" b="1">
                <a:latin typeface="Arial"/>
                <a:cs typeface="Arial"/>
              </a:rPr>
              <a:t>DATA </a:t>
            </a:r>
            <a:r>
              <a:rPr dirty="0" sz="1000" spc="-5" b="1">
                <a:latin typeface="Arial"/>
                <a:cs typeface="Arial"/>
              </a:rPr>
              <a:t>E HORÁRIO  SUPRAINFORMADOS, TAMPOUCO </a:t>
            </a:r>
            <a:r>
              <a:rPr dirty="0" sz="1000" b="1">
                <a:latin typeface="Arial"/>
                <a:cs typeface="Arial"/>
              </a:rPr>
              <a:t>OS </a:t>
            </a:r>
            <a:r>
              <a:rPr dirty="0" sz="1000" spc="-5" b="1">
                <a:latin typeface="Arial"/>
                <a:cs typeface="Arial"/>
              </a:rPr>
              <a:t>RECEBERÁ SE ENTREGUES NO INÍCIO OU NO DECORRER  </a:t>
            </a:r>
            <a:r>
              <a:rPr dirty="0" sz="1000" b="1">
                <a:latin typeface="Arial"/>
                <a:cs typeface="Arial"/>
              </a:rPr>
              <a:t>DA </a:t>
            </a:r>
            <a:r>
              <a:rPr dirty="0" sz="1000" spc="-5" b="1">
                <a:latin typeface="Arial"/>
                <a:cs typeface="Arial"/>
              </a:rPr>
              <a:t>SESSÃO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ABERTURA, OU ENTREGUES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OUTRO ENDEREÇO QUE </a:t>
            </a:r>
            <a:r>
              <a:rPr dirty="0" sz="1000" spc="-10" b="1">
                <a:latin typeface="Arial"/>
                <a:cs typeface="Arial"/>
              </a:rPr>
              <a:t>NÃO </a:t>
            </a:r>
            <a:r>
              <a:rPr dirty="0" sz="1000" b="1">
                <a:latin typeface="Arial"/>
                <a:cs typeface="Arial"/>
              </a:rPr>
              <a:t>SEJA </a:t>
            </a:r>
            <a:r>
              <a:rPr dirty="0" sz="1000" spc="-5" b="1">
                <a:latin typeface="Arial"/>
                <a:cs typeface="Arial"/>
              </a:rPr>
              <a:t>O  SUPRAMENCIONADO</a:t>
            </a:r>
            <a:r>
              <a:rPr dirty="0" sz="1000" spc="-5">
                <a:latin typeface="Arial"/>
                <a:cs typeface="Arial"/>
              </a:rPr>
              <a:t>. </a:t>
            </a:r>
            <a:r>
              <a:rPr dirty="0" sz="1000" spc="-10" b="1">
                <a:latin typeface="Arial"/>
                <a:cs typeface="Arial"/>
              </a:rPr>
              <a:t>TAMBÉM NÃO </a:t>
            </a:r>
            <a:r>
              <a:rPr dirty="0" sz="1000" spc="-5" b="1">
                <a:latin typeface="Arial"/>
                <a:cs typeface="Arial"/>
              </a:rPr>
              <a:t>SERÃO CONSIDERADOS ENVELOPES DEIXADOS NA(S)  PORTARIA(S)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ENTIDADE.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"/>
              <a:buAutoNum type="arabicPeriod" startAt="3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715">
              <a:lnSpc>
                <a:spcPct val="96000"/>
              </a:lnSpc>
              <a:buFont typeface="Arial"/>
              <a:buAutoNum type="arabicPeriod" startAt="3"/>
              <a:tabLst>
                <a:tab pos="276860" algn="l"/>
              </a:tabLst>
            </a:pPr>
            <a:r>
              <a:rPr dirty="0" sz="1000" spc="-5">
                <a:latin typeface="Arial"/>
                <a:cs typeface="Arial"/>
              </a:rPr>
              <a:t>Para participar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reunião para abertura dos envelopes, </a:t>
            </a:r>
            <a:r>
              <a:rPr dirty="0" sz="1000" spc="-5" b="1">
                <a:latin typeface="Arial"/>
                <a:cs typeface="Arial"/>
              </a:rPr>
              <a:t>OS REPRESENTANTES DAS EMPRESAS  DEVERÃO SE CREDENCIAR COM </a:t>
            </a:r>
            <a:r>
              <a:rPr dirty="0" sz="1000" spc="-10" b="1">
                <a:latin typeface="Arial"/>
                <a:cs typeface="Arial"/>
              </a:rPr>
              <a:t>ATÉ 20 </a:t>
            </a:r>
            <a:r>
              <a:rPr dirty="0" sz="1000" spc="-5" b="1">
                <a:latin typeface="Arial"/>
                <a:cs typeface="Arial"/>
              </a:rPr>
              <a:t>MINUTOS DE ANTECEDÊNCIA,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dia, local e horário para  </a:t>
            </a:r>
            <a:r>
              <a:rPr dirty="0" sz="1000" spc="-10">
                <a:latin typeface="Arial"/>
                <a:cs typeface="Arial"/>
              </a:rPr>
              <a:t>abertura de </a:t>
            </a:r>
            <a:r>
              <a:rPr dirty="0" sz="1000" spc="-5">
                <a:latin typeface="Arial"/>
                <a:cs typeface="Arial"/>
              </a:rPr>
              <a:t>envelopes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documentação e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241300" indent="-228600">
              <a:lnSpc>
                <a:spcPct val="100000"/>
              </a:lnSpc>
              <a:buAutoNum type="arabicPeriod" startAt="8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ENTREGA DOS</a:t>
            </a:r>
            <a:r>
              <a:rPr dirty="0" sz="1000" spc="-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ENVELOPES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rabicPeriod" startAt="8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715">
              <a:lnSpc>
                <a:spcPct val="96000"/>
              </a:lnSpc>
              <a:buFont typeface="Arial"/>
              <a:buAutoNum type="arabicPeriod"/>
              <a:tabLst>
                <a:tab pos="285750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 os </a:t>
            </a:r>
            <a:r>
              <a:rPr dirty="0" sz="1000" b="1">
                <a:latin typeface="Arial"/>
                <a:cs typeface="Arial"/>
              </a:rPr>
              <a:t>DOCUMENTOS </a:t>
            </a:r>
            <a:r>
              <a:rPr dirty="0" sz="1000" spc="-5" b="1">
                <a:latin typeface="Arial"/>
                <a:cs typeface="Arial"/>
              </a:rPr>
              <a:t>DE HABILITAÇÃO </a:t>
            </a:r>
            <a:r>
              <a:rPr dirty="0" sz="1000" spc="-5">
                <a:latin typeface="Arial"/>
                <a:cs typeface="Arial"/>
              </a:rPr>
              <a:t>devem ser entregues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2  (DOIS) ENVELOPES DISTINTOS</a:t>
            </a:r>
            <a:r>
              <a:rPr dirty="0" sz="1000" spc="-5">
                <a:latin typeface="Arial"/>
                <a:cs typeface="Arial"/>
              </a:rPr>
              <a:t>, ambos lacrados,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2 (duas) horas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início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>
                <a:latin typeface="Arial"/>
                <a:cs typeface="Arial"/>
              </a:rPr>
              <a:t>certame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por  representante credenciado,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início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sessão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pública.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257810" indent="-245110">
              <a:lnSpc>
                <a:spcPct val="100000"/>
              </a:lnSpc>
              <a:buFont typeface="Arial"/>
              <a:buAutoNum type="arabicPeriod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Os envelopes devem </a:t>
            </a:r>
            <a:r>
              <a:rPr dirty="0" sz="1000" spc="-10">
                <a:latin typeface="Arial"/>
                <a:cs typeface="Arial"/>
              </a:rPr>
              <a:t>ter </a:t>
            </a:r>
            <a:r>
              <a:rPr dirty="0" sz="1000" spc="-5">
                <a:latin typeface="Arial"/>
                <a:cs typeface="Arial"/>
              </a:rPr>
              <a:t>a seguinte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identificação: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29502" y="5091666"/>
            <a:ext cx="4700270" cy="1408430"/>
          </a:xfrm>
          <a:prstGeom prst="rect">
            <a:avLst/>
          </a:prstGeom>
          <a:ln w="6090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69850">
              <a:lnSpc>
                <a:spcPct val="100000"/>
              </a:lnSpc>
            </a:pPr>
            <a:r>
              <a:rPr dirty="0" sz="800" spc="-5" b="1">
                <a:latin typeface="Arial"/>
                <a:cs typeface="Arial"/>
              </a:rPr>
              <a:t>EDITAL Nº 04/2016 </a:t>
            </a:r>
            <a:r>
              <a:rPr dirty="0" sz="800" b="1">
                <a:latin typeface="Arial"/>
                <a:cs typeface="Arial"/>
              </a:rPr>
              <a:t>– </a:t>
            </a:r>
            <a:r>
              <a:rPr dirty="0" sz="800" spc="-5" b="1">
                <a:latin typeface="Arial"/>
                <a:cs typeface="Arial"/>
              </a:rPr>
              <a:t>CONCORRÊNCIA </a:t>
            </a:r>
            <a:r>
              <a:rPr dirty="0" sz="800" b="1">
                <a:latin typeface="Arial"/>
                <a:cs typeface="Arial"/>
              </a:rPr>
              <a:t>MACKENZIE </a:t>
            </a:r>
            <a:r>
              <a:rPr dirty="0" sz="800" spc="-5" b="1">
                <a:latin typeface="Arial"/>
                <a:cs typeface="Arial"/>
              </a:rPr>
              <a:t>ESPORTE</a:t>
            </a:r>
            <a:r>
              <a:rPr dirty="0" sz="800" spc="-1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CLUBE</a:t>
            </a:r>
            <a:endParaRPr sz="800">
              <a:latin typeface="Arial"/>
              <a:cs typeface="Arial"/>
            </a:endParaRPr>
          </a:p>
          <a:p>
            <a:pPr marL="69850" marR="2291715">
              <a:lnSpc>
                <a:spcPct val="287500"/>
              </a:lnSpc>
            </a:pP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ENVELOPE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 -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DOCUMENTOS DE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HABILITAÇÃO </a:t>
            </a:r>
            <a:r>
              <a:rPr dirty="0" sz="800" spc="-1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RAZÃO SOCIAL </a:t>
            </a:r>
            <a:r>
              <a:rPr dirty="0" sz="800" spc="5" b="1">
                <a:latin typeface="Arial"/>
                <a:cs typeface="Arial"/>
              </a:rPr>
              <a:t>DA</a:t>
            </a:r>
            <a:r>
              <a:rPr dirty="0" sz="800" spc="-2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EMPRESA:</a:t>
            </a:r>
            <a:endParaRPr sz="800">
              <a:latin typeface="Arial"/>
              <a:cs typeface="Arial"/>
            </a:endParaRPr>
          </a:p>
          <a:p>
            <a:pPr marL="69850" marR="4045585">
              <a:lnSpc>
                <a:spcPct val="143700"/>
              </a:lnSpc>
            </a:pPr>
            <a:r>
              <a:rPr dirty="0" sz="800" spc="-15" b="1">
                <a:latin typeface="Arial"/>
                <a:cs typeface="Arial"/>
              </a:rPr>
              <a:t>T</a:t>
            </a:r>
            <a:r>
              <a:rPr dirty="0" sz="80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L</a:t>
            </a:r>
            <a:r>
              <a:rPr dirty="0" sz="80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F</a:t>
            </a:r>
            <a:r>
              <a:rPr dirty="0" sz="800" spc="-5" b="1">
                <a:latin typeface="Arial"/>
                <a:cs typeface="Arial"/>
              </a:rPr>
              <a:t>O</a:t>
            </a:r>
            <a:r>
              <a:rPr dirty="0" sz="800" spc="-5" b="1">
                <a:latin typeface="Arial"/>
                <a:cs typeface="Arial"/>
              </a:rPr>
              <a:t>N</a:t>
            </a:r>
            <a:r>
              <a:rPr dirty="0" sz="800" spc="-1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: E</a:t>
            </a:r>
            <a:r>
              <a:rPr dirty="0" sz="800" spc="-20" b="1">
                <a:latin typeface="Arial"/>
                <a:cs typeface="Arial"/>
              </a:rPr>
              <a:t>-</a:t>
            </a:r>
            <a:r>
              <a:rPr dirty="0" sz="800" spc="25" b="1">
                <a:latin typeface="Arial"/>
                <a:cs typeface="Arial"/>
              </a:rPr>
              <a:t>M</a:t>
            </a:r>
            <a:r>
              <a:rPr dirty="0" sz="800" spc="-45" b="1">
                <a:latin typeface="Arial"/>
                <a:cs typeface="Arial"/>
              </a:rPr>
              <a:t>A</a:t>
            </a:r>
            <a:r>
              <a:rPr dirty="0" sz="800" b="1">
                <a:latin typeface="Arial"/>
                <a:cs typeface="Arial"/>
              </a:rPr>
              <a:t>I</a:t>
            </a:r>
            <a:r>
              <a:rPr dirty="0" sz="800" b="1">
                <a:latin typeface="Arial"/>
                <a:cs typeface="Arial"/>
              </a:rPr>
              <a:t>L</a:t>
            </a:r>
            <a:r>
              <a:rPr dirty="0" sz="800" b="1">
                <a:latin typeface="Arial"/>
                <a:cs typeface="Arial"/>
              </a:rPr>
              <a:t>: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40171" y="6739110"/>
            <a:ext cx="4680585" cy="1408430"/>
          </a:xfrm>
          <a:prstGeom prst="rect">
            <a:avLst/>
          </a:prstGeom>
          <a:ln w="6090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68580">
              <a:lnSpc>
                <a:spcPct val="100000"/>
              </a:lnSpc>
            </a:pPr>
            <a:r>
              <a:rPr dirty="0" sz="800" spc="-5" b="1">
                <a:latin typeface="Arial"/>
                <a:cs typeface="Arial"/>
              </a:rPr>
              <a:t>EDITAL Nº 04/2016 </a:t>
            </a:r>
            <a:r>
              <a:rPr dirty="0" sz="800" b="1">
                <a:latin typeface="Arial"/>
                <a:cs typeface="Arial"/>
              </a:rPr>
              <a:t>– </a:t>
            </a:r>
            <a:r>
              <a:rPr dirty="0" sz="800" spc="-5" b="1">
                <a:latin typeface="Arial"/>
                <a:cs typeface="Arial"/>
              </a:rPr>
              <a:t>CONCORRÊNCIA </a:t>
            </a:r>
            <a:r>
              <a:rPr dirty="0" sz="800" b="1">
                <a:latin typeface="Arial"/>
                <a:cs typeface="Arial"/>
              </a:rPr>
              <a:t>MACKENZIE </a:t>
            </a:r>
            <a:r>
              <a:rPr dirty="0" sz="800" spc="-5" b="1">
                <a:latin typeface="Arial"/>
                <a:cs typeface="Arial"/>
              </a:rPr>
              <a:t>ESPORTE</a:t>
            </a:r>
            <a:r>
              <a:rPr dirty="0" sz="800" spc="-1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CLUBE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ct val="100000"/>
              </a:lnSpc>
              <a:spcBef>
                <a:spcPts val="765"/>
              </a:spcBef>
            </a:pP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ENVELOPE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II -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PROPOSTA</a:t>
            </a:r>
            <a:r>
              <a:rPr dirty="0" u="sng" sz="800" spc="-4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COMERCIAL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800">
              <a:latin typeface="Times New Roman"/>
              <a:cs typeface="Times New Roman"/>
            </a:endParaRPr>
          </a:p>
          <a:p>
            <a:pPr marL="68580" marR="3093085">
              <a:lnSpc>
                <a:spcPct val="143800"/>
              </a:lnSpc>
            </a:pPr>
            <a:r>
              <a:rPr dirty="0" sz="800" spc="-5" b="1">
                <a:latin typeface="Arial"/>
                <a:cs typeface="Arial"/>
              </a:rPr>
              <a:t>RAZÃO SOCIAL </a:t>
            </a:r>
            <a:r>
              <a:rPr dirty="0" sz="800" spc="5" b="1">
                <a:latin typeface="Arial"/>
                <a:cs typeface="Arial"/>
              </a:rPr>
              <a:t>DA</a:t>
            </a:r>
            <a:r>
              <a:rPr dirty="0" sz="800" spc="-7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EMPRESA:  TELEFONE:</a:t>
            </a:r>
            <a:endParaRPr sz="800">
              <a:latin typeface="Arial"/>
              <a:cs typeface="Arial"/>
            </a:endParaRPr>
          </a:p>
          <a:p>
            <a:pPr marL="68580">
              <a:lnSpc>
                <a:spcPct val="100000"/>
              </a:lnSpc>
              <a:spcBef>
                <a:spcPts val="420"/>
              </a:spcBef>
            </a:pPr>
            <a:r>
              <a:rPr dirty="0" sz="800" spc="-5" b="1">
                <a:latin typeface="Arial"/>
                <a:cs typeface="Arial"/>
              </a:rPr>
              <a:t>E-MAIL: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18" y="8273276"/>
            <a:ext cx="6146800" cy="16389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8.2. </a:t>
            </a:r>
            <a:r>
              <a:rPr dirty="0" sz="1000" spc="-5">
                <a:latin typeface="Arial"/>
                <a:cs typeface="Arial"/>
              </a:rPr>
              <a:t>A ordem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dos envelopes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será: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1º - </a:t>
            </a:r>
            <a:r>
              <a:rPr dirty="0" sz="1000" spc="-5">
                <a:latin typeface="Arial"/>
                <a:cs typeface="Arial"/>
              </a:rPr>
              <a:t>Envelope com </a:t>
            </a:r>
            <a:r>
              <a:rPr dirty="0" sz="1000" spc="-5" b="1">
                <a:latin typeface="Arial"/>
                <a:cs typeface="Arial"/>
              </a:rPr>
              <a:t>DOCUMENTOS DE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HABILITAÇÃO;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2º - </a:t>
            </a:r>
            <a:r>
              <a:rPr dirty="0" sz="1000" spc="-5">
                <a:latin typeface="Arial"/>
                <a:cs typeface="Arial"/>
              </a:rPr>
              <a:t>Envelope com </a:t>
            </a:r>
            <a:r>
              <a:rPr dirty="0" sz="1000" spc="-5" b="1">
                <a:latin typeface="Arial"/>
                <a:cs typeface="Arial"/>
              </a:rPr>
              <a:t>PROPOSTA COMERCIAL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empresas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habilitadas</a:t>
            </a:r>
            <a:r>
              <a:rPr dirty="0" sz="1000" spc="-5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080">
              <a:lnSpc>
                <a:spcPts val="1160"/>
              </a:lnSpc>
            </a:pP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empresa for inabilitada perante documentos apresentados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ENVELOPE </a:t>
            </a:r>
            <a:r>
              <a:rPr dirty="0" sz="1000" b="1">
                <a:latin typeface="Arial"/>
                <a:cs typeface="Arial"/>
              </a:rPr>
              <a:t>1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5" b="1">
                <a:latin typeface="Arial"/>
                <a:cs typeface="Arial"/>
              </a:rPr>
              <a:t>ENVELOPE 2 </a:t>
            </a:r>
            <a:r>
              <a:rPr dirty="0" sz="1000" spc="-5">
                <a:latin typeface="Arial"/>
                <a:cs typeface="Arial"/>
              </a:rPr>
              <a:t>não  será aberto e será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devolvido.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5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Os responsáveis pelo </a:t>
            </a:r>
            <a:r>
              <a:rPr dirty="0" sz="1000">
                <a:latin typeface="Arial"/>
                <a:cs typeface="Arial"/>
              </a:rPr>
              <a:t>exame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envelopes, a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Compras, registrará </a:t>
            </a:r>
            <a:r>
              <a:rPr dirty="0" sz="1000" spc="-10">
                <a:latin typeface="Arial"/>
                <a:cs typeface="Arial"/>
              </a:rPr>
              <a:t>todos </a:t>
            </a:r>
            <a:r>
              <a:rPr dirty="0" sz="1000" spc="-5">
                <a:latin typeface="Arial"/>
                <a:cs typeface="Arial"/>
              </a:rPr>
              <a:t>os procedimentos 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Ata, podendo suspender a reunião buscando melhores condições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analisar os documentos  apresentados, remarcando nova oportunidade para continuar o 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 e abrir os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orçamentos.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560058"/>
            <a:ext cx="6146800" cy="77717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AutoNum type="arabicPeriod" startAt="9"/>
              <a:tabLst>
                <a:tab pos="241300" algn="l"/>
              </a:tabLst>
            </a:pPr>
            <a:r>
              <a:rPr dirty="0" sz="1000" spc="-5" b="1">
                <a:latin typeface="Arial"/>
                <a:cs typeface="Arial"/>
              </a:rPr>
              <a:t>DOCUMENTOS </a:t>
            </a:r>
            <a:r>
              <a:rPr dirty="0" sz="1000" spc="-20" b="1">
                <a:latin typeface="Arial"/>
                <a:cs typeface="Arial"/>
              </a:rPr>
              <a:t>PARA</a:t>
            </a:r>
            <a:r>
              <a:rPr dirty="0" sz="1000" spc="-6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HABILITAÇÃO: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arabicPeriod" startAt="9"/>
            </a:pPr>
            <a:endParaRPr sz="1000">
              <a:latin typeface="Times New Roman"/>
              <a:cs typeface="Times New Roman"/>
            </a:endParaRPr>
          </a:p>
          <a:p>
            <a:pPr lvl="1" marL="12700" marR="5080">
              <a:lnSpc>
                <a:spcPts val="1160"/>
              </a:lnSpc>
              <a:buFont typeface="Arial"/>
              <a:buAutoNum type="arabicPeriod"/>
              <a:tabLst>
                <a:tab pos="264160" algn="l"/>
              </a:tabLst>
            </a:pPr>
            <a:r>
              <a:rPr dirty="0" sz="1000" spc="-5">
                <a:latin typeface="Arial"/>
                <a:cs typeface="Arial"/>
              </a:rPr>
              <a:t>Os documentos entregues serão examinados pelos responsáveis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 e podem ser  apresentados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em: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100"/>
              </a:lnSpc>
              <a:buAutoNum type="alphaLcParenR"/>
              <a:tabLst>
                <a:tab pos="508000" algn="l"/>
              </a:tabLst>
            </a:pPr>
            <a:r>
              <a:rPr dirty="0" sz="1000" spc="-5">
                <a:latin typeface="Arial"/>
                <a:cs typeface="Arial"/>
              </a:rPr>
              <a:t>via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original;</a:t>
            </a:r>
            <a:endParaRPr sz="1000">
              <a:latin typeface="Arial"/>
              <a:cs typeface="Arial"/>
            </a:endParaRPr>
          </a:p>
          <a:p>
            <a:pPr lvl="2" marL="508000" marR="6350" indent="-228600">
              <a:lnSpc>
                <a:spcPts val="1150"/>
              </a:lnSpc>
              <a:spcBef>
                <a:spcPts val="55"/>
              </a:spcBef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cópias simples, desde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apresentados os originais que deverão ser confrontados pelo setor  competente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e ser declarado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“confere com o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original”.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095"/>
              </a:lnSpc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cópia com a autenticação </a:t>
            </a:r>
            <a:r>
              <a:rPr dirty="0" sz="100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cartório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competente;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170"/>
              </a:lnSpc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publicação </a:t>
            </a:r>
            <a:r>
              <a:rPr dirty="0" sz="1000" spc="-10">
                <a:latin typeface="Arial"/>
                <a:cs typeface="Arial"/>
              </a:rPr>
              <a:t>em órgão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imprensa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oficial;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241300" indent="-228600">
              <a:lnSpc>
                <a:spcPct val="100000"/>
              </a:lnSpc>
              <a:buFont typeface="Arial"/>
              <a:buAutoNum type="arabicPeriod" startAt="10"/>
              <a:tabLst>
                <a:tab pos="241300" algn="l"/>
              </a:tabLst>
            </a:pPr>
            <a:r>
              <a:rPr dirty="0" sz="1000" spc="-15" b="1">
                <a:latin typeface="Arial"/>
                <a:cs typeface="Arial"/>
              </a:rPr>
              <a:t>HABILITAÇÃO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JURÍDICA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AutoNum type="arabicPeriod" startAt="10"/>
            </a:pPr>
            <a:endParaRPr sz="950">
              <a:latin typeface="Times New Roman"/>
              <a:cs typeface="Times New Roman"/>
            </a:endParaRPr>
          </a:p>
          <a:p>
            <a:pPr algn="just" lvl="1" marL="329565" indent="-316865">
              <a:lnSpc>
                <a:spcPct val="100000"/>
              </a:lnSpc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92405" indent="-179705">
              <a:lnSpc>
                <a:spcPts val="1175"/>
              </a:lnSpc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cédula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identidade;</a:t>
            </a:r>
            <a:endParaRPr sz="1000">
              <a:latin typeface="Arial"/>
              <a:cs typeface="Arial"/>
            </a:endParaRPr>
          </a:p>
          <a:p>
            <a:pPr algn="just" marL="160020" indent="-147320">
              <a:lnSpc>
                <a:spcPts val="1150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registro comercial,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empresa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individual;</a:t>
            </a:r>
            <a:endParaRPr sz="1000">
              <a:latin typeface="Arial"/>
              <a:cs typeface="Arial"/>
            </a:endParaRPr>
          </a:p>
          <a:p>
            <a:pPr algn="just" marL="12700" marR="5715">
              <a:lnSpc>
                <a:spcPts val="1150"/>
              </a:lnSpc>
              <a:spcBef>
                <a:spcPts val="60"/>
              </a:spcBef>
              <a:buAutoNum type="alphaLcParenR"/>
              <a:tabLst>
                <a:tab pos="195580" algn="l"/>
              </a:tabLst>
            </a:pPr>
            <a:r>
              <a:rPr dirty="0" sz="1000" spc="-10">
                <a:latin typeface="Arial"/>
                <a:cs typeface="Arial"/>
              </a:rPr>
              <a:t>ato </a:t>
            </a:r>
            <a:r>
              <a:rPr dirty="0" sz="1000" spc="-5">
                <a:latin typeface="Arial"/>
                <a:cs typeface="Arial"/>
              </a:rPr>
              <a:t>constitutivo, estatuto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contrato social </a:t>
            </a:r>
            <a:r>
              <a:rPr dirty="0" sz="1000" spc="-10">
                <a:latin typeface="Arial"/>
                <a:cs typeface="Arial"/>
              </a:rPr>
              <a:t>em vigor, </a:t>
            </a:r>
            <a:r>
              <a:rPr dirty="0" sz="1000" spc="-5">
                <a:latin typeface="Arial"/>
                <a:cs typeface="Arial"/>
              </a:rPr>
              <a:t>devidamente registrado,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10">
                <a:latin typeface="Arial"/>
                <a:cs typeface="Arial"/>
              </a:rPr>
              <a:t>tratando de  </a:t>
            </a:r>
            <a:r>
              <a:rPr dirty="0" sz="1000" spc="-5">
                <a:latin typeface="Arial"/>
                <a:cs typeface="Arial"/>
              </a:rPr>
              <a:t>sociedades comerciais, e,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sociedades por ações, acompanhado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documentos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eleição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seus administradores;</a:t>
            </a:r>
            <a:endParaRPr sz="1000">
              <a:latin typeface="Arial"/>
              <a:cs typeface="Arial"/>
            </a:endParaRPr>
          </a:p>
          <a:p>
            <a:pPr marL="192405" indent="-179705">
              <a:lnSpc>
                <a:spcPts val="1090"/>
              </a:lnSpc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ato constitutivo,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sociedades civis, acompanhada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diretoria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em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exercício;</a:t>
            </a:r>
            <a:endParaRPr sz="1000">
              <a:latin typeface="Arial"/>
              <a:cs typeface="Arial"/>
            </a:endParaRPr>
          </a:p>
          <a:p>
            <a:pPr marL="12700" marR="5715">
              <a:lnSpc>
                <a:spcPts val="1150"/>
              </a:lnSpc>
              <a:spcBef>
                <a:spcPts val="55"/>
              </a:spcBef>
              <a:buAutoNum type="alphaLcParenR" startAt="5"/>
              <a:tabLst>
                <a:tab pos="180340" algn="l"/>
              </a:tabLst>
            </a:pP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Simples Nacional, quando for o caso. Deverá ser apresentado declaração assinada </a:t>
            </a:r>
            <a:r>
              <a:rPr dirty="0" sz="1000">
                <a:latin typeface="Arial"/>
                <a:cs typeface="Arial"/>
              </a:rPr>
              <a:t>pelo  </a:t>
            </a:r>
            <a:r>
              <a:rPr dirty="0" sz="1000" spc="-5">
                <a:latin typeface="Arial"/>
                <a:cs typeface="Arial"/>
              </a:rPr>
              <a:t>contador e </a:t>
            </a:r>
            <a:r>
              <a:rPr dirty="0" sz="100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representante legal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Receita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Federal.</a:t>
            </a:r>
            <a:endParaRPr sz="1000">
              <a:latin typeface="Arial"/>
              <a:cs typeface="Arial"/>
            </a:endParaRPr>
          </a:p>
          <a:p>
            <a:pPr marL="131445" indent="-118745">
              <a:lnSpc>
                <a:spcPts val="1100"/>
              </a:lnSpc>
              <a:buAutoNum type="alphaLcParenR" startAt="5"/>
              <a:tabLst>
                <a:tab pos="132080" algn="l"/>
              </a:tabLst>
            </a:pPr>
            <a:r>
              <a:rPr dirty="0" sz="1000" spc="-5">
                <a:latin typeface="Arial"/>
                <a:cs typeface="Arial"/>
              </a:rPr>
              <a:t>decreto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autorização,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se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tratando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sociedade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estrangeira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funcionamento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país,</a:t>
            </a:r>
            <a:endParaRPr sz="1000">
              <a:latin typeface="Arial"/>
              <a:cs typeface="Arial"/>
            </a:endParaRPr>
          </a:p>
          <a:p>
            <a:pPr marL="12700" marR="5715">
              <a:lnSpc>
                <a:spcPts val="1140"/>
              </a:lnSpc>
              <a:spcBef>
                <a:spcPts val="65"/>
              </a:spcBef>
            </a:pPr>
            <a:r>
              <a:rPr dirty="0" sz="1000" spc="-5">
                <a:latin typeface="Arial"/>
                <a:cs typeface="Arial"/>
              </a:rPr>
              <a:t>e </a:t>
            </a:r>
            <a:r>
              <a:rPr dirty="0" sz="1000" spc="-10">
                <a:latin typeface="Arial"/>
                <a:cs typeface="Arial"/>
              </a:rPr>
              <a:t>ato de </a:t>
            </a:r>
            <a:r>
              <a:rPr dirty="0" sz="1000" spc="-5">
                <a:latin typeface="Arial"/>
                <a:cs typeface="Arial"/>
              </a:rPr>
              <a:t>registro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autorização para funcionamento expedido pelo órgão competente, quando a atividade  assim 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exigir.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eriod" startAt="11"/>
              <a:tabLst>
                <a:tab pos="241300" algn="l"/>
              </a:tabLst>
            </a:pPr>
            <a:r>
              <a:rPr dirty="0" sz="1000" spc="-5" b="1">
                <a:latin typeface="Arial"/>
                <a:cs typeface="Arial"/>
              </a:rPr>
              <a:t>QUALIFICAÇÃO </a:t>
            </a:r>
            <a:r>
              <a:rPr dirty="0" sz="1000" b="1">
                <a:latin typeface="Arial"/>
                <a:cs typeface="Arial"/>
              </a:rPr>
              <a:t>ECONÔMICA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FINANCEIRA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arabicPeriod" startAt="11"/>
            </a:pPr>
            <a:endParaRPr sz="950">
              <a:latin typeface="Times New Roman"/>
              <a:cs typeface="Times New Roman"/>
            </a:endParaRPr>
          </a:p>
          <a:p>
            <a:pPr lvl="1" marL="329565" indent="-316865">
              <a:lnSpc>
                <a:spcPct val="100000"/>
              </a:lnSpc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68275" algn="l"/>
              </a:tabLst>
            </a:pPr>
            <a:r>
              <a:rPr dirty="0" sz="1000" spc="-5">
                <a:latin typeface="Arial"/>
                <a:cs typeface="Arial"/>
              </a:rPr>
              <a:t>Certidões negativas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falências e concordatas expedidas pelos distribuidores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sede. </a:t>
            </a: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o fornecedor 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for sediado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Belo Horizonte, as certidões deverão vir acompanhadas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declaração oficial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autoridade judiciária competente, relacionando os distribuidores que,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Comarca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sede, tenham  atribuição para expedir certidões negativas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falências e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concordatas;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lphaLcParenR"/>
            </a:pPr>
            <a:endParaRPr sz="950">
              <a:latin typeface="Times New Roman"/>
              <a:cs typeface="Times New Roman"/>
            </a:endParaRPr>
          </a:p>
          <a:p>
            <a:pPr algn="just" marL="12700" marR="5715">
              <a:lnSpc>
                <a:spcPts val="1150"/>
              </a:lnSpc>
              <a:buAutoNum type="alphaLcParenR"/>
              <a:tabLst>
                <a:tab pos="171450" algn="l"/>
              </a:tabLst>
            </a:pPr>
            <a:r>
              <a:rPr dirty="0" sz="1000" spc="-5">
                <a:latin typeface="Arial"/>
                <a:cs typeface="Arial"/>
              </a:rPr>
              <a:t>Balanço Patrimonial e Demonstrações Contábeis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último exercício social, </a:t>
            </a:r>
            <a:r>
              <a:rPr dirty="0" sz="1000" spc="5">
                <a:latin typeface="Arial"/>
                <a:cs typeface="Arial"/>
              </a:rPr>
              <a:t>já </a:t>
            </a:r>
            <a:r>
              <a:rPr dirty="0" sz="1000" spc="-5">
                <a:latin typeface="Arial"/>
                <a:cs typeface="Arial"/>
              </a:rPr>
              <a:t>exigíveis e apresentados 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da lei, </a:t>
            </a:r>
            <a:r>
              <a:rPr dirty="0" sz="1000" spc="-5">
                <a:latin typeface="Arial"/>
                <a:cs typeface="Arial"/>
              </a:rPr>
              <a:t>que comprovem a </a:t>
            </a:r>
            <a:r>
              <a:rPr dirty="0" sz="1000" spc="-10">
                <a:latin typeface="Arial"/>
                <a:cs typeface="Arial"/>
              </a:rPr>
              <a:t>boa </a:t>
            </a:r>
            <a:r>
              <a:rPr dirty="0" sz="1000" spc="-5">
                <a:latin typeface="Arial"/>
                <a:cs typeface="Arial"/>
              </a:rPr>
              <a:t>situação financeira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substituíveis, apenas para a  empresa constituída </a:t>
            </a:r>
            <a:r>
              <a:rPr dirty="0" sz="1000" spc="-10">
                <a:latin typeface="Arial"/>
                <a:cs typeface="Arial"/>
              </a:rPr>
              <a:t>há </a:t>
            </a:r>
            <a:r>
              <a:rPr dirty="0" sz="1000" spc="-5">
                <a:latin typeface="Arial"/>
                <a:cs typeface="Arial"/>
              </a:rPr>
              <a:t>menos </a:t>
            </a:r>
            <a:r>
              <a:rPr dirty="0" sz="1000" spc="-10">
                <a:latin typeface="Arial"/>
                <a:cs typeface="Arial"/>
              </a:rPr>
              <a:t>de um ano, por </a:t>
            </a:r>
            <a:r>
              <a:rPr dirty="0" sz="1000" spc="-5">
                <a:latin typeface="Arial"/>
                <a:cs typeface="Arial"/>
              </a:rPr>
              <a:t>Balancete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Verificação referente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dois últimos </a:t>
            </a:r>
            <a:r>
              <a:rPr dirty="0" sz="1000">
                <a:latin typeface="Arial"/>
                <a:cs typeface="Arial"/>
              </a:rPr>
              <a:t>meses  </a:t>
            </a:r>
            <a:r>
              <a:rPr dirty="0" sz="1000" spc="-5">
                <a:latin typeface="Arial"/>
                <a:cs typeface="Arial"/>
              </a:rPr>
              <a:t>anteriores à </a:t>
            </a:r>
            <a:r>
              <a:rPr dirty="0" sz="1000" spc="-10">
                <a:latin typeface="Arial"/>
                <a:cs typeface="Arial"/>
              </a:rPr>
              <a:t>data de </a:t>
            </a:r>
            <a:r>
              <a:rPr dirty="0" sz="1000" spc="-5">
                <a:latin typeface="Arial"/>
                <a:cs typeface="Arial"/>
              </a:rPr>
              <a:t>abertura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lvl="1" marL="372110" indent="-359410">
              <a:lnSpc>
                <a:spcPct val="100000"/>
              </a:lnSpc>
              <a:buFont typeface="Arial"/>
              <a:buAutoNum type="arabicPeriod" startAt="2"/>
              <a:tabLst>
                <a:tab pos="372745" algn="l"/>
              </a:tabLst>
            </a:pPr>
            <a:r>
              <a:rPr dirty="0" sz="1000" spc="-5">
                <a:latin typeface="Arial"/>
                <a:cs typeface="Arial"/>
              </a:rPr>
              <a:t>Aferição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"/>
              <a:buAutoNum type="arabicPeriod" startAt="2"/>
            </a:pPr>
            <a:endParaRPr sz="1000">
              <a:latin typeface="Times New Roman"/>
              <a:cs typeface="Times New Roman"/>
            </a:endParaRPr>
          </a:p>
          <a:p>
            <a:pPr marL="12700" marR="635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 boa situação financeira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caso, será aferida </a:t>
            </a:r>
            <a:r>
              <a:rPr dirty="0" sz="1000">
                <a:latin typeface="Arial"/>
                <a:cs typeface="Arial"/>
              </a:rPr>
              <a:t>de acordo </a:t>
            </a:r>
            <a:r>
              <a:rPr dirty="0" sz="1000" spc="-5">
                <a:latin typeface="Arial"/>
                <a:cs typeface="Arial"/>
              </a:rPr>
              <a:t>com os seguintes índices  econômicos:</a:t>
            </a:r>
            <a:endParaRPr sz="1000">
              <a:latin typeface="Arial"/>
              <a:cs typeface="Arial"/>
            </a:endParaRPr>
          </a:p>
          <a:p>
            <a:pPr marL="12700" marR="6350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Índice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Liquidez Geral (ILG), Índice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Liquidez Corrente (ILC) e Índice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Solvência Geral (ISG)  verificados através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demonstração contábil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ultimo exercício social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licitante.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lvl="2" marL="12700" marR="6350">
              <a:lnSpc>
                <a:spcPct val="96500"/>
              </a:lnSpc>
              <a:buFont typeface="Arial"/>
              <a:buAutoNum type="arabicPeriod"/>
              <a:tabLst>
                <a:tab pos="442595" algn="l"/>
              </a:tabLst>
            </a:pP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que apresentarem resultados </a:t>
            </a:r>
            <a:r>
              <a:rPr dirty="0" sz="1000" spc="-5">
                <a:latin typeface="Arial"/>
                <a:cs typeface="Arial"/>
              </a:rPr>
              <a:t>igual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menor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que 1 (um),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índices  relativos a boa situação financeira, deverão comprovar possuir patrimônio liquido não inferior a 10% (dez 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valor estimado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contratação, </a:t>
            </a:r>
            <a:r>
              <a:rPr dirty="0" sz="1000">
                <a:latin typeface="Arial"/>
                <a:cs typeface="Arial"/>
              </a:rPr>
              <a:t>sob </a:t>
            </a:r>
            <a:r>
              <a:rPr dirty="0" sz="1000" spc="-5">
                <a:latin typeface="Arial"/>
                <a:cs typeface="Arial"/>
              </a:rPr>
              <a:t>pena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inabilitação.</a:t>
            </a:r>
            <a:endParaRPr sz="10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2" marL="434340" indent="-421640">
              <a:lnSpc>
                <a:spcPct val="100000"/>
              </a:lnSpc>
              <a:buFont typeface="Arial"/>
              <a:buAutoNum type="arabicPeriod"/>
              <a:tabLst>
                <a:tab pos="434975" algn="l"/>
              </a:tabLst>
            </a:pPr>
            <a:r>
              <a:rPr dirty="0" sz="1000" spc="-5">
                <a:latin typeface="Arial"/>
                <a:cs typeface="Arial"/>
              </a:rPr>
              <a:t>Fórmulas Aplicadas: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087621" y="9801852"/>
            <a:ext cx="28511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ILG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517396" y="9730833"/>
            <a:ext cx="4436110" cy="284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891540" marR="5080" indent="-879475">
              <a:lnSpc>
                <a:spcPct val="106300"/>
              </a:lnSpc>
              <a:spcBef>
                <a:spcPts val="95"/>
              </a:spcBef>
              <a:tabLst>
                <a:tab pos="217804" algn="l"/>
                <a:tab pos="442277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+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NÃO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EXCETO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</a:t>
            </a:r>
            <a:r>
              <a:rPr dirty="0" u="sng" sz="800" spc="9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PERMANENTE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1090669" y="1767322"/>
            <a:ext cx="27876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ILC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517396" y="1706363"/>
            <a:ext cx="3535679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196340" marR="5080" indent="-1184275">
              <a:lnSpc>
                <a:spcPct val="100000"/>
              </a:lnSpc>
              <a:spcBef>
                <a:spcPts val="100"/>
              </a:spcBef>
              <a:tabLst>
                <a:tab pos="1266825" algn="l"/>
                <a:tab pos="3522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8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</a:t>
            </a:r>
            <a:r>
              <a:rPr dirty="0" sz="800" spc="15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084573" y="2416546"/>
            <a:ext cx="28956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ISG</a:t>
            </a:r>
            <a:r>
              <a:rPr dirty="0" sz="800" spc="-70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517396" y="2354062"/>
            <a:ext cx="3535679" cy="27178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579120" marR="5080" indent="-567055">
              <a:lnSpc>
                <a:spcPct val="101299"/>
              </a:lnSpc>
              <a:spcBef>
                <a:spcPts val="90"/>
              </a:spcBef>
              <a:tabLst>
                <a:tab pos="1428115" algn="l"/>
                <a:tab pos="3522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8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TOTAL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     </a:t>
            </a:r>
            <a:r>
              <a:rPr dirty="0" sz="800" spc="18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593" y="3032242"/>
            <a:ext cx="6148070" cy="705865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lvl="2" marL="436245" indent="-423545">
              <a:lnSpc>
                <a:spcPct val="100000"/>
              </a:lnSpc>
              <a:spcBef>
                <a:spcPts val="95"/>
              </a:spcBef>
              <a:buFont typeface="Arial"/>
              <a:buAutoNum type="arabicPeriod" startAt="3"/>
              <a:tabLst>
                <a:tab pos="436880" algn="l"/>
              </a:tabLst>
            </a:pPr>
            <a:r>
              <a:rPr dirty="0" sz="1000" spc="-5">
                <a:latin typeface="Arial"/>
                <a:cs typeface="Arial"/>
              </a:rPr>
              <a:t>Apresentar conforme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XI </a:t>
            </a:r>
            <a:r>
              <a:rPr dirty="0" sz="1000" spc="-5">
                <a:latin typeface="Arial"/>
                <a:cs typeface="Arial"/>
              </a:rPr>
              <a:t>utilizando planilha disponibilizada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site.</a:t>
            </a:r>
            <a:endParaRPr sz="10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buFont typeface="Arial"/>
              <a:buAutoNum type="arabicPeriod" startAt="3"/>
            </a:pPr>
            <a:endParaRPr sz="1000">
              <a:latin typeface="Times New Roman"/>
              <a:cs typeface="Times New Roman"/>
            </a:endParaRPr>
          </a:p>
          <a:p>
            <a:pPr algn="just" lvl="2" marL="12700" marR="5715">
              <a:lnSpc>
                <a:spcPct val="96000"/>
              </a:lnSpc>
              <a:buFont typeface="Arial"/>
              <a:buAutoNum type="arabicPeriod" startAt="3"/>
              <a:tabLst>
                <a:tab pos="455295" algn="l"/>
              </a:tabLst>
            </a:pP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 b="1">
                <a:latin typeface="Arial"/>
                <a:cs typeface="Arial"/>
              </a:rPr>
              <a:t>ENQUADRAMENTO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REGIME DE TRIBUTAÇÃO DE MICRO EMPRESA </a:t>
            </a:r>
            <a:r>
              <a:rPr dirty="0" sz="1000" b="1">
                <a:latin typeface="Arial"/>
                <a:cs typeface="Arial"/>
              </a:rPr>
              <a:t>OU  EMPRESA </a:t>
            </a:r>
            <a:r>
              <a:rPr dirty="0" sz="1000" spc="-5" b="1">
                <a:latin typeface="Arial"/>
                <a:cs typeface="Arial"/>
              </a:rPr>
              <a:t>DE PEQUENO PORTE </a:t>
            </a:r>
            <a:r>
              <a:rPr dirty="0" sz="1000" spc="-5">
                <a:latin typeface="Arial"/>
                <a:cs typeface="Arial"/>
              </a:rPr>
              <a:t>deverão apresentar documento que demonstre a viabilidade econômico-  financeira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entidade, tais como </a:t>
            </a:r>
            <a:r>
              <a:rPr dirty="0" sz="1000" spc="-10">
                <a:latin typeface="Arial"/>
                <a:cs typeface="Arial"/>
              </a:rPr>
              <a:t>Balanço </a:t>
            </a:r>
            <a:r>
              <a:rPr dirty="0" sz="1000" spc="-5">
                <a:latin typeface="Arial"/>
                <a:cs typeface="Arial"/>
              </a:rPr>
              <a:t>Patrimonial </a:t>
            </a:r>
            <a:r>
              <a:rPr dirty="0" sz="1000" spc="-10">
                <a:latin typeface="Arial"/>
                <a:cs typeface="Arial"/>
              </a:rPr>
              <a:t>ou em </a:t>
            </a:r>
            <a:r>
              <a:rPr dirty="0" sz="1000" spc="-5">
                <a:latin typeface="Arial"/>
                <a:cs typeface="Arial"/>
              </a:rPr>
              <a:t>sua ausência, 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faturamento </a:t>
            </a:r>
            <a:r>
              <a:rPr dirty="0" sz="1000" spc="-10">
                <a:latin typeface="Arial"/>
                <a:cs typeface="Arial"/>
              </a:rPr>
              <a:t>dos  12 </a:t>
            </a:r>
            <a:r>
              <a:rPr dirty="0" sz="1000" spc="-5">
                <a:latin typeface="Arial"/>
                <a:cs typeface="Arial"/>
              </a:rPr>
              <a:t>últimos </a:t>
            </a:r>
            <a:r>
              <a:rPr dirty="0" sz="1000">
                <a:latin typeface="Arial"/>
                <a:cs typeface="Arial"/>
              </a:rPr>
              <a:t>meses </a:t>
            </a:r>
            <a:r>
              <a:rPr dirty="0" sz="1000" spc="-5">
                <a:latin typeface="Arial"/>
                <a:cs typeface="Arial"/>
              </a:rPr>
              <a:t>assinada </a:t>
            </a:r>
            <a:r>
              <a:rPr dirty="0" sz="1000" spc="-10">
                <a:latin typeface="Arial"/>
                <a:cs typeface="Arial"/>
              </a:rPr>
              <a:t>por um contador </a:t>
            </a:r>
            <a:r>
              <a:rPr dirty="0" sz="1000" spc="-5">
                <a:latin typeface="Arial"/>
                <a:cs typeface="Arial"/>
              </a:rPr>
              <a:t>e representante legal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5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OBS: </a:t>
            </a:r>
            <a:r>
              <a:rPr dirty="0" sz="1000" spc="-5">
                <a:latin typeface="Arial"/>
                <a:cs typeface="Arial"/>
              </a:rPr>
              <a:t>Outros documentos poderão ainda ser apresentados, desde que atendam a demanda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 CONCORRÊNCIA DE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04/2016 </a:t>
            </a:r>
            <a:r>
              <a:rPr dirty="0" sz="1000" spc="-5">
                <a:latin typeface="Arial"/>
                <a:cs typeface="Arial"/>
              </a:rPr>
              <a:t>sem </a:t>
            </a:r>
            <a:r>
              <a:rPr dirty="0" sz="1000" spc="-10">
                <a:latin typeface="Arial"/>
                <a:cs typeface="Arial"/>
              </a:rPr>
              <a:t>prejuízo ao </a:t>
            </a:r>
            <a:r>
              <a:rPr dirty="0" sz="1000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aquisição, e serão avaliados pela Comissão 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Compras.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69"/>
              </a:spcBef>
            </a:pPr>
            <a:r>
              <a:rPr dirty="0" sz="1000" spc="-10" b="1">
                <a:latin typeface="Arial"/>
                <a:cs typeface="Arial"/>
              </a:rPr>
              <a:t>11. </a:t>
            </a:r>
            <a:r>
              <a:rPr dirty="0" sz="1000" spc="-5" b="1">
                <a:latin typeface="Arial"/>
                <a:cs typeface="Arial"/>
              </a:rPr>
              <a:t>REGULARIDADE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FISCAL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10" b="1">
                <a:latin typeface="Arial"/>
                <a:cs typeface="Arial"/>
              </a:rPr>
              <a:t>12.1.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715">
              <a:lnSpc>
                <a:spcPts val="1150"/>
              </a:lnSpc>
              <a:buAutoNum type="alphaLcParenR"/>
              <a:tabLst>
                <a:tab pos="162560" algn="l"/>
              </a:tabLst>
            </a:pPr>
            <a:r>
              <a:rPr dirty="0" sz="1000" spc="-5">
                <a:latin typeface="Arial"/>
                <a:cs typeface="Arial"/>
              </a:rPr>
              <a:t>prova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Cadastro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Pessoas </a:t>
            </a:r>
            <a:r>
              <a:rPr dirty="0" sz="1000">
                <a:latin typeface="Arial"/>
                <a:cs typeface="Arial"/>
              </a:rPr>
              <a:t>Físicas </a:t>
            </a:r>
            <a:r>
              <a:rPr dirty="0" sz="1000" spc="-5">
                <a:latin typeface="Arial"/>
                <a:cs typeface="Arial"/>
              </a:rPr>
              <a:t>(CPF) </a:t>
            </a:r>
            <a:r>
              <a:rPr dirty="0" sz="1000" spc="-10">
                <a:latin typeface="Arial"/>
                <a:cs typeface="Arial"/>
              </a:rPr>
              <a:t>ou no </a:t>
            </a:r>
            <a:r>
              <a:rPr dirty="0" sz="1000" spc="-5">
                <a:latin typeface="Arial"/>
                <a:cs typeface="Arial"/>
              </a:rPr>
              <a:t>Cadastro </a:t>
            </a:r>
            <a:r>
              <a:rPr dirty="0" sz="1000">
                <a:latin typeface="Arial"/>
                <a:cs typeface="Arial"/>
              </a:rPr>
              <a:t>Nacional de </a:t>
            </a:r>
            <a:r>
              <a:rPr dirty="0" sz="1000" spc="-5">
                <a:latin typeface="Arial"/>
                <a:cs typeface="Arial"/>
              </a:rPr>
              <a:t>Pessoas Jurídicas  (CNPJ);</a:t>
            </a:r>
            <a:endParaRPr sz="1000">
              <a:latin typeface="Arial"/>
              <a:cs typeface="Arial"/>
            </a:endParaRPr>
          </a:p>
          <a:p>
            <a:pPr marL="12700" marR="6350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82245" algn="l"/>
              </a:tabLst>
            </a:pPr>
            <a:r>
              <a:rPr dirty="0" sz="1000" spc="-10">
                <a:latin typeface="Arial"/>
                <a:cs typeface="Arial"/>
              </a:rPr>
              <a:t>prova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regularidade para com a </a:t>
            </a:r>
            <a:r>
              <a:rPr dirty="0" sz="1000" spc="-10">
                <a:latin typeface="Arial"/>
                <a:cs typeface="Arial"/>
              </a:rPr>
              <a:t>Fazenda </a:t>
            </a:r>
            <a:r>
              <a:rPr dirty="0" sz="1000" spc="-5">
                <a:latin typeface="Arial"/>
                <a:cs typeface="Arial"/>
              </a:rPr>
              <a:t>Nacional, Estadual, Distrital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Municipal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domicílio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sede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participante, </a:t>
            </a:r>
            <a:r>
              <a:rPr dirty="0" sz="1000">
                <a:latin typeface="Arial"/>
                <a:cs typeface="Arial"/>
              </a:rPr>
              <a:t>na forma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lei;</a:t>
            </a:r>
            <a:endParaRPr sz="1000">
              <a:latin typeface="Arial"/>
              <a:cs typeface="Arial"/>
            </a:endParaRPr>
          </a:p>
          <a:p>
            <a:pPr marL="177165" indent="-164465">
              <a:lnSpc>
                <a:spcPts val="1090"/>
              </a:lnSpc>
              <a:buAutoNum type="alphaLcParenR"/>
              <a:tabLst>
                <a:tab pos="177800" algn="l"/>
              </a:tabLst>
            </a:pPr>
            <a:r>
              <a:rPr dirty="0" sz="1000" spc="-10">
                <a:latin typeface="Arial"/>
                <a:cs typeface="Arial"/>
              </a:rPr>
              <a:t>prova</a:t>
            </a:r>
            <a:r>
              <a:rPr dirty="0" sz="1000" spc="17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regularidade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relativa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à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Seguridade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Social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ao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Fundo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Garantia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por</a:t>
            </a:r>
            <a:r>
              <a:rPr dirty="0" sz="1000" spc="18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Tempo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Serviço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-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>
                <a:latin typeface="Arial"/>
                <a:cs typeface="Arial"/>
              </a:rPr>
              <a:t>FGTS,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cumprimento dos encargos instituídos </a:t>
            </a:r>
            <a:r>
              <a:rPr dirty="0" sz="1000" spc="-10">
                <a:latin typeface="Arial"/>
                <a:cs typeface="Arial"/>
              </a:rPr>
              <a:t>por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lei;</a:t>
            </a:r>
            <a:endParaRPr sz="1000">
              <a:latin typeface="Arial"/>
              <a:cs typeface="Arial"/>
            </a:endParaRPr>
          </a:p>
          <a:p>
            <a:pPr marL="12700" marR="6985">
              <a:lnSpc>
                <a:spcPts val="1150"/>
              </a:lnSpc>
              <a:spcBef>
                <a:spcPts val="55"/>
              </a:spcBef>
              <a:buAutoNum type="alphaLcParenR" startAt="4"/>
              <a:tabLst>
                <a:tab pos="173355" algn="l"/>
              </a:tabLst>
            </a:pPr>
            <a:r>
              <a:rPr dirty="0" sz="1000" spc="-5">
                <a:latin typeface="Arial"/>
                <a:cs typeface="Arial"/>
              </a:rPr>
              <a:t>Certidão Negativa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Débitos Trabalhistas (CNDT) comprovando a inexistência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débitos inadimplidos  perante a </a:t>
            </a:r>
            <a:r>
              <a:rPr dirty="0" sz="1000">
                <a:latin typeface="Arial"/>
                <a:cs typeface="Arial"/>
              </a:rPr>
              <a:t>Justiça do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Trabalho.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12700" marR="7620">
              <a:lnSpc>
                <a:spcPts val="114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*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15" b="1">
                <a:latin typeface="Arial"/>
                <a:cs typeface="Arial"/>
              </a:rPr>
              <a:t>AS </a:t>
            </a:r>
            <a:r>
              <a:rPr dirty="0" sz="1000" spc="-5" b="1">
                <a:latin typeface="Arial"/>
                <a:cs typeface="Arial"/>
              </a:rPr>
              <a:t>CERTIDÕES, INEXISTINDO PRAZO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VALIDADE, </a:t>
            </a:r>
            <a:r>
              <a:rPr dirty="0" sz="1000" spc="-20" b="1">
                <a:latin typeface="Arial"/>
                <a:cs typeface="Arial"/>
              </a:rPr>
              <a:t>AS </a:t>
            </a:r>
            <a:r>
              <a:rPr dirty="0" sz="1000" spc="-5" b="1">
                <a:latin typeface="Arial"/>
                <a:cs typeface="Arial"/>
              </a:rPr>
              <a:t>MESMAS SÃO VÁLIDAS POR </a:t>
            </a:r>
            <a:r>
              <a:rPr dirty="0" sz="1000" b="1">
                <a:latin typeface="Arial"/>
                <a:cs typeface="Arial"/>
              </a:rPr>
              <a:t>90  </a:t>
            </a:r>
            <a:r>
              <a:rPr dirty="0" sz="1000" spc="-5" b="1">
                <a:latin typeface="Arial"/>
                <a:cs typeface="Arial"/>
              </a:rPr>
              <a:t>(NOVENTA) DIAS CONTADOS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EXPEDIÇÃO.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10" b="1">
                <a:latin typeface="Arial"/>
                <a:cs typeface="Arial"/>
              </a:rPr>
              <a:t>12.</a:t>
            </a:r>
            <a:r>
              <a:rPr dirty="0" sz="1000" spc="24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DECLARAÇÕES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60020" indent="-147320">
              <a:lnSpc>
                <a:spcPts val="1170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Concordância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III)</a:t>
            </a:r>
            <a:r>
              <a:rPr dirty="0" sz="1000" spc="-5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60020" indent="-147320">
              <a:lnSpc>
                <a:spcPts val="1150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Elaboração Independente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IV)</a:t>
            </a:r>
            <a:r>
              <a:rPr dirty="0" sz="1000" spc="-5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2700" marR="7620">
              <a:lnSpc>
                <a:spcPts val="1140"/>
              </a:lnSpc>
              <a:spcBef>
                <a:spcPts val="70"/>
              </a:spcBef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 pleno conhecimento, aceitação 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atendimento às exigências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habilitação 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Edital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marL="12700" marR="6350">
              <a:lnSpc>
                <a:spcPts val="1140"/>
              </a:lnSpc>
              <a:spcBef>
                <a:spcPts val="25"/>
              </a:spcBef>
              <a:buAutoNum type="alphaLcParenR"/>
              <a:tabLst>
                <a:tab pos="20637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inexistência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fatos impeditivos à sua habilitação, assinada por sócio, dirigente,  proprietário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procurador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proponente, devidamente identificado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733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(</a:t>
            </a:r>
            <a:r>
              <a:rPr dirty="0" sz="1000" spc="-5" b="1">
                <a:latin typeface="Arial"/>
                <a:cs typeface="Arial"/>
              </a:rPr>
              <a:t>ANEXO </a:t>
            </a:r>
            <a:r>
              <a:rPr dirty="0" sz="1000" spc="-10" b="1">
                <a:latin typeface="Arial"/>
                <a:cs typeface="Arial"/>
              </a:rPr>
              <a:t>VII</a:t>
            </a:r>
            <a:r>
              <a:rPr dirty="0" sz="1000" spc="-10">
                <a:latin typeface="Arial"/>
                <a:cs typeface="Arial"/>
              </a:rPr>
              <a:t>)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possui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</a:t>
            </a:r>
            <a:r>
              <a:rPr dirty="0" sz="1000" spc="-10">
                <a:latin typeface="Arial"/>
                <a:cs typeface="Arial"/>
              </a:rPr>
              <a:t>quadro </a:t>
            </a:r>
            <a:r>
              <a:rPr dirty="0" sz="1000" spc="-5">
                <a:latin typeface="Arial"/>
                <a:cs typeface="Arial"/>
              </a:rPr>
              <a:t>funcional nenhum menor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dezoito anos desempenhando trabalho noturno, perigoso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insalubre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qualquer trabalho pormenor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dezesseis anos,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artigo 7º, inciso III,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Constituição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Federal;</a:t>
            </a:r>
            <a:endParaRPr sz="1000">
              <a:latin typeface="Arial"/>
              <a:cs typeface="Arial"/>
            </a:endParaRPr>
          </a:p>
          <a:p>
            <a:pPr marL="127000" indent="-114300">
              <a:lnSpc>
                <a:spcPts val="1090"/>
              </a:lnSpc>
              <a:buAutoNum type="alphaLcParenR"/>
              <a:tabLst>
                <a:tab pos="127635" algn="l"/>
              </a:tabLst>
            </a:pPr>
            <a:r>
              <a:rPr dirty="0" sz="1000" spc="-5">
                <a:latin typeface="Arial"/>
                <a:cs typeface="Arial"/>
              </a:rPr>
              <a:t>Calculo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Qualificação Econômico - Financeiro, </a:t>
            </a:r>
            <a:r>
              <a:rPr dirty="0" sz="100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consonância com o Balanço Patrimonial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18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XI)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12700" marR="6350">
              <a:lnSpc>
                <a:spcPts val="1160"/>
              </a:lnSpc>
              <a:spcBef>
                <a:spcPts val="45"/>
              </a:spcBef>
              <a:buAutoNum type="alphaLcParenR"/>
              <a:tabLst>
                <a:tab pos="17589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(</a:t>
            </a:r>
            <a:r>
              <a:rPr dirty="0" sz="1000" spc="-5" b="1">
                <a:latin typeface="Arial"/>
                <a:cs typeface="Arial"/>
              </a:rPr>
              <a:t>ANEXO </a:t>
            </a:r>
            <a:r>
              <a:rPr dirty="0" sz="1000" spc="-10" b="1">
                <a:latin typeface="Arial"/>
                <a:cs typeface="Arial"/>
              </a:rPr>
              <a:t>XII</a:t>
            </a:r>
            <a:r>
              <a:rPr dirty="0" sz="1000" spc="-10">
                <a:latin typeface="Arial"/>
                <a:cs typeface="Arial"/>
              </a:rPr>
              <a:t>) </a:t>
            </a:r>
            <a:r>
              <a:rPr dirty="0" sz="1000" spc="-5">
                <a:latin typeface="Arial"/>
                <a:cs typeface="Arial"/>
              </a:rPr>
              <a:t>indicando para </a:t>
            </a:r>
            <a:r>
              <a:rPr dirty="0" sz="1000">
                <a:latin typeface="Arial"/>
                <a:cs typeface="Arial"/>
              </a:rPr>
              <a:t>qual </a:t>
            </a:r>
            <a:r>
              <a:rPr dirty="0" sz="1000" spc="-5">
                <a:latin typeface="Arial"/>
                <a:cs typeface="Arial"/>
              </a:rPr>
              <a:t>(is) </a:t>
            </a:r>
            <a:r>
              <a:rPr dirty="0" sz="1000" spc="-10">
                <a:latin typeface="Arial"/>
                <a:cs typeface="Arial"/>
              </a:rPr>
              <a:t>item </a:t>
            </a:r>
            <a:r>
              <a:rPr dirty="0" sz="1000" spc="-5">
                <a:latin typeface="Arial"/>
                <a:cs typeface="Arial"/>
              </a:rPr>
              <a:t>(s) o licitante apresenta proposta  comercial;</a:t>
            </a:r>
            <a:endParaRPr sz="1000">
              <a:latin typeface="Arial"/>
              <a:cs typeface="Arial"/>
            </a:endParaRPr>
          </a:p>
          <a:p>
            <a:pPr marL="12700" marR="7620">
              <a:lnSpc>
                <a:spcPts val="1200"/>
              </a:lnSpc>
              <a:spcBef>
                <a:spcPts val="145"/>
              </a:spcBef>
              <a:buSzPct val="120000"/>
              <a:buAutoNum type="alphaLcParenR"/>
              <a:tabLst>
                <a:tab pos="20383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(</a:t>
            </a:r>
            <a:r>
              <a:rPr dirty="0" sz="1000" spc="-5" b="1">
                <a:latin typeface="Arial"/>
                <a:cs typeface="Arial"/>
              </a:rPr>
              <a:t>ANEXO </a:t>
            </a:r>
            <a:r>
              <a:rPr dirty="0" sz="1000" spc="-10" b="1">
                <a:latin typeface="Arial"/>
                <a:cs typeface="Arial"/>
              </a:rPr>
              <a:t>XIII</a:t>
            </a:r>
            <a:r>
              <a:rPr dirty="0" sz="1000" spc="-10">
                <a:latin typeface="Arial"/>
                <a:cs typeface="Arial"/>
              </a:rPr>
              <a:t>) de </a:t>
            </a:r>
            <a:r>
              <a:rPr dirty="0" sz="1000" spc="-5">
                <a:latin typeface="Arial"/>
                <a:cs typeface="Arial"/>
              </a:rPr>
              <a:t>Inexistência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Parentesco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quadro societário, </a:t>
            </a:r>
            <a:r>
              <a:rPr dirty="0" sz="1000" spc="-10">
                <a:latin typeface="Arial"/>
                <a:cs typeface="Arial"/>
              </a:rPr>
              <a:t>com  </a:t>
            </a:r>
            <a:r>
              <a:rPr dirty="0" sz="1000" spc="-5">
                <a:latin typeface="Arial"/>
                <a:cs typeface="Arial"/>
              </a:rPr>
              <a:t>diretores e dirigentes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marL="288290" indent="-275590">
              <a:lnSpc>
                <a:spcPct val="100000"/>
              </a:lnSpc>
              <a:buAutoNum type="arabicPeriod" startAt="13"/>
              <a:tabLst>
                <a:tab pos="288925" algn="l"/>
              </a:tabLst>
            </a:pPr>
            <a:r>
              <a:rPr dirty="0" sz="1000" spc="-10" b="1">
                <a:latin typeface="Arial"/>
                <a:cs typeface="Arial"/>
              </a:rPr>
              <a:t>PROPOSTA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COMERCIAL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AutoNum type="arabicPeriod" startAt="13"/>
            </a:pPr>
            <a:endParaRPr sz="1000">
              <a:latin typeface="Times New Roman"/>
              <a:cs typeface="Times New Roman"/>
            </a:endParaRPr>
          </a:p>
          <a:p>
            <a:pPr lvl="1" marL="12700" marR="5080">
              <a:lnSpc>
                <a:spcPts val="1160"/>
              </a:lnSpc>
              <a:buFont typeface="Arial"/>
              <a:buAutoNum type="arabicPeriod"/>
              <a:tabLst>
                <a:tab pos="339090" algn="l"/>
              </a:tabLst>
            </a:pPr>
            <a:r>
              <a:rPr dirty="0" sz="1000" spc="-5">
                <a:latin typeface="Arial"/>
                <a:cs typeface="Arial"/>
              </a:rPr>
              <a:t>A proposta deverá </a:t>
            </a:r>
            <a:r>
              <a:rPr dirty="0" sz="1000">
                <a:latin typeface="Arial"/>
                <a:cs typeface="Arial"/>
              </a:rPr>
              <a:t>ser </a:t>
            </a:r>
            <a:r>
              <a:rPr dirty="0" sz="1000" spc="-5">
                <a:latin typeface="Arial"/>
                <a:cs typeface="Arial"/>
              </a:rPr>
              <a:t>entregue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papel timbrado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conforme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VIII</a:t>
            </a:r>
            <a:r>
              <a:rPr dirty="0" sz="1000" spc="-5">
                <a:latin typeface="Arial"/>
                <a:cs typeface="Arial"/>
              </a:rPr>
              <a:t>, contendo </a:t>
            </a:r>
            <a:r>
              <a:rPr dirty="0" sz="1000">
                <a:latin typeface="Arial"/>
                <a:cs typeface="Arial"/>
              </a:rPr>
              <a:t>no  </a:t>
            </a:r>
            <a:r>
              <a:rPr dirty="0" sz="1000" spc="-5">
                <a:latin typeface="Arial"/>
                <a:cs typeface="Arial"/>
              </a:rPr>
              <a:t>mínimo: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08" y="1569202"/>
            <a:ext cx="6148705" cy="84740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900" indent="-228600">
              <a:lnSpc>
                <a:spcPct val="100000"/>
              </a:lnSpc>
              <a:spcBef>
                <a:spcPts val="9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10" b="1">
                <a:latin typeface="Arial"/>
                <a:cs typeface="Arial"/>
              </a:rPr>
              <a:t>RAZÃO </a:t>
            </a:r>
            <a:r>
              <a:rPr dirty="0" sz="1000" spc="-5" b="1">
                <a:latin typeface="Arial"/>
                <a:cs typeface="Arial"/>
              </a:rPr>
              <a:t>SOCIAL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3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EMPRESA;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REGIME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TRIBUTÁRIO;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CADASTRO NACIONAL </a:t>
            </a:r>
            <a:r>
              <a:rPr dirty="0" sz="1000" b="1">
                <a:latin typeface="Arial"/>
                <a:cs typeface="Arial"/>
              </a:rPr>
              <a:t>DE PESSOA JURÍDICA </a:t>
            </a:r>
            <a:r>
              <a:rPr dirty="0" sz="1000" spc="-5" b="1">
                <a:latin typeface="Arial"/>
                <a:cs typeface="Arial"/>
              </a:rPr>
              <a:t>–</a:t>
            </a:r>
            <a:r>
              <a:rPr dirty="0" sz="1000" spc="-1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CNPJ;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INSCRIÇÃO </a:t>
            </a:r>
            <a:r>
              <a:rPr dirty="0" sz="1000" spc="-15" b="1">
                <a:latin typeface="Arial"/>
                <a:cs typeface="Arial"/>
              </a:rPr>
              <a:t>ESTADUAL;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ENDEREÇO COMPLETO;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E-MAIL;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TELEFONE E </a:t>
            </a:r>
            <a:r>
              <a:rPr dirty="0" sz="1000" spc="-20" b="1">
                <a:latin typeface="Arial"/>
                <a:cs typeface="Arial"/>
              </a:rPr>
              <a:t>FAX;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DADOS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BANCÁRIOS;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ESPECIFICAÇÃO </a:t>
            </a:r>
            <a:r>
              <a:rPr dirty="0" sz="1000" spc="-10" b="1">
                <a:latin typeface="Arial"/>
                <a:cs typeface="Arial"/>
              </a:rPr>
              <a:t>DETALHADA </a:t>
            </a:r>
            <a:r>
              <a:rPr dirty="0" sz="1000" spc="-5" b="1">
                <a:latin typeface="Arial"/>
                <a:cs typeface="Arial"/>
              </a:rPr>
              <a:t>DO(S)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PRODUTO(S);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PRAZO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ENTREGA;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GARANTIA;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20" b="1">
                <a:latin typeface="Arial"/>
                <a:cs typeface="Arial"/>
              </a:rPr>
              <a:t>VALOR </a:t>
            </a:r>
            <a:r>
              <a:rPr dirty="0" sz="1000" spc="-5" b="1">
                <a:latin typeface="Arial"/>
                <a:cs typeface="Arial"/>
              </a:rPr>
              <a:t>UNITÁRIO E </a:t>
            </a:r>
            <a:r>
              <a:rPr dirty="0" sz="1000" spc="-25" b="1">
                <a:latin typeface="Arial"/>
                <a:cs typeface="Arial"/>
              </a:rPr>
              <a:t>TOTAL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ALGARISMO E POR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EXTENSO;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PRAZO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10" b="1">
                <a:latin typeface="Arial"/>
                <a:cs typeface="Arial"/>
              </a:rPr>
              <a:t> VALIDADE</a:t>
            </a:r>
            <a:r>
              <a:rPr dirty="0" sz="1000" spc="-1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35" b="1">
                <a:latin typeface="Arial"/>
                <a:cs typeface="Arial"/>
              </a:rPr>
              <a:t>DATA;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10" b="1">
                <a:latin typeface="Arial"/>
                <a:cs typeface="Arial"/>
              </a:rPr>
              <a:t>ASSINATURA </a:t>
            </a:r>
            <a:r>
              <a:rPr dirty="0" sz="1000" spc="-5" b="1">
                <a:latin typeface="Arial"/>
                <a:cs typeface="Arial"/>
              </a:rPr>
              <a:t>DO </a:t>
            </a:r>
            <a:r>
              <a:rPr dirty="0" sz="1000" spc="-10" b="1">
                <a:latin typeface="Arial"/>
                <a:cs typeface="Arial"/>
              </a:rPr>
              <a:t>REPRESENTANTE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LEGAL.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O preço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10">
                <a:latin typeface="Arial"/>
                <a:cs typeface="Arial"/>
              </a:rPr>
              <a:t>item </a:t>
            </a:r>
            <a:r>
              <a:rPr dirty="0" sz="1000" spc="-5">
                <a:latin typeface="Arial"/>
                <a:cs typeface="Arial"/>
              </a:rPr>
              <a:t>deve </a:t>
            </a:r>
            <a:r>
              <a:rPr dirty="0" sz="1000">
                <a:latin typeface="Arial"/>
                <a:cs typeface="Arial"/>
              </a:rPr>
              <a:t>conter </a:t>
            </a:r>
            <a:r>
              <a:rPr dirty="0" sz="1000" spc="-5">
                <a:latin typeface="Arial"/>
                <a:cs typeface="Arial"/>
              </a:rPr>
              <a:t>embutidos os impostos municipais, estaduais e federais, taxas, emolumentos e  demais encargos incidentes, com frete referente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transporte e entrega do(s) produto(s).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NENHUMA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REIVINDICAÇÃO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PAGAMENTO </a:t>
            </a:r>
            <a:r>
              <a:rPr dirty="0" u="heavy" sz="1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ADICIONAL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OU REAJUSTAMENTO DE VALOR/CUSTO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SERÁ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CONSIDERADA.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288290" indent="-275590">
              <a:lnSpc>
                <a:spcPct val="100000"/>
              </a:lnSpc>
              <a:buAutoNum type="arabicPeriod" startAt="14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JULGAMENTO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AutoNum type="arabicPeriod" startAt="14"/>
            </a:pPr>
            <a:endParaRPr sz="1000">
              <a:latin typeface="Times New Roman"/>
              <a:cs typeface="Times New Roman"/>
            </a:endParaRPr>
          </a:p>
          <a:p>
            <a:pPr lvl="1" marL="12700" marR="8255">
              <a:lnSpc>
                <a:spcPts val="1150"/>
              </a:lnSpc>
              <a:buFont typeface="Arial"/>
              <a:buAutoNum type="arabicPeriod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A proposta vencedora será 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atender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especificado e apresentar </a:t>
            </a:r>
            <a:r>
              <a:rPr dirty="0" sz="1000" b="1">
                <a:latin typeface="Arial"/>
                <a:cs typeface="Arial"/>
              </a:rPr>
              <a:t>MENOR </a:t>
            </a:r>
            <a:r>
              <a:rPr dirty="0" sz="1000" spc="-5" b="1">
                <a:latin typeface="Arial"/>
                <a:cs typeface="Arial"/>
              </a:rPr>
              <a:t>PREÇO  UNITÁRIO DO</a:t>
            </a:r>
            <a:r>
              <a:rPr dirty="0" sz="1000" b="1">
                <a:latin typeface="Arial"/>
                <a:cs typeface="Arial"/>
              </a:rPr>
              <a:t> ITEM</a:t>
            </a:r>
            <a:r>
              <a:rPr dirty="0" sz="100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lvl="1" marL="12700" marR="8890">
              <a:lnSpc>
                <a:spcPts val="1160"/>
              </a:lnSpc>
              <a:buFont typeface="Arial"/>
              <a:buAutoNum type="arabicPeriod"/>
              <a:tabLst>
                <a:tab pos="346710" algn="l"/>
              </a:tabLst>
            </a:pPr>
            <a:r>
              <a:rPr dirty="0" sz="1000" spc="-5">
                <a:latin typeface="Arial"/>
                <a:cs typeface="Arial"/>
              </a:rPr>
              <a:t>Serão desclassificadas as propostas que conflitem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as normas deste Edital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 legislação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vigor.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/>
            </a:pPr>
            <a:endParaRPr sz="900">
              <a:latin typeface="Times New Roman"/>
              <a:cs typeface="Times New Roman"/>
            </a:endParaRPr>
          </a:p>
          <a:p>
            <a:pPr lvl="1" marL="329565" indent="-316865">
              <a:lnSpc>
                <a:spcPts val="1175"/>
              </a:lnSpc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Serão também </a:t>
            </a:r>
            <a:r>
              <a:rPr dirty="0" sz="1000" spc="-10">
                <a:latin typeface="Arial"/>
                <a:cs typeface="Arial"/>
              </a:rPr>
              <a:t>rejeitadas </a:t>
            </a:r>
            <a:r>
              <a:rPr dirty="0" sz="1000" spc="-5">
                <a:latin typeface="Arial"/>
                <a:cs typeface="Arial"/>
              </a:rPr>
              <a:t>as propostas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que:</a:t>
            </a:r>
            <a:endParaRPr sz="1000">
              <a:latin typeface="Arial"/>
              <a:cs typeface="Arial"/>
            </a:endParaRPr>
          </a:p>
          <a:p>
            <a:pPr marL="160020" indent="-147320">
              <a:lnSpc>
                <a:spcPts val="1160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Contenham </a:t>
            </a:r>
            <a:r>
              <a:rPr dirty="0" sz="1000" spc="-10">
                <a:latin typeface="Arial"/>
                <a:cs typeface="Arial"/>
              </a:rPr>
              <a:t>valores </a:t>
            </a:r>
            <a:r>
              <a:rPr dirty="0" sz="1000" spc="-5">
                <a:latin typeface="Arial"/>
                <a:cs typeface="Arial"/>
              </a:rPr>
              <a:t>incompatíveis com o estabelecido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 </a:t>
            </a:r>
            <a:r>
              <a:rPr dirty="0" sz="1000" spc="-5">
                <a:latin typeface="Arial"/>
                <a:cs typeface="Arial"/>
              </a:rPr>
              <a:t>deste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marL="12700" marR="8890">
              <a:lnSpc>
                <a:spcPts val="1140"/>
              </a:lnSpc>
              <a:spcBef>
                <a:spcPts val="70"/>
              </a:spcBef>
              <a:buAutoNum type="alphaLcParenR"/>
              <a:tabLst>
                <a:tab pos="185420" algn="l"/>
              </a:tabLst>
            </a:pPr>
            <a:r>
              <a:rPr dirty="0" sz="1000" spc="-5">
                <a:latin typeface="Arial"/>
                <a:cs typeface="Arial"/>
              </a:rPr>
              <a:t>Contenham </a:t>
            </a:r>
            <a:r>
              <a:rPr dirty="0" sz="1000" spc="-10">
                <a:latin typeface="Arial"/>
                <a:cs typeface="Arial"/>
              </a:rPr>
              <a:t>qualquer </a:t>
            </a:r>
            <a:r>
              <a:rPr dirty="0" sz="1000" spc="-5">
                <a:latin typeface="Arial"/>
                <a:cs typeface="Arial"/>
              </a:rPr>
              <a:t>limitação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condição substancialmente contrastante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o presente Edital,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seja, manifestamente inexequível,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decisão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Pregoeiro.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00">
              <a:latin typeface="Times New Roman"/>
              <a:cs typeface="Times New Roman"/>
            </a:endParaRPr>
          </a:p>
          <a:p>
            <a:pPr lvl="1" marL="329565" indent="-316865">
              <a:lnSpc>
                <a:spcPct val="100000"/>
              </a:lnSpc>
              <a:buFont typeface="Arial"/>
              <a:buAutoNum type="arabicPeriod" startAt="4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Ocorrendo discordância entre os valores numéricos e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extenso prevalecerão estes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últimos.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Arial"/>
              <a:buAutoNum type="arabicPeriod" startAt="4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7620">
              <a:lnSpc>
                <a:spcPts val="1150"/>
              </a:lnSpc>
              <a:buFont typeface="Arial"/>
              <a:buAutoNum type="arabicPeriod" startAt="4"/>
              <a:tabLst>
                <a:tab pos="332740" algn="l"/>
              </a:tabLst>
            </a:pPr>
            <a:r>
              <a:rPr dirty="0" sz="1000" spc="-5">
                <a:latin typeface="Arial"/>
                <a:cs typeface="Arial"/>
              </a:rPr>
              <a:t>Os recursos obedecerão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que estabelece o Art. </a:t>
            </a:r>
            <a:r>
              <a:rPr dirty="0" sz="1000" spc="-10">
                <a:latin typeface="Arial"/>
                <a:cs typeface="Arial"/>
              </a:rPr>
              <a:t>18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Regulamento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Contratações </a:t>
            </a:r>
            <a:r>
              <a:rPr dirty="0" sz="1000" spc="-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Confederação Brasileira </a:t>
            </a:r>
            <a:r>
              <a:rPr dirty="0" sz="1000" spc="-10">
                <a:latin typeface="Arial"/>
                <a:cs typeface="Arial"/>
              </a:rPr>
              <a:t>de Clubes </a:t>
            </a:r>
            <a:r>
              <a:rPr dirty="0" sz="1000" spc="-5">
                <a:latin typeface="Arial"/>
                <a:cs typeface="Arial"/>
              </a:rPr>
              <a:t>- e poderão ser interpostos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5 (cinco) dias úteis </a:t>
            </a:r>
            <a:r>
              <a:rPr dirty="0" sz="1000" spc="-5">
                <a:latin typeface="Arial"/>
                <a:cs typeface="Arial"/>
              </a:rPr>
              <a:t>a contar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lavratura </a:t>
            </a:r>
            <a:r>
              <a:rPr dirty="0" sz="1000" spc="-10">
                <a:latin typeface="Arial"/>
                <a:cs typeface="Arial"/>
              </a:rPr>
              <a:t>da ata, no </a:t>
            </a:r>
            <a:r>
              <a:rPr dirty="0" sz="1000" spc="-5">
                <a:latin typeface="Arial"/>
                <a:cs typeface="Arial"/>
              </a:rPr>
              <a:t>seguinte endereço: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nº 450, Bairro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Santo Antônio,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30330-100,  </a:t>
            </a:r>
            <a:r>
              <a:rPr dirty="0" sz="1000" spc="-10">
                <a:latin typeface="Arial"/>
                <a:cs typeface="Arial"/>
              </a:rPr>
              <a:t>em Belo </a:t>
            </a:r>
            <a:r>
              <a:rPr dirty="0" sz="1000" spc="-5">
                <a:latin typeface="Arial"/>
                <a:cs typeface="Arial"/>
              </a:rPr>
              <a:t>Horizonte - MG,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horário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08:00 às 12:00 e 14:00 às 18:00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horas.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AutoNum type="arabicPeriod" startAt="4"/>
            </a:pPr>
            <a:endParaRPr sz="950">
              <a:latin typeface="Times New Roman"/>
              <a:cs typeface="Times New Roman"/>
            </a:endParaRPr>
          </a:p>
          <a:p>
            <a:pPr lvl="1" marL="12700" marR="8890">
              <a:lnSpc>
                <a:spcPts val="1160"/>
              </a:lnSpc>
              <a:buFont typeface="Arial"/>
              <a:buAutoNum type="arabicPeriod" startAt="4"/>
              <a:tabLst>
                <a:tab pos="357505" algn="l"/>
              </a:tabLst>
            </a:pPr>
            <a:r>
              <a:rPr dirty="0" sz="1000" spc="-5">
                <a:latin typeface="Arial"/>
                <a:cs typeface="Arial"/>
              </a:rPr>
              <a:t>Os recursos relativos a Habilitação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inabilitação e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julgamentos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propostas, terão efeito  suspensivo, facultada à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5">
                <a:latin typeface="Arial"/>
                <a:cs typeface="Arial"/>
              </a:rPr>
              <a:t>atribuir efeito suspensivo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demais recursos porventura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interpostos.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 startAt="4"/>
            </a:pPr>
            <a:endParaRPr sz="950">
              <a:latin typeface="Times New Roman"/>
              <a:cs typeface="Times New Roman"/>
            </a:endParaRPr>
          </a:p>
          <a:p>
            <a:pPr lvl="1" marL="12700" marR="7620">
              <a:lnSpc>
                <a:spcPts val="1150"/>
              </a:lnSpc>
              <a:buFont typeface="Arial"/>
              <a:buAutoNum type="arabicPeriod" startAt="4"/>
              <a:tabLst>
                <a:tab pos="333375" algn="l"/>
              </a:tabLst>
            </a:pPr>
            <a:r>
              <a:rPr dirty="0" sz="1000" spc="-5">
                <a:latin typeface="Arial"/>
                <a:cs typeface="Arial"/>
              </a:rPr>
              <a:t>Interposto recurso serão comunicados os demais participantes que poderão impugná-lo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5  (cinco) dias úteis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 startAt="4"/>
            </a:pPr>
            <a:endParaRPr sz="900">
              <a:latin typeface="Times New Roman"/>
              <a:cs typeface="Times New Roman"/>
            </a:endParaRPr>
          </a:p>
          <a:p>
            <a:pPr lvl="1" marL="329565" indent="-316865">
              <a:lnSpc>
                <a:spcPct val="100000"/>
              </a:lnSpc>
              <a:spcBef>
                <a:spcPts val="5"/>
              </a:spcBef>
              <a:buFont typeface="Arial"/>
              <a:buAutoNum type="arabicPeriod" startAt="4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Os recursos interpostos fora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serão conhecidos pela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Comissão.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rabicPeriod" startAt="4"/>
            </a:pPr>
            <a:endParaRPr sz="1000">
              <a:latin typeface="Times New Roman"/>
              <a:cs typeface="Times New Roman"/>
            </a:endParaRPr>
          </a:p>
          <a:p>
            <a:pPr lvl="1" marL="12700" marR="7620">
              <a:lnSpc>
                <a:spcPts val="1160"/>
              </a:lnSpc>
              <a:buFont typeface="Arial"/>
              <a:buAutoNum type="arabicPeriod" startAt="4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Nenhum </a:t>
            </a:r>
            <a:r>
              <a:rPr dirty="0" sz="1000" spc="-10">
                <a:latin typeface="Arial"/>
                <a:cs typeface="Arial"/>
              </a:rPr>
              <a:t>prazo de </a:t>
            </a:r>
            <a:r>
              <a:rPr dirty="0" sz="1000">
                <a:latin typeface="Arial"/>
                <a:cs typeface="Arial"/>
              </a:rPr>
              <a:t>recurso </a:t>
            </a:r>
            <a:r>
              <a:rPr dirty="0" sz="1000" spc="-5">
                <a:latin typeface="Arial"/>
                <a:cs typeface="Arial"/>
              </a:rPr>
              <a:t>será iniciado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contado sem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os autos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estejam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vista  franqueada </a:t>
            </a:r>
            <a:r>
              <a:rPr dirty="0" sz="1000">
                <a:latin typeface="Arial"/>
                <a:cs typeface="Arial"/>
              </a:rPr>
              <a:t>ao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interessado.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 startAt="4"/>
            </a:pPr>
            <a:endParaRPr sz="900">
              <a:latin typeface="Times New Roman"/>
              <a:cs typeface="Times New Roman"/>
            </a:endParaRPr>
          </a:p>
          <a:p>
            <a:pPr algn="just" lvl="1" marL="399415" indent="-386715">
              <a:lnSpc>
                <a:spcPct val="100000"/>
              </a:lnSpc>
              <a:buFont typeface="Arial"/>
              <a:buAutoNum type="arabicPeriod" startAt="4"/>
              <a:tabLst>
                <a:tab pos="400050" algn="l"/>
              </a:tabLst>
            </a:pPr>
            <a:r>
              <a:rPr dirty="0" sz="1000" spc="-5">
                <a:latin typeface="Arial"/>
                <a:cs typeface="Arial"/>
              </a:rPr>
              <a:t>A Comissão proferirá decisão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julgamento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recurso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</a:t>
            </a:r>
            <a:r>
              <a:rPr dirty="0" sz="1000" spc="-10">
                <a:latin typeface="Arial"/>
                <a:cs typeface="Arial"/>
              </a:rPr>
              <a:t>dias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288290" indent="-275590">
              <a:lnSpc>
                <a:spcPct val="100000"/>
              </a:lnSpc>
              <a:spcBef>
                <a:spcPts val="5"/>
              </a:spcBef>
              <a:buAutoNum type="arabicPeriod" startAt="15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HOMOLOGAÇÃO E ADJUDICAÇÃO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rabicPeriod" startAt="15"/>
            </a:pPr>
            <a:endParaRPr sz="900">
              <a:latin typeface="Times New Roman"/>
              <a:cs typeface="Times New Roman"/>
            </a:endParaRPr>
          </a:p>
          <a:p>
            <a:pPr algn="just" lvl="1" marL="338455" indent="-325755">
              <a:lnSpc>
                <a:spcPct val="100000"/>
              </a:lnSpc>
              <a:buFont typeface="Arial"/>
              <a:buAutoNum type="arabicPeriod"/>
              <a:tabLst>
                <a:tab pos="339090" algn="l"/>
              </a:tabLst>
            </a:pPr>
            <a:r>
              <a:rPr dirty="0" sz="1000" spc="-5">
                <a:latin typeface="Arial"/>
                <a:cs typeface="Arial"/>
              </a:rPr>
              <a:t>O 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Edital será adjudicado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fornecedor cuja proposta houver sido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classificada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561583"/>
            <a:ext cx="6146800" cy="8501380"/>
          </a:xfrm>
          <a:prstGeom prst="rect">
            <a:avLst/>
          </a:prstGeom>
        </p:spPr>
        <p:txBody>
          <a:bodyPr wrap="square" lIns="0" tIns="19050" rIns="0" bIns="0" rtlCol="0" vert="horz">
            <a:spAutoFit/>
          </a:bodyPr>
          <a:lstStyle/>
          <a:p>
            <a:pPr algn="just" marL="12700" marR="5080">
              <a:lnSpc>
                <a:spcPct val="95500"/>
              </a:lnSpc>
              <a:spcBef>
                <a:spcPts val="150"/>
              </a:spcBef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primeiro lugar (menor preço), sendo o resultado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aquisição oficializado/homologado às  empresas fornecedoras </a:t>
            </a:r>
            <a:r>
              <a:rPr dirty="0" sz="1000" spc="-10">
                <a:latin typeface="Arial"/>
                <a:cs typeface="Arial"/>
              </a:rPr>
              <a:t>via </a:t>
            </a:r>
            <a:r>
              <a:rPr dirty="0" sz="1000" spc="-5">
                <a:latin typeface="Arial"/>
                <a:cs typeface="Arial"/>
              </a:rPr>
              <a:t>e-mail pela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até </a:t>
            </a:r>
            <a:r>
              <a:rPr dirty="0" sz="1000" spc="-10">
                <a:latin typeface="Arial"/>
                <a:cs typeface="Arial"/>
              </a:rPr>
              <a:t>05 </a:t>
            </a:r>
            <a:r>
              <a:rPr dirty="0" sz="1000" spc="-5">
                <a:latin typeface="Arial"/>
                <a:cs typeface="Arial"/>
              </a:rPr>
              <a:t>(cinco) dias </a:t>
            </a:r>
            <a:r>
              <a:rPr dirty="0" sz="1000" spc="-10">
                <a:latin typeface="Arial"/>
                <a:cs typeface="Arial"/>
              </a:rPr>
              <a:t>úteis </a:t>
            </a:r>
            <a:r>
              <a:rPr dirty="0" sz="1000">
                <a:latin typeface="Arial"/>
                <a:cs typeface="Arial"/>
              </a:rPr>
              <a:t>após  </a:t>
            </a:r>
            <a:r>
              <a:rPr dirty="0" sz="1000" spc="-10">
                <a:latin typeface="Arial"/>
                <a:cs typeface="Arial"/>
              </a:rPr>
              <a:t>dia de </a:t>
            </a:r>
            <a:r>
              <a:rPr dirty="0" sz="1000" spc="-5">
                <a:latin typeface="Arial"/>
                <a:cs typeface="Arial"/>
              </a:rPr>
              <a:t>abertura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envelopes 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julgamento.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985">
              <a:lnSpc>
                <a:spcPct val="96500"/>
              </a:lnSpc>
              <a:buFont typeface="Arial"/>
              <a:buAutoNum type="arabicPeriod" startAt="2"/>
              <a:tabLst>
                <a:tab pos="335915" algn="l"/>
              </a:tabLst>
            </a:pP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vez homologado o resultado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Contratação o fornecedor vencedor irá receber </a:t>
            </a:r>
            <a:r>
              <a:rPr dirty="0" sz="1000" spc="-10">
                <a:latin typeface="Arial"/>
                <a:cs typeface="Arial"/>
              </a:rPr>
              <a:t>um  </a:t>
            </a:r>
            <a:r>
              <a:rPr dirty="0" sz="1000" spc="-5">
                <a:latin typeface="Arial"/>
                <a:cs typeface="Arial"/>
              </a:rPr>
              <a:t>contrato específico visando a 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deste Edital nos termos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minuta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</a:t>
            </a:r>
            <a:r>
              <a:rPr dirty="0" sz="1000" spc="-5">
                <a:latin typeface="Arial"/>
                <a:cs typeface="Arial"/>
              </a:rPr>
              <a:t>, 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integra este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 startAt="2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300"/>
              </a:lnSpc>
              <a:buFont typeface="Arial"/>
              <a:buAutoNum type="arabicPeriod" startAt="2"/>
              <a:tabLst>
                <a:tab pos="331470" algn="l"/>
              </a:tabLst>
            </a:pPr>
            <a:r>
              <a:rPr dirty="0" sz="1000" spc="-5">
                <a:latin typeface="Arial"/>
                <a:cs typeface="Arial"/>
              </a:rPr>
              <a:t>Assim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fornecedor vencedor receber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contrato, o </a:t>
            </a:r>
            <a:r>
              <a:rPr dirty="0" sz="1000">
                <a:latin typeface="Arial"/>
                <a:cs typeface="Arial"/>
              </a:rPr>
              <a:t>mesmo </a:t>
            </a:r>
            <a:r>
              <a:rPr dirty="0" sz="1000" spc="-5">
                <a:latin typeface="Arial"/>
                <a:cs typeface="Arial"/>
              </a:rPr>
              <a:t>deverá assinar e encaminhar ambas as  vias </a:t>
            </a:r>
            <a:r>
              <a:rPr dirty="0" sz="1000" spc="-10">
                <a:latin typeface="Arial"/>
                <a:cs typeface="Arial"/>
              </a:rPr>
              <a:t>dentro do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3 (três) </a:t>
            </a:r>
            <a:r>
              <a:rPr dirty="0" sz="1000" spc="-10">
                <a:latin typeface="Arial"/>
                <a:cs typeface="Arial"/>
              </a:rPr>
              <a:t>dias </a:t>
            </a:r>
            <a:r>
              <a:rPr dirty="0" sz="1000" spc="-5">
                <a:latin typeface="Arial"/>
                <a:cs typeface="Arial"/>
              </a:rPr>
              <a:t>úteis, sendo a contagem desse </a:t>
            </a:r>
            <a:r>
              <a:rPr dirty="0" sz="1000" spc="-10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10">
                <a:latin typeface="Arial"/>
                <a:cs typeface="Arial"/>
              </a:rPr>
              <a:t>Aviso de </a:t>
            </a:r>
            <a:r>
              <a:rPr dirty="0" sz="1000" spc="-5">
                <a:latin typeface="Arial"/>
                <a:cs typeface="Arial"/>
              </a:rPr>
              <a:t>Recebimento  (AR) anexo a correspondência. Este prazo poderá ser prorrogado </a:t>
            </a: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vez,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igual período, quando  solicitado pelo fornecedor vencedor durante o seu transcurso e desde que ocorra motivo justificado, aceito  pelo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 algn="just" lvl="1" marL="356870" indent="-344170">
              <a:lnSpc>
                <a:spcPts val="1110"/>
              </a:lnSpc>
              <a:buFont typeface="Arial"/>
              <a:buAutoNum type="arabicPeriod" startAt="2"/>
              <a:tabLst>
                <a:tab pos="357505" algn="l"/>
              </a:tabLst>
            </a:pP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2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recusa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injusta</a:t>
            </a:r>
            <a:r>
              <a:rPr dirty="0" sz="1000" spc="2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229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adjudicatária</a:t>
            </a:r>
            <a:r>
              <a:rPr dirty="0" sz="1000" spc="21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2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assinar,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aceitar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retirar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2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prazo</a:t>
            </a:r>
            <a:r>
              <a:rPr dirty="0" sz="1000" spc="229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estabelecido,</a:t>
            </a:r>
            <a:endParaRPr sz="1000">
              <a:latin typeface="Arial"/>
              <a:cs typeface="Arial"/>
            </a:endParaRPr>
          </a:p>
          <a:p>
            <a:pPr algn="just" marL="12700" marR="6985">
              <a:lnSpc>
                <a:spcPts val="1150"/>
              </a:lnSpc>
              <a:spcBef>
                <a:spcPts val="65"/>
              </a:spcBef>
            </a:pPr>
            <a:r>
              <a:rPr dirty="0" sz="1000" spc="-5">
                <a:latin typeface="Arial"/>
                <a:cs typeface="Arial"/>
              </a:rPr>
              <a:t>caracteriza o descumprimento total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obrigações assumidas, sujeitando-a as penalidades previstas neste  Edital.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350">
              <a:lnSpc>
                <a:spcPct val="96000"/>
              </a:lnSpc>
              <a:buFont typeface="Arial"/>
              <a:buAutoNum type="arabicPeriod" startAt="5"/>
              <a:tabLst>
                <a:tab pos="337820" algn="l"/>
              </a:tabLst>
            </a:pPr>
            <a:r>
              <a:rPr dirty="0" sz="1000" spc="-5">
                <a:latin typeface="Arial"/>
                <a:cs typeface="Arial"/>
              </a:rPr>
              <a:t>Expirado o prazo </a:t>
            </a:r>
            <a:r>
              <a:rPr dirty="0" sz="1000">
                <a:latin typeface="Arial"/>
                <a:cs typeface="Arial"/>
              </a:rPr>
              <a:t>fixado </a:t>
            </a:r>
            <a:r>
              <a:rPr dirty="0" sz="1000" spc="-5">
                <a:latin typeface="Arial"/>
                <a:cs typeface="Arial"/>
              </a:rPr>
              <a:t>para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o Mackenzie Esporte Clube poderá convocar os  fornecedores remanescentes,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ordem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classificação, para os fins ali indicados, </a:t>
            </a:r>
            <a:r>
              <a:rPr dirty="0" sz="1000" spc="-10">
                <a:latin typeface="Arial"/>
                <a:cs typeface="Arial"/>
              </a:rPr>
              <a:t>em igual </a:t>
            </a:r>
            <a:r>
              <a:rPr dirty="0" sz="1000" spc="-5">
                <a:latin typeface="Arial"/>
                <a:cs typeface="Arial"/>
              </a:rPr>
              <a:t>prazo e </a:t>
            </a:r>
            <a:r>
              <a:rPr dirty="0" sz="1000" spc="-10">
                <a:latin typeface="Arial"/>
                <a:cs typeface="Arial"/>
              </a:rPr>
              <a:t>nas  </a:t>
            </a:r>
            <a:r>
              <a:rPr dirty="0" sz="1000" spc="-5">
                <a:latin typeface="Arial"/>
                <a:cs typeface="Arial"/>
              </a:rPr>
              <a:t>mesmas condições propostas </a:t>
            </a:r>
            <a:r>
              <a:rPr dirty="0" sz="1000" spc="-1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primeira classificada, inclusive quanto aos preços atualizados,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conformidade com o presente ato convocatório,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revogar 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288290" indent="-275590">
              <a:lnSpc>
                <a:spcPct val="100000"/>
              </a:lnSpc>
              <a:buAutoNum type="arabicPeriod" startAt="16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ENTREGA DOS</a:t>
            </a:r>
            <a:r>
              <a:rPr dirty="0" sz="1000" spc="-6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MATERIAIS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AutoNum type="arabicPeriod" startAt="16"/>
            </a:pPr>
            <a:endParaRPr sz="950">
              <a:latin typeface="Times New Roman"/>
              <a:cs typeface="Times New Roman"/>
            </a:endParaRPr>
          </a:p>
          <a:p>
            <a:pPr algn="just" lvl="1" marL="329565" indent="-316865">
              <a:lnSpc>
                <a:spcPct val="100000"/>
              </a:lnSpc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 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será </a:t>
            </a:r>
            <a:r>
              <a:rPr dirty="0" sz="1000" spc="-10">
                <a:latin typeface="Arial"/>
                <a:cs typeface="Arial"/>
              </a:rPr>
              <a:t>de até </a:t>
            </a:r>
            <a:r>
              <a:rPr dirty="0" sz="1000" spc="-10" b="1">
                <a:latin typeface="Arial"/>
                <a:cs typeface="Arial"/>
              </a:rPr>
              <a:t>20 </a:t>
            </a:r>
            <a:r>
              <a:rPr dirty="0" sz="1000" spc="-5" b="1">
                <a:latin typeface="Arial"/>
                <a:cs typeface="Arial"/>
              </a:rPr>
              <a:t>(vinte) dias corridos a partir </a:t>
            </a:r>
            <a:r>
              <a:rPr dirty="0" sz="1000" b="1">
                <a:latin typeface="Arial"/>
                <a:cs typeface="Arial"/>
              </a:rPr>
              <a:t>da </a:t>
            </a:r>
            <a:r>
              <a:rPr dirty="0" sz="1000" spc="-5" b="1">
                <a:latin typeface="Arial"/>
                <a:cs typeface="Arial"/>
              </a:rPr>
              <a:t>data de assinatura do</a:t>
            </a:r>
            <a:r>
              <a:rPr dirty="0" sz="1000" spc="1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contrato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329565" indent="-316865">
              <a:lnSpc>
                <a:spcPct val="100000"/>
              </a:lnSpc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Os itens deverão ser entregues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objeto desse Edital, atendendo às suas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especificações.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60"/>
              </a:lnSpc>
              <a:spcBef>
                <a:spcPts val="5"/>
              </a:spcBef>
              <a:buFont typeface="Arial"/>
              <a:buAutoNum type="arabicPeriod"/>
              <a:tabLst>
                <a:tab pos="354330" algn="l"/>
              </a:tabLst>
            </a:pPr>
            <a:r>
              <a:rPr dirty="0" sz="1000" spc="-5">
                <a:latin typeface="Arial"/>
                <a:cs typeface="Arial"/>
              </a:rPr>
              <a:t>No caso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atender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adquirido, haverá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7 (sete) dias úteis para  entregar novamente o </a:t>
            </a:r>
            <a:r>
              <a:rPr dirty="0" sz="1000">
                <a:latin typeface="Arial"/>
                <a:cs typeface="Arial"/>
              </a:rPr>
              <a:t>mesmo, </a:t>
            </a:r>
            <a:r>
              <a:rPr dirty="0" sz="1000" spc="-10">
                <a:latin typeface="Arial"/>
                <a:cs typeface="Arial"/>
              </a:rPr>
              <a:t>sem qualquer ônus </a:t>
            </a:r>
            <a:r>
              <a:rPr dirty="0" sz="1000" spc="-5">
                <a:latin typeface="Arial"/>
                <a:cs typeface="Arial"/>
              </a:rPr>
              <a:t>à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200"/>
              </a:lnSpc>
              <a:spcBef>
                <a:spcPts val="5"/>
              </a:spcBef>
              <a:buFont typeface="Arial"/>
              <a:buAutoNum type="arabicPeriod"/>
              <a:tabLst>
                <a:tab pos="337820" algn="l"/>
              </a:tabLst>
            </a:pPr>
            <a:r>
              <a:rPr dirty="0" sz="1000" spc="-5">
                <a:latin typeface="Arial"/>
                <a:cs typeface="Arial"/>
              </a:rPr>
              <a:t>Será </a:t>
            </a:r>
            <a:r>
              <a:rPr dirty="0" sz="1000">
                <a:latin typeface="Arial"/>
                <a:cs typeface="Arial"/>
              </a:rPr>
              <a:t>fixado </a:t>
            </a:r>
            <a:r>
              <a:rPr dirty="0" sz="1000" spc="-5">
                <a:latin typeface="Arial"/>
                <a:cs typeface="Arial"/>
              </a:rPr>
              <a:t>por esta entidade </a:t>
            </a:r>
            <a:r>
              <a:rPr dirty="0" sz="1000" spc="-10">
                <a:latin typeface="Arial"/>
                <a:cs typeface="Arial"/>
              </a:rPr>
              <a:t>um Período </a:t>
            </a:r>
            <a:r>
              <a:rPr dirty="0" sz="1000" spc="-5">
                <a:latin typeface="Arial"/>
                <a:cs typeface="Arial"/>
              </a:rPr>
              <a:t>Adicional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até </a:t>
            </a:r>
            <a:r>
              <a:rPr dirty="0" sz="1000">
                <a:latin typeface="Arial"/>
                <a:cs typeface="Arial"/>
              </a:rPr>
              <a:t>10 </a:t>
            </a:r>
            <a:r>
              <a:rPr dirty="0" sz="1000" spc="-10">
                <a:latin typeface="Arial"/>
                <a:cs typeface="Arial"/>
              </a:rPr>
              <a:t>(dez) </a:t>
            </a:r>
            <a:r>
              <a:rPr dirty="0" sz="1000" spc="-5">
                <a:latin typeface="Arial"/>
                <a:cs typeface="Arial"/>
              </a:rPr>
              <a:t>dias corridos, a partir 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limite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entrega, com incidência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multa </a:t>
            </a:r>
            <a:r>
              <a:rPr dirty="0" sz="1000" spc="-10">
                <a:latin typeface="Arial"/>
                <a:cs typeface="Arial"/>
              </a:rPr>
              <a:t>de 1% </a:t>
            </a:r>
            <a:r>
              <a:rPr dirty="0" sz="1000" spc="-5">
                <a:latin typeface="Arial"/>
                <a:cs typeface="Arial"/>
              </a:rPr>
              <a:t>(um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dia sobre o valor total  contratado. </a:t>
            </a:r>
            <a:r>
              <a:rPr dirty="0" sz="100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havendo a concretização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 após o Período Adicional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Entrega, será  imputada a multa </a:t>
            </a:r>
            <a:r>
              <a:rPr dirty="0" sz="1000" spc="-10">
                <a:latin typeface="Arial"/>
                <a:cs typeface="Arial"/>
              </a:rPr>
              <a:t>de 30% </a:t>
            </a:r>
            <a:r>
              <a:rPr dirty="0" sz="1000" spc="-5">
                <a:latin typeface="Arial"/>
                <a:cs typeface="Arial"/>
              </a:rPr>
              <a:t>(trinta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sobre o valor contratado e o contrato será resolvido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pleno  direito, sem necessidade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notificação </a:t>
            </a:r>
            <a:r>
              <a:rPr dirty="0" sz="1000">
                <a:latin typeface="Arial"/>
                <a:cs typeface="Arial"/>
              </a:rPr>
              <a:t>judicial ou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extrajudicial.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/>
            </a:pPr>
            <a:endParaRPr sz="900">
              <a:latin typeface="Times New Roman"/>
              <a:cs typeface="Times New Roman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5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É vedado a empresa vencedora transferir suas obrigações a terceiros,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parte.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334010" indent="-321310">
              <a:lnSpc>
                <a:spcPts val="1175"/>
              </a:lnSpc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entrega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dos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materiais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será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endereço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Rua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Benvinda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Carvalho,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S/N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450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-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Bairro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Santo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Antônio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- Belo Horizonte/MG - CEP 30.330-100, sede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MACKENZIE </a:t>
            </a:r>
            <a:r>
              <a:rPr dirty="0" sz="1000" b="1">
                <a:latin typeface="Arial"/>
                <a:cs typeface="Arial"/>
              </a:rPr>
              <a:t>ESPORTE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288290" indent="-275590">
              <a:lnSpc>
                <a:spcPct val="100000"/>
              </a:lnSpc>
              <a:spcBef>
                <a:spcPts val="980"/>
              </a:spcBef>
              <a:buAutoNum type="arabicPeriod" startAt="17"/>
              <a:tabLst>
                <a:tab pos="288925" algn="l"/>
              </a:tabLst>
            </a:pPr>
            <a:r>
              <a:rPr dirty="0" sz="1000" spc="-15" b="1">
                <a:latin typeface="Arial"/>
                <a:cs typeface="Arial"/>
              </a:rPr>
              <a:t>PAGAMENTO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AutoNum type="arabicPeriod" startAt="17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60"/>
              </a:lnSpc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O pagamento terá vencimento </a:t>
            </a:r>
            <a:r>
              <a:rPr dirty="0" sz="1000" spc="-10">
                <a:latin typeface="Arial"/>
                <a:cs typeface="Arial"/>
              </a:rPr>
              <a:t>após 05 </a:t>
            </a:r>
            <a:r>
              <a:rPr dirty="0" sz="1000" spc="-5">
                <a:latin typeface="Arial"/>
                <a:cs typeface="Arial"/>
              </a:rPr>
              <a:t>dias úteis, a contar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 e aceite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material, após apresentação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Nota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7620">
              <a:lnSpc>
                <a:spcPts val="1160"/>
              </a:lnSpc>
              <a:buFont typeface="Arial"/>
              <a:buAutoNum type="arabicPeriod"/>
              <a:tabLst>
                <a:tab pos="349885" algn="l"/>
              </a:tabLst>
            </a:pPr>
            <a:r>
              <a:rPr dirty="0" sz="1000" spc="-5">
                <a:latin typeface="Arial"/>
                <a:cs typeface="Arial"/>
              </a:rPr>
              <a:t>Torna-se obrigatório incluir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>
                <a:latin typeface="Arial"/>
                <a:cs typeface="Arial"/>
              </a:rPr>
              <a:t>campo </a:t>
            </a:r>
            <a:r>
              <a:rPr dirty="0" sz="1000" spc="-5">
                <a:latin typeface="Arial"/>
                <a:cs typeface="Arial"/>
              </a:rPr>
              <a:t>apropriado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documento fiscal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pagamento os seguintes  </a:t>
            </a:r>
            <a:r>
              <a:rPr dirty="0" sz="1000" spc="-10">
                <a:latin typeface="Arial"/>
                <a:cs typeface="Arial"/>
              </a:rPr>
              <a:t>dados do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090"/>
              </a:lnSpc>
              <a:tabLst>
                <a:tab pos="5991225" algn="l"/>
              </a:tabLst>
            </a:pPr>
            <a:r>
              <a:rPr dirty="0" sz="1000" spc="15" b="1">
                <a:latin typeface="Arial"/>
                <a:cs typeface="Arial"/>
              </a:rPr>
              <a:t>P</a:t>
            </a:r>
            <a:r>
              <a:rPr dirty="0" sz="1000" spc="-30" b="1">
                <a:latin typeface="Arial"/>
                <a:cs typeface="Arial"/>
              </a:rPr>
              <a:t>A</a:t>
            </a:r>
            <a:r>
              <a:rPr dirty="0" sz="1000" spc="20" b="1">
                <a:latin typeface="Arial"/>
                <a:cs typeface="Arial"/>
              </a:rPr>
              <a:t>G</a:t>
            </a:r>
            <a:r>
              <a:rPr dirty="0" sz="1000" spc="-40" b="1">
                <a:latin typeface="Arial"/>
                <a:cs typeface="Arial"/>
              </a:rPr>
              <a:t>A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10" b="1">
                <a:latin typeface="Arial"/>
                <a:cs typeface="Arial"/>
              </a:rPr>
              <a:t>T</a:t>
            </a:r>
            <a:r>
              <a:rPr dirty="0" sz="1000" spc="-5" b="1">
                <a:latin typeface="Arial"/>
                <a:cs typeface="Arial"/>
              </a:rPr>
              <a:t>O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F</a:t>
            </a:r>
            <a:r>
              <a:rPr dirty="0" sz="1000" spc="-10" b="1">
                <a:latin typeface="Arial"/>
                <a:cs typeface="Arial"/>
              </a:rPr>
              <a:t>.</a:t>
            </a:r>
            <a:r>
              <a:rPr dirty="0" sz="1000" spc="-5" b="1">
                <a:latin typeface="Arial"/>
                <a:cs typeface="Arial"/>
              </a:rPr>
              <a:t>: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</a:t>
            </a:r>
            <a:r>
              <a:rPr dirty="0" sz="1000" b="1">
                <a:latin typeface="Arial"/>
                <a:cs typeface="Arial"/>
              </a:rPr>
              <a:t>O</a:t>
            </a: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10" b="1">
                <a:latin typeface="Arial"/>
                <a:cs typeface="Arial"/>
              </a:rPr>
              <a:t>T</a:t>
            </a:r>
            <a:r>
              <a:rPr dirty="0" sz="1000" spc="5" b="1">
                <a:latin typeface="Arial"/>
                <a:cs typeface="Arial"/>
              </a:rPr>
              <a:t>R</a:t>
            </a:r>
            <a:r>
              <a:rPr dirty="0" sz="1000" spc="-40" b="1">
                <a:latin typeface="Arial"/>
                <a:cs typeface="Arial"/>
              </a:rPr>
              <a:t>A</a:t>
            </a:r>
            <a:r>
              <a:rPr dirty="0" sz="1000" spc="30" b="1">
                <a:latin typeface="Arial"/>
                <a:cs typeface="Arial"/>
              </a:rPr>
              <a:t>T</a:t>
            </a:r>
            <a:r>
              <a:rPr dirty="0" sz="1000" spc="-30" b="1">
                <a:latin typeface="Arial"/>
                <a:cs typeface="Arial"/>
              </a:rPr>
              <a:t>A</a:t>
            </a:r>
            <a:r>
              <a:rPr dirty="0" sz="1000" spc="20" b="1">
                <a:latin typeface="Arial"/>
                <a:cs typeface="Arial"/>
              </a:rPr>
              <a:t>Ç</a:t>
            </a:r>
            <a:r>
              <a:rPr dirty="0" sz="1000" spc="-30" b="1">
                <a:latin typeface="Arial"/>
                <a:cs typeface="Arial"/>
              </a:rPr>
              <a:t>Ã</a:t>
            </a:r>
            <a:r>
              <a:rPr dirty="0" sz="1000" spc="-5" b="1">
                <a:latin typeface="Arial"/>
                <a:cs typeface="Arial"/>
              </a:rPr>
              <a:t>O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5" b="1">
                <a:latin typeface="Arial"/>
                <a:cs typeface="Arial"/>
              </a:rPr>
              <a:t>D</a:t>
            </a:r>
            <a:r>
              <a:rPr dirty="0" sz="1000" spc="-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4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P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E</a:t>
            </a:r>
            <a:r>
              <a:rPr dirty="0" sz="1000" spc="15" b="1">
                <a:latin typeface="Arial"/>
                <a:cs typeface="Arial"/>
              </a:rPr>
              <a:t>S</a:t>
            </a:r>
            <a:r>
              <a:rPr dirty="0" sz="1000" spc="-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 b="1">
                <a:latin typeface="Arial"/>
                <a:cs typeface="Arial"/>
              </a:rPr>
              <a:t>_</a:t>
            </a:r>
            <a:r>
              <a:rPr dirty="0" sz="1000" spc="-5" b="1">
                <a:latin typeface="Arial"/>
                <a:cs typeface="Arial"/>
              </a:rPr>
              <a:t>_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POR</a:t>
            </a:r>
            <a:r>
              <a:rPr dirty="0" sz="1000" spc="6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MEIO</a:t>
            </a:r>
            <a:r>
              <a:rPr dirty="0" sz="1000" spc="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DO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PROJETO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MACKENZIE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FORMANDO</a:t>
            </a:r>
            <a:r>
              <a:rPr dirty="0" sz="1000" spc="8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ATLETAS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OLÍMPICOS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N.º</a:t>
            </a:r>
            <a:r>
              <a:rPr dirty="0" sz="1000" spc="6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-</a:t>
            </a:r>
            <a:r>
              <a:rPr dirty="0" sz="1000" spc="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CONVÊNIO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45</a:t>
            </a:r>
            <a:r>
              <a:rPr dirty="0" sz="1000" spc="7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-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PARCERIA Mackenzie E. C. e Confederação Brasileira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288290" indent="-275590">
              <a:lnSpc>
                <a:spcPct val="100000"/>
              </a:lnSpc>
              <a:buAutoNum type="arabicPeriod" startAt="18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PENALIDADES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AutoNum type="arabicPeriod" startAt="18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60"/>
              </a:lnSpc>
              <a:buFont typeface="Arial"/>
              <a:buAutoNum type="arabicPeriod"/>
              <a:tabLst>
                <a:tab pos="342265" algn="l"/>
              </a:tabLst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condições técnicas, comerciais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jurídicas estabelecidas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instrumentos  convocatório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contratual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caracterizará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descumprimento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das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obrigações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assumidas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poderá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acarretar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ao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06" y="1561583"/>
            <a:ext cx="6146800" cy="5872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participante as seguintes penalidades, previstas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 marL="12700" marR="5259070">
              <a:lnSpc>
                <a:spcPts val="2300"/>
              </a:lnSpc>
              <a:spcBef>
                <a:spcPts val="250"/>
              </a:spcBef>
            </a:pPr>
            <a:r>
              <a:rPr dirty="0" sz="1000" spc="-5">
                <a:latin typeface="Arial"/>
                <a:cs typeface="Arial"/>
              </a:rPr>
              <a:t>I –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advertência;  II –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 algn="just" marL="12700" marR="5715">
              <a:lnSpc>
                <a:spcPct val="95500"/>
              </a:lnSpc>
              <a:spcBef>
                <a:spcPts val="905"/>
              </a:spcBef>
            </a:pPr>
            <a:r>
              <a:rPr dirty="0" sz="1000" spc="-5">
                <a:latin typeface="Arial"/>
                <a:cs typeface="Arial"/>
              </a:rPr>
              <a:t>III – suspensão temporária para participar dos processos seletivos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conseqüência,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contratar com a mesma, </a:t>
            </a:r>
            <a:r>
              <a:rPr dirty="0" sz="1000" spc="-10">
                <a:latin typeface="Arial"/>
                <a:cs typeface="Arial"/>
              </a:rPr>
              <a:t>pelo prazo </a:t>
            </a:r>
            <a:r>
              <a:rPr dirty="0" sz="1000">
                <a:latin typeface="Arial"/>
                <a:cs typeface="Arial"/>
              </a:rPr>
              <a:t>mínimo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6 (seis) meses e </a:t>
            </a:r>
            <a:r>
              <a:rPr dirty="0" sz="1000">
                <a:latin typeface="Arial"/>
                <a:cs typeface="Arial"/>
              </a:rPr>
              <a:t>máximo </a:t>
            </a:r>
            <a:r>
              <a:rPr dirty="0" sz="1000" spc="-10">
                <a:latin typeface="Arial"/>
                <a:cs typeface="Arial"/>
              </a:rPr>
              <a:t>de 24 </a:t>
            </a:r>
            <a:r>
              <a:rPr dirty="0" sz="1000" spc="-5">
                <a:latin typeface="Arial"/>
                <a:cs typeface="Arial"/>
              </a:rPr>
              <a:t>(vinte  e quatro) </a:t>
            </a:r>
            <a:r>
              <a:rPr dirty="0" sz="1000">
                <a:latin typeface="Arial"/>
                <a:cs typeface="Arial"/>
              </a:rPr>
              <a:t>meses, </a:t>
            </a:r>
            <a:r>
              <a:rPr dirty="0" sz="1000" spc="-10">
                <a:latin typeface="Arial"/>
                <a:cs typeface="Arial"/>
              </a:rPr>
              <a:t>nas </a:t>
            </a:r>
            <a:r>
              <a:rPr dirty="0" sz="1000" spc="-5">
                <a:latin typeface="Arial"/>
                <a:cs typeface="Arial"/>
              </a:rPr>
              <a:t>condições estabelecidas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Parágrafo único. </a:t>
            </a: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penas previstas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incisos I, II e III deste artigo poderão ser aplicadas  cumulativamente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não, </a:t>
            </a:r>
            <a:r>
              <a:rPr dirty="0" sz="1000" spc="-10">
                <a:latin typeface="Arial"/>
                <a:cs typeface="Arial"/>
              </a:rPr>
              <a:t>sem </a:t>
            </a:r>
            <a:r>
              <a:rPr dirty="0" sz="1000" spc="-5">
                <a:latin typeface="Arial"/>
                <a:cs typeface="Arial"/>
              </a:rPr>
              <a:t>prejuízo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rescisão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ato unilateral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 Esporte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715">
              <a:lnSpc>
                <a:spcPct val="96300"/>
              </a:lnSpc>
              <a:buFont typeface="Arial"/>
              <a:buAutoNum type="arabicPeriod" startAt="2"/>
              <a:tabLst>
                <a:tab pos="355600" algn="l"/>
              </a:tabLst>
            </a:pPr>
            <a:r>
              <a:rPr dirty="0" sz="1000" spc="-5">
                <a:latin typeface="Arial"/>
                <a:cs typeface="Arial"/>
              </a:rPr>
              <a:t>Caso haja recusa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</a:t>
            </a:r>
            <a:r>
              <a:rPr dirty="0" sz="1000" spc="-10">
                <a:latin typeface="Arial"/>
                <a:cs typeface="Arial"/>
              </a:rPr>
              <a:t>ou do </a:t>
            </a:r>
            <a:r>
              <a:rPr dirty="0" sz="1000" spc="-5">
                <a:latin typeface="Arial"/>
                <a:cs typeface="Arial"/>
              </a:rPr>
              <a:t>serviço, a contratada deverá, dentro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originalmente  contratado, reparar, corrigir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remover às suas custas,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o objeto viciado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 defeitos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incorreções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execução, sob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restar caracterizada a inexecução </a:t>
            </a:r>
            <a:r>
              <a:rPr dirty="0" sz="1000">
                <a:latin typeface="Arial"/>
                <a:cs typeface="Arial"/>
              </a:rPr>
              <a:t>total ou </a:t>
            </a:r>
            <a:r>
              <a:rPr dirty="0" sz="1000" spc="-5">
                <a:latin typeface="Arial"/>
                <a:cs typeface="Arial"/>
              </a:rPr>
              <a:t>parcial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objeto contratado, com a consequente aplicação das sanções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artigo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 startAt="2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715">
              <a:lnSpc>
                <a:spcPct val="96200"/>
              </a:lnSpc>
              <a:buFont typeface="Arial"/>
              <a:buAutoNum type="arabicPeriod" startAt="2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A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multa pela inexecução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parcial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celebrado com a CBC e com o Mackenzie  Esporte Clube será calculada </a:t>
            </a:r>
            <a:r>
              <a:rPr dirty="0" sz="1000" spc="-10">
                <a:latin typeface="Arial"/>
                <a:cs typeface="Arial"/>
              </a:rPr>
              <a:t>em até 50% </a:t>
            </a:r>
            <a:r>
              <a:rPr dirty="0" sz="1000" spc="-5">
                <a:latin typeface="Arial"/>
                <a:cs typeface="Arial"/>
              </a:rPr>
              <a:t>(cinquenta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sobre o valor total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atualizado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sobre o valor correspondente à obrigação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cumprida, excetuando-se aquelas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grande vulto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 repercussões significativas, hipótese </a:t>
            </a:r>
            <a:r>
              <a:rPr dirty="0" sz="1000" spc="-10">
                <a:latin typeface="Arial"/>
                <a:cs typeface="Arial"/>
              </a:rPr>
              <a:t>em que </a:t>
            </a:r>
            <a:r>
              <a:rPr dirty="0" sz="1000" spc="-5">
                <a:latin typeface="Arial"/>
                <a:cs typeface="Arial"/>
              </a:rPr>
              <a:t>a graduação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multa deverá estar prevista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  convocatório 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competente instrumento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contrato, </a:t>
            </a:r>
            <a:r>
              <a:rPr dirty="0" sz="1000" spc="-5">
                <a:latin typeface="Arial"/>
                <a:cs typeface="Arial"/>
              </a:rPr>
              <a:t>sendo está devidamente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justificada.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 startAt="2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500"/>
              </a:lnSpc>
              <a:buFont typeface="Arial"/>
              <a:buAutoNum type="arabicPeriod" startAt="2"/>
              <a:tabLst>
                <a:tab pos="342265" algn="l"/>
              </a:tabLst>
            </a:pPr>
            <a:r>
              <a:rPr dirty="0" sz="1000" spc="-5">
                <a:latin typeface="Arial"/>
                <a:cs typeface="Arial"/>
              </a:rPr>
              <a:t>A notificação para aplicação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penalidades, relativas à inexecução total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parcial previstas neste  Capítulo, será efetuada através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comunicação encaminhada via e-mail à contratada, onde deverá </a:t>
            </a:r>
            <a:r>
              <a:rPr dirty="0" sz="1000">
                <a:latin typeface="Arial"/>
                <a:cs typeface="Arial"/>
              </a:rPr>
              <a:t>ser  </a:t>
            </a:r>
            <a:r>
              <a:rPr dirty="0" sz="1000" spc="-5">
                <a:latin typeface="Arial"/>
                <a:cs typeface="Arial"/>
              </a:rPr>
              <a:t>assegurado o direito à </a:t>
            </a:r>
            <a:r>
              <a:rPr dirty="0" sz="1000">
                <a:latin typeface="Arial"/>
                <a:cs typeface="Arial"/>
              </a:rPr>
              <a:t>defesa </a:t>
            </a:r>
            <a:r>
              <a:rPr dirty="0" sz="1000" spc="-5">
                <a:latin typeface="Arial"/>
                <a:cs typeface="Arial"/>
              </a:rPr>
              <a:t>prévia, respeitando-se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dias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288290" indent="-275590">
              <a:lnSpc>
                <a:spcPct val="100000"/>
              </a:lnSpc>
              <a:buAutoNum type="arabicPeriod" startAt="19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DISPOSIÇÕES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FINAIS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arabicPeriod" startAt="19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6985">
              <a:lnSpc>
                <a:spcPts val="1160"/>
              </a:lnSpc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O Mackenzie Esporte </a:t>
            </a:r>
            <a:r>
              <a:rPr dirty="0" sz="1000" spc="-10">
                <a:latin typeface="Arial"/>
                <a:cs typeface="Arial"/>
              </a:rPr>
              <a:t>Clube </a:t>
            </a:r>
            <a:r>
              <a:rPr dirty="0" sz="1000" spc="-5">
                <a:latin typeface="Arial"/>
                <a:cs typeface="Arial"/>
              </a:rPr>
              <a:t>determina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 qualquer tempo e a seu exclusivo critério,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despacho  motivado adiar, desistir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revogar o presente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715">
              <a:lnSpc>
                <a:spcPct val="95500"/>
              </a:lnSpc>
              <a:buFont typeface="Arial"/>
              <a:buAutoNum type="arabicPeriod"/>
              <a:tabLst>
                <a:tab pos="529590" algn="l"/>
              </a:tabLst>
            </a:pPr>
            <a:r>
              <a:rPr dirty="0" sz="1000" spc="-5">
                <a:latin typeface="Arial"/>
                <a:cs typeface="Arial"/>
              </a:rPr>
              <a:t>Quaisquer informações adicionais </a:t>
            </a:r>
            <a:r>
              <a:rPr dirty="0" sz="1000" spc="-10">
                <a:latin typeface="Arial"/>
                <a:cs typeface="Arial"/>
              </a:rPr>
              <a:t>podem </a:t>
            </a:r>
            <a:r>
              <a:rPr dirty="0" sz="1000" spc="-5">
                <a:latin typeface="Arial"/>
                <a:cs typeface="Arial"/>
              </a:rPr>
              <a:t>ser obtidas através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e-mail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 projeto.compras@mackenziebh.com.br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ou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>
                <a:latin typeface="Arial"/>
                <a:cs typeface="Arial"/>
              </a:rPr>
              <a:t>telefone </a:t>
            </a:r>
            <a:r>
              <a:rPr dirty="0" sz="1000" spc="-5">
                <a:latin typeface="Arial"/>
                <a:cs typeface="Arial"/>
              </a:rPr>
              <a:t>(31) 3223 2611 / 99251 6356 falar com </a:t>
            </a:r>
            <a:r>
              <a:rPr dirty="0" sz="1000" spc="-10" b="1">
                <a:latin typeface="Arial"/>
                <a:cs typeface="Arial"/>
              </a:rPr>
              <a:t>LILIAN  </a:t>
            </a:r>
            <a:r>
              <a:rPr dirty="0" sz="1000" spc="-5" b="1">
                <a:latin typeface="Arial"/>
                <a:cs typeface="Arial"/>
              </a:rPr>
              <a:t>CRISTIANE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GUALBERTO</a:t>
            </a:r>
            <a:r>
              <a:rPr dirty="0" sz="100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8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Belo Horizonte, </a:t>
            </a:r>
            <a:r>
              <a:rPr dirty="0" sz="1000">
                <a:latin typeface="Arial"/>
                <a:cs typeface="Arial"/>
              </a:rPr>
              <a:t>02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Março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2016.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11777" y="7840460"/>
            <a:ext cx="2811145" cy="4699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R="24130">
              <a:lnSpc>
                <a:spcPts val="1150"/>
              </a:lnSpc>
            </a:pPr>
            <a:r>
              <a:rPr dirty="0" sz="1000" spc="-10" b="1">
                <a:latin typeface="Arial"/>
                <a:cs typeface="Arial"/>
              </a:rPr>
              <a:t>Lilian </a:t>
            </a:r>
            <a:r>
              <a:rPr dirty="0" sz="1000" spc="-5" b="1">
                <a:latin typeface="Arial"/>
                <a:cs typeface="Arial"/>
              </a:rPr>
              <a:t>Cristiane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Gualberto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Representante Comissão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917689" y="7840460"/>
            <a:ext cx="2811145" cy="4699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R="23495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Kellyson Salgado Gomes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Representante Comissão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364729" y="8716760"/>
            <a:ext cx="2811145" cy="4699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L="20955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Sandra Michel B.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Sampaio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Superintendência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Comissão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5">
                <a:latin typeface="Arial"/>
                <a:cs typeface="Arial"/>
              </a:rPr>
              <a:t> Compras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3504686" y="1851143"/>
            <a:ext cx="546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-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1054601" y="2313417"/>
          <a:ext cx="5455920" cy="23882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94360"/>
                <a:gridCol w="1584960"/>
                <a:gridCol w="3258184"/>
              </a:tblGrid>
              <a:tr h="286512">
                <a:tc>
                  <a:txBody>
                    <a:bodyPr/>
                    <a:lstStyle/>
                    <a:p>
                      <a:pPr algn="ctr" marL="2857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ITEM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49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-10" b="1">
                          <a:latin typeface="Arial"/>
                          <a:cs typeface="Arial"/>
                        </a:rPr>
                        <a:t>MATERIAL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 EQUIPAMENTO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49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ESPECIFICAÇÃO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49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200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71120" marR="37465" indent="-27940">
                        <a:lnSpc>
                          <a:spcPts val="919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CAPA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TÉRMICAPARA</a:t>
                      </a:r>
                      <a:r>
                        <a:rPr dirty="0" sz="800" spc="-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COBRIR 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PISCINA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 25/ 12,5</a:t>
                      </a:r>
                      <a:r>
                        <a:rPr dirty="0" sz="8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METROS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just" marL="43815" marR="34290">
                        <a:lnSpc>
                          <a:spcPct val="959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100% Impermeável; Laminação de polietileno nas duas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faces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 tratamento ultravioleta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uma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vida útil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maior 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facilidade na  limpeza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conservação do produto evitando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mofar. Fita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protetora de  5cm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perímetro proporcionando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maior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segurança para  diversas aplicações. Malha de polipropileno com trevira fechada  proporcionando super resistência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tração, ao rasgo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alongamento,  proporcionando durabilidade da lona plástica. Acabamento  vulcanizado nas bainhas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corda de reforço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argolas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que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melhoram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fracionamento. ARGOLAS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INOX posicionados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 cada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50cm que facilitam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fixação da cobertura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distribuição de  esforços de cargas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tais como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 vento.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24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AQUECIMENTO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PISCINA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3815" marR="37465">
                        <a:lnSpc>
                          <a:spcPts val="91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(Aquahot) Automática;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modelo: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aa165. Série: AMH 25; Corrente: 30.7  Hp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801353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2812794" y="1493916"/>
            <a:ext cx="1931670" cy="827405"/>
          </a:xfrm>
          <a:prstGeom prst="rect">
            <a:avLst/>
          </a:prstGeom>
        </p:spPr>
        <p:txBody>
          <a:bodyPr wrap="square" lIns="0" tIns="78105" rIns="0" bIns="0" rtlCol="0" vert="horz">
            <a:spAutoFit/>
          </a:bodyPr>
          <a:lstStyle/>
          <a:p>
            <a:pPr algn="ctr" marL="635">
              <a:lnSpc>
                <a:spcPct val="100000"/>
              </a:lnSpc>
              <a:spcBef>
                <a:spcPts val="61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15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b="1">
                <a:latin typeface="Arial"/>
                <a:cs typeface="Arial"/>
              </a:rPr>
              <a:t>CARTA DE</a:t>
            </a:r>
            <a:r>
              <a:rPr dirty="0" sz="1000" spc="-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CREDENCIAMENTO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00" y="2734453"/>
            <a:ext cx="6148070" cy="1778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6985">
              <a:lnSpc>
                <a:spcPct val="144000"/>
              </a:lnSpc>
              <a:spcBef>
                <a:spcPts val="100"/>
              </a:spcBef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este instrumento particular credenciamos nosso (a) </a:t>
            </a:r>
            <a:r>
              <a:rPr dirty="0" sz="1000" spc="-10">
                <a:latin typeface="Arial"/>
                <a:cs typeface="Arial"/>
              </a:rPr>
              <a:t>representante </a:t>
            </a:r>
            <a:r>
              <a:rPr dirty="0" sz="1000" spc="-5">
                <a:latin typeface="Arial"/>
                <a:cs typeface="Arial"/>
              </a:rPr>
              <a:t>o (a) Senhor  (a).........................................................................portador(a)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CPF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nº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.........................................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carteira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identidade n.º......................................................  expedida 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..../..../...., por ......................,  estado 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civil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ct val="143000"/>
              </a:lnSpc>
            </a:pPr>
            <a:r>
              <a:rPr dirty="0" sz="1000" spc="-5">
                <a:latin typeface="Arial"/>
                <a:cs typeface="Arial"/>
              </a:rPr>
              <a:t>.............................a quem conferimos amplos e especiais poderes para fins e efeitos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</a:t>
            </a:r>
            <a:r>
              <a:rPr dirty="0" sz="1000" spc="2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referente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ao</a:t>
            </a:r>
            <a:r>
              <a:rPr dirty="0" sz="1000" spc="229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Mackenzie</a:t>
            </a:r>
            <a:r>
              <a:rPr dirty="0" sz="1000" spc="229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Esporte</a:t>
            </a:r>
            <a:r>
              <a:rPr dirty="0" sz="1000" spc="229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</a:t>
            </a:r>
            <a:r>
              <a:rPr dirty="0" sz="1000" spc="240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EDITAL</a:t>
            </a:r>
            <a:r>
              <a:rPr dirty="0" sz="1000" spc="23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CONCORRÊNCIA</a:t>
            </a:r>
            <a:r>
              <a:rPr dirty="0" sz="1000" spc="2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DE</a:t>
            </a:r>
            <a:r>
              <a:rPr dirty="0" sz="1000" spc="2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229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04/2016</a:t>
            </a:r>
            <a:r>
              <a:rPr dirty="0" sz="1000" spc="-5">
                <a:latin typeface="Arial"/>
                <a:cs typeface="Arial"/>
              </a:rPr>
              <a:t>,podendo</a:t>
            </a:r>
            <a:r>
              <a:rPr dirty="0" sz="1000" spc="2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endParaRPr sz="1000">
              <a:latin typeface="Arial"/>
              <a:cs typeface="Arial"/>
            </a:endParaRPr>
          </a:p>
          <a:p>
            <a:pPr algn="just" marL="12700" marR="6985">
              <a:lnSpc>
                <a:spcPct val="143500"/>
              </a:lnSpc>
              <a:spcBef>
                <a:spcPts val="20"/>
              </a:spcBef>
            </a:pPr>
            <a:r>
              <a:rPr dirty="0" sz="1000" spc="-5">
                <a:latin typeface="Arial"/>
                <a:cs typeface="Arial"/>
              </a:rPr>
              <a:t>mesmo </a:t>
            </a:r>
            <a:r>
              <a:rPr dirty="0" sz="1000" spc="-10">
                <a:latin typeface="Arial"/>
                <a:cs typeface="Arial"/>
              </a:rPr>
              <a:t>interpor </a:t>
            </a:r>
            <a:r>
              <a:rPr dirty="0" sz="1000" spc="-5">
                <a:latin typeface="Arial"/>
                <a:cs typeface="Arial"/>
              </a:rPr>
              <a:t>recursos, renunciar o direito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recorrer, protestar, assinar documentos, </a:t>
            </a:r>
            <a:r>
              <a:rPr dirty="0" sz="1000" spc="-10">
                <a:latin typeface="Arial"/>
                <a:cs typeface="Arial"/>
              </a:rPr>
              <a:t>entre eles </a:t>
            </a:r>
            <a:r>
              <a:rPr dirty="0" sz="1000" spc="-5">
                <a:latin typeface="Arial"/>
                <a:cs typeface="Arial"/>
              </a:rPr>
              <a:t>as </a:t>
            </a:r>
            <a:r>
              <a:rPr dirty="0" sz="1000" spc="-10">
                <a:latin typeface="Arial"/>
                <a:cs typeface="Arial"/>
              </a:rPr>
              <a:t>atas  das </a:t>
            </a:r>
            <a:r>
              <a:rPr dirty="0" sz="1000" spc="-5">
                <a:latin typeface="Arial"/>
                <a:cs typeface="Arial"/>
              </a:rPr>
              <a:t>sessões públicas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e julgamento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tudo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5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fizer  necessário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perfeito e fiel cumprimento deste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mandato.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596" y="5211561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965420" y="6380469"/>
            <a:ext cx="3658870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065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  <a:p>
            <a:pPr algn="ctr" marL="2540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(nome completo </a:t>
            </a:r>
            <a:r>
              <a:rPr dirty="0" sz="1000">
                <a:latin typeface="Arial"/>
                <a:cs typeface="Arial"/>
              </a:rPr>
              <a:t>número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identidade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declarante)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801353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2" y="1493916"/>
            <a:ext cx="6146800" cy="1924685"/>
          </a:xfrm>
          <a:prstGeom prst="rect">
            <a:avLst/>
          </a:prstGeom>
        </p:spPr>
        <p:txBody>
          <a:bodyPr wrap="square" lIns="0" tIns="7810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61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15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450">
              <a:latin typeface="Times New Roman"/>
              <a:cs typeface="Times New Roman"/>
            </a:endParaRPr>
          </a:p>
          <a:p>
            <a:pPr marL="1967864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CONCORDÂNCIA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4000"/>
              </a:lnSpc>
            </a:pPr>
            <a:r>
              <a:rPr dirty="0" sz="1000" spc="-5" b="1">
                <a:latin typeface="Arial"/>
                <a:cs typeface="Arial"/>
              </a:rPr>
              <a:t>DECLARAMOS</a:t>
            </a:r>
            <a:r>
              <a:rPr dirty="0" sz="1000" spc="-5">
                <a:latin typeface="Arial"/>
                <a:cs typeface="Arial"/>
              </a:rPr>
              <a:t>, para todos os efeitos legais, que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apresentar </a:t>
            </a: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proposta, com preços e prazos  indicados, estamos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pleno acordo com as condições estabelecidas para </a:t>
            </a:r>
            <a:r>
              <a:rPr dirty="0" sz="1000">
                <a:latin typeface="Arial"/>
                <a:cs typeface="Arial"/>
              </a:rPr>
              <a:t>este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 conforme Mackenzie Esporte Clube </a:t>
            </a:r>
            <a:r>
              <a:rPr dirty="0" sz="1000" spc="-5" b="1">
                <a:latin typeface="Arial"/>
                <a:cs typeface="Arial"/>
              </a:rPr>
              <a:t>EDITAL CONCORRÊNCIA DE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04/2016</a:t>
            </a:r>
            <a:r>
              <a:rPr dirty="0" sz="1000" spc="-5">
                <a:latin typeface="Arial"/>
                <a:cs typeface="Arial"/>
              </a:rPr>
              <a:t>, às </a:t>
            </a:r>
            <a:r>
              <a:rPr dirty="0" sz="1000" spc="-10">
                <a:latin typeface="Arial"/>
                <a:cs typeface="Arial"/>
              </a:rPr>
              <a:t>quais nos </a:t>
            </a:r>
            <a:r>
              <a:rPr dirty="0" sz="1000" spc="-5">
                <a:latin typeface="Arial"/>
                <a:cs typeface="Arial"/>
              </a:rPr>
              <a:t>submetemos  incondicional e integralmente.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2" y="3897874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965445" y="4993629"/>
            <a:ext cx="3658870" cy="322580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marL="1513205" marR="5080" indent="-1501140">
              <a:lnSpc>
                <a:spcPts val="1140"/>
              </a:lnSpc>
              <a:spcBef>
                <a:spcPts val="180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08" y="8643608"/>
            <a:ext cx="6096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729725"/>
            <a:ext cx="1367155" cy="144780"/>
          </a:xfrm>
          <a:custGeom>
            <a:avLst/>
            <a:gdLst/>
            <a:ahLst/>
            <a:cxnLst/>
            <a:rect l="l" t="t" r="r" b="b"/>
            <a:pathLst>
              <a:path w="1367154" h="144780">
                <a:moveTo>
                  <a:pt x="0" y="144774"/>
                </a:moveTo>
                <a:lnTo>
                  <a:pt x="1367021" y="144774"/>
                </a:lnTo>
                <a:lnTo>
                  <a:pt x="1367021" y="0"/>
                </a:lnTo>
                <a:lnTo>
                  <a:pt x="0" y="0"/>
                </a:lnTo>
                <a:lnTo>
                  <a:pt x="0" y="14477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580" y="1560058"/>
            <a:ext cx="6148070" cy="53638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ELABORAÇÃO INDEPENDENTE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PROPOSTA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5">
                <a:latin typeface="Arial"/>
                <a:cs typeface="Arial"/>
              </a:rPr>
              <a:t> Aquisição)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(Identificação completa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como representante devidamente  constituído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(Identificação completa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fornecedor) doravante denominado (Fornecedor), para fins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item (completar)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Edital Convite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nº </a:t>
            </a:r>
            <a:r>
              <a:rPr dirty="0" sz="1000" spc="-5">
                <a:latin typeface="Arial"/>
                <a:cs typeface="Arial"/>
              </a:rPr>
              <a:t>03-2015, declara, </a:t>
            </a:r>
            <a:r>
              <a:rPr dirty="0" sz="1000">
                <a:latin typeface="Arial"/>
                <a:cs typeface="Arial"/>
              </a:rPr>
              <a:t>sob </a:t>
            </a:r>
            <a:r>
              <a:rPr dirty="0" sz="1000" spc="-5">
                <a:latin typeface="Arial"/>
                <a:cs typeface="Arial"/>
              </a:rPr>
              <a:t>as  </a:t>
            </a:r>
            <a:r>
              <a:rPr dirty="0" sz="1000" spc="-10">
                <a:latin typeface="Arial"/>
                <a:cs typeface="Arial"/>
              </a:rPr>
              <a:t>penas da </a:t>
            </a:r>
            <a:r>
              <a:rPr dirty="0" sz="1000" spc="-5">
                <a:latin typeface="Arial"/>
                <a:cs typeface="Arial"/>
              </a:rPr>
              <a:t>lei,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especial o art. 299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Código Penal Brasileiro,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700"/>
              </a:lnSpc>
              <a:buAutoNum type="alphaLcParenBoth"/>
              <a:tabLst>
                <a:tab pos="226695" algn="l"/>
              </a:tabLst>
            </a:pPr>
            <a:r>
              <a:rPr dirty="0" sz="1000" spc="-5">
                <a:latin typeface="Arial"/>
                <a:cs typeface="Arial"/>
              </a:rPr>
              <a:t>a 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>
                <a:latin typeface="Arial"/>
                <a:cs typeface="Arial"/>
              </a:rPr>
              <a:t>foi </a:t>
            </a:r>
            <a:r>
              <a:rPr dirty="0" sz="1000" spc="-5">
                <a:latin typeface="Arial"/>
                <a:cs typeface="Arial"/>
              </a:rPr>
              <a:t>elaborada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maneira independente (pelo fornecedor), e o conteúdo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não foi,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direta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indiretamente, informado, discutido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recebido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outro participante potencial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 spc="-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pessoa;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ct val="95500"/>
              </a:lnSpc>
              <a:spcBef>
                <a:spcPts val="5"/>
              </a:spcBef>
              <a:buAutoNum type="alphaLcParenBoth"/>
              <a:tabLst>
                <a:tab pos="244475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spc="-10">
                <a:latin typeface="Arial"/>
                <a:cs typeface="Arial"/>
              </a:rPr>
              <a:t>intenção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apresentar a proposta elaborada para participar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foi </a:t>
            </a:r>
            <a:r>
              <a:rPr dirty="0" sz="1000" spc="-5">
                <a:latin typeface="Arial"/>
                <a:cs typeface="Arial"/>
              </a:rPr>
              <a:t>informada, discutida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recebida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outro </a:t>
            </a:r>
            <a:r>
              <a:rPr dirty="0" sz="1000" spc="-5">
                <a:latin typeface="Arial"/>
                <a:cs typeface="Arial"/>
              </a:rPr>
              <a:t>participante potencial </a:t>
            </a:r>
            <a:r>
              <a:rPr dirty="0" sz="1000" spc="-10">
                <a:latin typeface="Arial"/>
                <a:cs typeface="Arial"/>
              </a:rPr>
              <a:t>ou 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pessoa;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  <a:buAutoNum type="alphaLcParenBoth"/>
              <a:tabLst>
                <a:tab pos="234315" algn="l"/>
              </a:tabLst>
            </a:pPr>
            <a:r>
              <a:rPr dirty="0" sz="1000" spc="-10">
                <a:latin typeface="Arial"/>
                <a:cs typeface="Arial"/>
              </a:rPr>
              <a:t>que não </a:t>
            </a:r>
            <a:r>
              <a:rPr dirty="0" sz="1000" spc="-5">
                <a:latin typeface="Arial"/>
                <a:cs typeface="Arial"/>
              </a:rPr>
              <a:t>tentou,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 pessoa, influir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decisão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outro  participante potencial </a:t>
            </a:r>
            <a:r>
              <a:rPr dirty="0" sz="1000">
                <a:latin typeface="Arial"/>
                <a:cs typeface="Arial"/>
              </a:rPr>
              <a:t>ou 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quanto </a:t>
            </a:r>
            <a:r>
              <a:rPr dirty="0" sz="1000" spc="-5">
                <a:latin typeface="Arial"/>
                <a:cs typeface="Arial"/>
              </a:rPr>
              <a:t>a participar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referido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lphaLcParenBoth"/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  <a:buAutoNum type="alphaLcParenBoth"/>
              <a:tabLst>
                <a:tab pos="206375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 conteúdo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 </a:t>
            </a:r>
            <a:r>
              <a:rPr dirty="0" sz="1000" spc="-5">
                <a:latin typeface="Arial"/>
                <a:cs typeface="Arial"/>
              </a:rPr>
              <a:t>será,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 spc="-10">
                <a:latin typeface="Arial"/>
                <a:cs typeface="Arial"/>
              </a:rPr>
              <a:t>ou em parte, direta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indiretamente, comunicado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discutido com qualquer </a:t>
            </a:r>
            <a:r>
              <a:rPr dirty="0" sz="1000" spc="-10">
                <a:latin typeface="Arial"/>
                <a:cs typeface="Arial"/>
              </a:rPr>
              <a:t>outro </a:t>
            </a:r>
            <a:r>
              <a:rPr dirty="0" sz="1000" spc="-5">
                <a:latin typeface="Arial"/>
                <a:cs typeface="Arial"/>
              </a:rPr>
              <a:t>participante  potencial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adjudicação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referido 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  <a:buAutoNum type="alphaLcParenBoth"/>
              <a:tabLst>
                <a:tab pos="206375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 conteúdo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 </a:t>
            </a:r>
            <a:r>
              <a:rPr dirty="0" sz="1000" spc="-5">
                <a:latin typeface="Arial"/>
                <a:cs typeface="Arial"/>
              </a:rPr>
              <a:t>foi,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direta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indiretamente, informado, discutido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recebido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integrante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(órgão fornecedor) 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abertura oficial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propostas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50"/>
              </a:lnSpc>
              <a:buAutoNum type="alphaLcParenBoth"/>
              <a:tabLst>
                <a:tab pos="193040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está plenamente ciente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teor 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extensão desta declaração e que </a:t>
            </a:r>
            <a:r>
              <a:rPr dirty="0" sz="1000" spc="-10">
                <a:latin typeface="Arial"/>
                <a:cs typeface="Arial"/>
              </a:rPr>
              <a:t>detém </a:t>
            </a:r>
            <a:r>
              <a:rPr dirty="0" sz="1000" spc="-5">
                <a:latin typeface="Arial"/>
                <a:cs typeface="Arial"/>
              </a:rPr>
              <a:t>plenos poderes e  informações para firmá-la.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580" y="7329920"/>
            <a:ext cx="3910329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23670" algn="l"/>
                <a:tab pos="1951989" algn="l"/>
                <a:tab pos="3049905" algn="l"/>
                <a:tab pos="38271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m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10">
                <a:latin typeface="Arial"/>
                <a:cs typeface="Arial"/>
              </a:rPr>
              <a:t>d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400000" y="8352524"/>
            <a:ext cx="4759325" cy="322580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marL="210185" marR="5080" indent="-198120">
              <a:lnSpc>
                <a:spcPts val="1140"/>
              </a:lnSpc>
              <a:spcBef>
                <a:spcPts val="180"/>
              </a:spcBef>
              <a:tabLst>
                <a:tab pos="1495425" algn="l"/>
                <a:tab pos="3049905" algn="l"/>
                <a:tab pos="460438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(representante legal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com identificação completa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874505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1258320" y="1706362"/>
            <a:ext cx="5040630" cy="11252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0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CONHECIMENTO E ATENDIMENTO </a:t>
            </a:r>
            <a:r>
              <a:rPr dirty="0" sz="1000" spc="-20" b="1">
                <a:latin typeface="Arial"/>
                <a:cs typeface="Arial"/>
              </a:rPr>
              <a:t>ÀS </a:t>
            </a:r>
            <a:r>
              <a:rPr dirty="0" sz="1000" spc="-5" b="1">
                <a:latin typeface="Arial"/>
                <a:cs typeface="Arial"/>
              </a:rPr>
              <a:t>CONDIÇÕES DO</a:t>
            </a:r>
            <a:r>
              <a:rPr dirty="0" sz="1000" spc="114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980"/>
              </a:spcBef>
            </a:pP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DECLARAÇÃO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553711" y="3239506"/>
            <a:ext cx="2449195" cy="468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Mackenzie Esporte Clube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8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04/2016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28" y="4117330"/>
            <a:ext cx="6146800" cy="761365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algn="just" marL="12700" marR="5080">
              <a:lnSpc>
                <a:spcPct val="95700"/>
              </a:lnSpc>
              <a:spcBef>
                <a:spcPts val="145"/>
              </a:spcBef>
            </a:pPr>
            <a:r>
              <a:rPr dirty="0" sz="1000" spc="-5">
                <a:latin typeface="Arial"/>
                <a:cs typeface="Arial"/>
              </a:rPr>
              <a:t>Declaramos para todos os fins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direito, que conhecemos as especificações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 e os termos </a:t>
            </a:r>
            <a:r>
              <a:rPr dirty="0" sz="1000" spc="-10">
                <a:latin typeface="Arial"/>
                <a:cs typeface="Arial"/>
              </a:rPr>
              <a:t>constantes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Mackenzie Esporte Clube, o </a:t>
            </a:r>
            <a:r>
              <a:rPr dirty="0" sz="1000" spc="-5" b="1">
                <a:latin typeface="Arial"/>
                <a:cs typeface="Arial"/>
              </a:rPr>
              <a:t>EDITAL CONCORRÊNCIA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Nº  04/2016 </a:t>
            </a:r>
            <a:r>
              <a:rPr dirty="0" sz="1000" spc="-5">
                <a:latin typeface="Arial"/>
                <a:cs typeface="Arial"/>
              </a:rPr>
              <a:t>e seu(s) ANEXOS, 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temos </a:t>
            </a:r>
            <a:r>
              <a:rPr dirty="0" sz="1000" spc="-10">
                <a:latin typeface="Arial"/>
                <a:cs typeface="Arial"/>
              </a:rPr>
              <a:t>totais </a:t>
            </a:r>
            <a:r>
              <a:rPr dirty="0" sz="1000" spc="-5">
                <a:latin typeface="Arial"/>
                <a:cs typeface="Arial"/>
              </a:rPr>
              <a:t>condições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atender e cumprir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exigências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fornecimento ali contidas, inclusive as demais formalidades relativas a documentação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deverá </a:t>
            </a:r>
            <a:r>
              <a:rPr dirty="0" sz="1000">
                <a:latin typeface="Arial"/>
                <a:cs typeface="Arial"/>
              </a:rPr>
              <a:t>ser  </a:t>
            </a:r>
            <a:r>
              <a:rPr dirty="0" sz="1000" spc="-5">
                <a:latin typeface="Arial"/>
                <a:cs typeface="Arial"/>
              </a:rPr>
              <a:t>apresentada para </a:t>
            </a:r>
            <a:r>
              <a:rPr dirty="0" sz="1000">
                <a:latin typeface="Arial"/>
                <a:cs typeface="Arial"/>
              </a:rPr>
              <a:t>fins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habilitação.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37" y="5284713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893833" y="6161013"/>
            <a:ext cx="3800475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700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78714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 marR="24130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729725"/>
            <a:ext cx="1367155" cy="144780"/>
          </a:xfrm>
          <a:custGeom>
            <a:avLst/>
            <a:gdLst/>
            <a:ahLst/>
            <a:cxnLst/>
            <a:rect l="l" t="t" r="r" b="b"/>
            <a:pathLst>
              <a:path w="1367154" h="144780">
                <a:moveTo>
                  <a:pt x="0" y="144774"/>
                </a:moveTo>
                <a:lnTo>
                  <a:pt x="1367021" y="144774"/>
                </a:lnTo>
                <a:lnTo>
                  <a:pt x="1367021" y="0"/>
                </a:lnTo>
                <a:lnTo>
                  <a:pt x="0" y="0"/>
                </a:lnTo>
                <a:lnTo>
                  <a:pt x="0" y="14477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5" y="1560058"/>
            <a:ext cx="6146165" cy="25882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DECLARAÇÃO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SUPERVENIÊNCIA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DECLARAÇÃO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 indent="-635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A .................................., </a:t>
            </a: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empresa),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CNPJ nº .................., declara sob as penas 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que,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a presente data, inexistem fatos impeditivos para sua habilitação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presente processo  licitatório não estando suspenso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direito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licitar e contratar junto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Mackenzie Esporte Clube, </a:t>
            </a:r>
            <a:r>
              <a:rPr dirty="0" sz="1000" spc="-10">
                <a:latin typeface="Arial"/>
                <a:cs typeface="Arial"/>
              </a:rPr>
              <a:t>bem  </a:t>
            </a:r>
            <a:r>
              <a:rPr dirty="0" sz="1000" spc="-5">
                <a:latin typeface="Arial"/>
                <a:cs typeface="Arial"/>
              </a:rPr>
              <a:t>como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encontrando declarada inidônea para licitar e contratar com o poder público,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âmbito  estadual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federal, ciente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obrigatoriedade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declarar ocorrências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posteriores.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424184" y="4701021"/>
            <a:ext cx="2709545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700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26257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729725"/>
            <a:ext cx="1367155" cy="144780"/>
          </a:xfrm>
          <a:custGeom>
            <a:avLst/>
            <a:gdLst/>
            <a:ahLst/>
            <a:cxnLst/>
            <a:rect l="l" t="t" r="r" b="b"/>
            <a:pathLst>
              <a:path w="1367154" h="144780">
                <a:moveTo>
                  <a:pt x="0" y="144774"/>
                </a:moveTo>
                <a:lnTo>
                  <a:pt x="1367021" y="144774"/>
                </a:lnTo>
                <a:lnTo>
                  <a:pt x="1367021" y="0"/>
                </a:lnTo>
                <a:lnTo>
                  <a:pt x="0" y="0"/>
                </a:lnTo>
                <a:lnTo>
                  <a:pt x="0" y="14477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19" y="1560058"/>
            <a:ext cx="6144895" cy="40487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VII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marL="113284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INEXISTÊNCIA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EMPREGADOS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MENORES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marL="1859280" marR="1853564" indent="287655">
              <a:lnSpc>
                <a:spcPct val="191000"/>
              </a:lnSpc>
            </a:pPr>
            <a:r>
              <a:rPr dirty="0" sz="1000" spc="-5" b="1">
                <a:latin typeface="Arial"/>
                <a:cs typeface="Arial"/>
              </a:rPr>
              <a:t>Ref.: Mackenzie Esporte Clube  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9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04/2016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.....................................,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inscrita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CNPJ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sob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n.º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....................,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por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intermédio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seu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45"/>
              </a:lnSpc>
            </a:pP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(a)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Sr(a)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..............................................,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portador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carteira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identidade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n.º.......................e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CPF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n.º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50"/>
              </a:spcBef>
            </a:pPr>
            <a:r>
              <a:rPr dirty="0" sz="1000" spc="-5">
                <a:latin typeface="Arial"/>
                <a:cs typeface="Arial"/>
              </a:rPr>
              <a:t>...................., DECLARA, para fins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inciso V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>
                <a:latin typeface="Arial"/>
                <a:cs typeface="Arial"/>
              </a:rPr>
              <a:t>27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n.º 8.666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21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junho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1993, acrescido pela Lei n.º 9.854, </a:t>
            </a:r>
            <a:r>
              <a:rPr dirty="0" sz="1000" spc="-10">
                <a:latin typeface="Arial"/>
                <a:cs typeface="Arial"/>
              </a:rPr>
              <a:t>de 27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outubro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1999,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não emprega menor </a:t>
            </a:r>
            <a:r>
              <a:rPr dirty="0" sz="1000" spc="-10">
                <a:latin typeface="Arial"/>
                <a:cs typeface="Arial"/>
              </a:rPr>
              <a:t>de dezoito </a:t>
            </a:r>
            <a:r>
              <a:rPr dirty="0" sz="1000" spc="-5">
                <a:latin typeface="Arial"/>
                <a:cs typeface="Arial"/>
              </a:rPr>
              <a:t>anos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trabalho noturno, perigoso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insalubre e não emprega menor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dezesseis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1543685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Ressalva.: emprega menor, a partir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quatorze anos,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condição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aprendiz ()  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850">
              <a:latin typeface="Times New Roman"/>
              <a:cs typeface="Times New Roman"/>
            </a:endParaRPr>
          </a:p>
          <a:p>
            <a:pPr algn="ctr" marL="1164590" marR="1127125">
              <a:lnSpc>
                <a:spcPts val="1150"/>
              </a:lnSpc>
              <a:tabLst>
                <a:tab pos="2647315" algn="l"/>
                <a:tab pos="4201795" algn="l"/>
                <a:tab pos="500951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80"/>
              </a:spcBef>
            </a:pPr>
            <a:r>
              <a:rPr dirty="0" sz="1000" spc="-5">
                <a:latin typeface="Arial"/>
                <a:cs typeface="Arial"/>
              </a:rPr>
              <a:t>(Observação: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caso afirmativo, assinalar a ressalva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acima).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729725"/>
            <a:ext cx="1367155" cy="144780"/>
          </a:xfrm>
          <a:custGeom>
            <a:avLst/>
            <a:gdLst/>
            <a:ahLst/>
            <a:cxnLst/>
            <a:rect l="l" t="t" r="r" b="b"/>
            <a:pathLst>
              <a:path w="1367154" h="144780">
                <a:moveTo>
                  <a:pt x="0" y="144774"/>
                </a:moveTo>
                <a:lnTo>
                  <a:pt x="1367021" y="144774"/>
                </a:lnTo>
                <a:lnTo>
                  <a:pt x="1367021" y="0"/>
                </a:lnTo>
                <a:lnTo>
                  <a:pt x="0" y="0"/>
                </a:lnTo>
                <a:lnTo>
                  <a:pt x="0" y="14477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6" y="1560058"/>
            <a:ext cx="3910965" cy="280797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345690" marR="5080" indent="-99060">
              <a:lnSpc>
                <a:spcPts val="1150"/>
              </a:lnSpc>
              <a:spcBef>
                <a:spcPts val="175"/>
              </a:spcBef>
            </a:pP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VIII –</a:t>
            </a:r>
            <a:r>
              <a:rPr dirty="0" sz="1000" spc="-4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ORÇAMENTO  </a:t>
            </a: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I – PAPEL TIMBRADO DA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60020" indent="-147320">
              <a:lnSpc>
                <a:spcPct val="100000"/>
              </a:lnSpc>
              <a:buAutoNum type="romanUcPeriod" startAt="2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Orçamento precisa estar identificado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romanUcPeriod" startAt="2"/>
            </a:pPr>
            <a:endParaRPr sz="950">
              <a:latin typeface="Times New Roman"/>
              <a:cs typeface="Times New Roman"/>
            </a:endParaRPr>
          </a:p>
          <a:p>
            <a:pPr lvl="1" marL="871855" indent="-228600">
              <a:lnSpc>
                <a:spcPts val="1170"/>
              </a:lnSpc>
              <a:buAutoNum type="alphaLcPeriod"/>
              <a:tabLst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Destinatário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Solicitante: </a:t>
            </a:r>
            <a:r>
              <a:rPr dirty="0" sz="1000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  <a:p>
            <a:pPr lvl="1" marL="871855" indent="-228600">
              <a:lnSpc>
                <a:spcPts val="1145"/>
              </a:lnSpc>
              <a:buAutoNum type="alphaLcPeriod"/>
              <a:tabLst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emissão: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DD/MM/AA</a:t>
            </a:r>
            <a:endParaRPr sz="1000">
              <a:latin typeface="Arial"/>
              <a:cs typeface="Arial"/>
            </a:endParaRPr>
          </a:p>
          <a:p>
            <a:pPr lvl="1" marL="871855" indent="-228600">
              <a:lnSpc>
                <a:spcPts val="1175"/>
              </a:lnSpc>
              <a:buAutoNum type="alphaLcPeriod"/>
              <a:tabLst>
                <a:tab pos="871855" algn="l"/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validade: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DD/MM/AA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lphaLcPeriod"/>
            </a:pPr>
            <a:endParaRPr sz="950">
              <a:latin typeface="Times New Roman"/>
              <a:cs typeface="Times New Roman"/>
            </a:endParaRPr>
          </a:p>
          <a:p>
            <a:pPr marL="195580" indent="-182880">
              <a:lnSpc>
                <a:spcPts val="1175"/>
              </a:lnSpc>
              <a:buAutoNum type="romanUcPeriod" startAt="2"/>
              <a:tabLst>
                <a:tab pos="195580" algn="l"/>
              </a:tabLst>
            </a:pPr>
            <a:r>
              <a:rPr dirty="0" sz="1000" spc="-5">
                <a:latin typeface="Arial"/>
                <a:cs typeface="Arial"/>
              </a:rPr>
              <a:t>Sobre a 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emissora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45"/>
              </a:lnSpc>
              <a:buChar char="-"/>
              <a:tabLst>
                <a:tab pos="90805" algn="l"/>
              </a:tabLst>
            </a:pPr>
            <a:r>
              <a:rPr dirty="0" sz="1000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está orçando: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4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CNPJ: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Endereço: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Telefone: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7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E-mail: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IV - Orçamento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contendo: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562349" y="4503405"/>
          <a:ext cx="6438900" cy="34842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5450"/>
                <a:gridCol w="986155"/>
                <a:gridCol w="2022474"/>
                <a:gridCol w="631189"/>
                <a:gridCol w="822960"/>
                <a:gridCol w="754379"/>
                <a:gridCol w="778510"/>
              </a:tblGrid>
              <a:tr h="3642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2984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ITEM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4300" marR="107950" indent="116839">
                        <a:lnSpc>
                          <a:spcPts val="919"/>
                        </a:lnSpc>
                        <a:spcBef>
                          <a:spcPts val="500"/>
                        </a:spcBef>
                      </a:pPr>
                      <a:r>
                        <a:rPr dirty="0" sz="800" spc="-10" b="1">
                          <a:latin typeface="Arial"/>
                          <a:cs typeface="Arial"/>
                        </a:rPr>
                        <a:t>MATERIAL 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Q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15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59563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ESPECIFICAÇÃO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85090" marR="76200">
                        <a:lnSpc>
                          <a:spcPct val="95600"/>
                        </a:lnSpc>
                        <a:spcBef>
                          <a:spcPts val="2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 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MEDIDA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0810" marR="124460" indent="68580">
                        <a:lnSpc>
                          <a:spcPts val="919"/>
                        </a:lnSpc>
                        <a:spcBef>
                          <a:spcPts val="50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VALOR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Á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0979" marR="203200" indent="-7620">
                        <a:lnSpc>
                          <a:spcPts val="919"/>
                        </a:lnSpc>
                        <a:spcBef>
                          <a:spcPts val="500"/>
                        </a:spcBef>
                      </a:pPr>
                      <a:r>
                        <a:rPr dirty="0" sz="800" spc="15" b="1">
                          <a:latin typeface="Arial"/>
                          <a:cs typeface="Arial"/>
                        </a:rPr>
                        <a:t>V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R  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799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 marL="73025" marR="60325">
                        <a:lnSpc>
                          <a:spcPct val="959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CAPA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TÉRMICAPARA  COBRIR</a:t>
                      </a:r>
                      <a:r>
                        <a:rPr dirty="0" sz="8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PISCINA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 25/ 12,5  METROS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ct val="95800"/>
                        </a:lnSpc>
                        <a:spcBef>
                          <a:spcPts val="68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100% Impermeável; Laminação de  polietileno nas duas faces com tratamento  ultravioleta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uma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vida útil maior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facilidade na limpeza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conservação do  produto evitando mofar. Fita protetora de  5cm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perímetro proporcionando  maior segurança para diversas aplicações.  Malha de polipropileno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trevira  fechada proporcionando super resistência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tração, ao rasgo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alongamento,  proporcionando durabilidade da lona  plástica. Acabamento vulcanizado nas  bainhas com corda de reforço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argolas  que melhoram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fracionamento.  ARGOLAS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INOX posicionados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 cada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50cm que facilitam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fixação da  cobertura com distribuição de esforços de  cargas tais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como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 vento.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863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</a:pPr>
                      <a:r>
                        <a:rPr dirty="0" sz="800" spc="10">
                          <a:latin typeface="Arial"/>
                          <a:cs typeface="Arial"/>
                        </a:rPr>
                        <a:t>m²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312,5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24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286385" marR="104775" indent="-175260">
                        <a:lnSpc>
                          <a:spcPts val="910"/>
                        </a:lnSpc>
                      </a:pP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Q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ME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 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PISCINA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5720" marR="35560">
                        <a:lnSpc>
                          <a:spcPts val="91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(Aquahot) Automática; modelo: aa165.  Série: AMH 25; Corrente: 30.7</a:t>
                      </a:r>
                      <a:r>
                        <a:rPr dirty="0" sz="8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Hp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8140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r" marR="3810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VALOR</a:t>
                      </a:r>
                      <a:r>
                        <a:rPr dirty="0" sz="8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TOTAL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6" name="object 26"/>
          <p:cNvSpPr txBox="1"/>
          <p:nvPr/>
        </p:nvSpPr>
        <p:spPr>
          <a:xfrm>
            <a:off x="706621" y="8549120"/>
            <a:ext cx="2834640" cy="14897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90170" indent="-77470">
              <a:lnSpc>
                <a:spcPts val="1175"/>
              </a:lnSpc>
              <a:spcBef>
                <a:spcPts val="95"/>
              </a:spcBef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entrega: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7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Pagamento: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73990" indent="-161290">
              <a:lnSpc>
                <a:spcPct val="100000"/>
              </a:lnSpc>
              <a:buAutoNum type="romanUcPeriod" startAt="5"/>
              <a:tabLst>
                <a:tab pos="174625" algn="l"/>
              </a:tabLst>
            </a:pPr>
            <a:r>
              <a:rPr dirty="0" sz="1000" spc="-5">
                <a:latin typeface="Arial"/>
                <a:cs typeface="Arial"/>
              </a:rPr>
              <a:t>Sobre quem emitiu o documento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AutoNum type="romanUcPeriod" startAt="5"/>
            </a:pPr>
            <a:endParaRPr sz="950">
              <a:latin typeface="Times New Roman"/>
              <a:cs typeface="Times New Roman"/>
            </a:endParaRPr>
          </a:p>
          <a:p>
            <a:pPr lvl="1" marL="469900" indent="-228600">
              <a:lnSpc>
                <a:spcPts val="1175"/>
              </a:lnSpc>
              <a:buAutoNum type="alphaLcParenR"/>
              <a:tabLst>
                <a:tab pos="469900" algn="l"/>
              </a:tabLst>
            </a:pPr>
            <a:r>
              <a:rPr dirty="0" sz="1000">
                <a:latin typeface="Arial"/>
                <a:cs typeface="Arial"/>
              </a:rPr>
              <a:t>Nome</a:t>
            </a:r>
            <a:endParaRPr sz="1000">
              <a:latin typeface="Arial"/>
              <a:cs typeface="Arial"/>
            </a:endParaRPr>
          </a:p>
          <a:p>
            <a:pPr lvl="1" marL="469900" indent="-228600">
              <a:lnSpc>
                <a:spcPts val="1150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Cargo </a:t>
            </a:r>
            <a:r>
              <a:rPr dirty="0" sz="1000">
                <a:latin typeface="Arial"/>
                <a:cs typeface="Arial"/>
              </a:rPr>
              <a:t>na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endParaRPr sz="1000">
              <a:latin typeface="Arial"/>
              <a:cs typeface="Arial"/>
            </a:endParaRPr>
          </a:p>
          <a:p>
            <a:pPr lvl="1" marL="469900" indent="-228600">
              <a:lnSpc>
                <a:spcPts val="1175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VI </a:t>
            </a:r>
            <a:r>
              <a:rPr dirty="0" sz="1000" spc="-5" b="1">
                <a:latin typeface="Arial"/>
                <a:cs typeface="Arial"/>
              </a:rPr>
              <a:t>- </a:t>
            </a:r>
            <a:r>
              <a:rPr dirty="0" sz="1000">
                <a:latin typeface="Arial"/>
                <a:cs typeface="Arial"/>
              </a:rPr>
              <a:t>Carimbo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874505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8" y="1706362"/>
            <a:ext cx="3810635" cy="9074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R="427355">
              <a:lnSpc>
                <a:spcPts val="117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IX</a:t>
            </a:r>
            <a:endParaRPr sz="1000">
              <a:latin typeface="Arial"/>
              <a:cs typeface="Arial"/>
            </a:endParaRPr>
          </a:p>
          <a:p>
            <a:pPr algn="ctr" marL="2332990">
              <a:lnSpc>
                <a:spcPts val="1170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ts val="1175"/>
              </a:lnSpc>
            </a:pPr>
            <a:r>
              <a:rPr dirty="0" sz="1000" spc="-20" b="1">
                <a:latin typeface="Arial"/>
                <a:cs typeface="Arial"/>
              </a:rPr>
              <a:t>AO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MACKENZIE ESPORTE CLUBE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3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04/2016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8" y="3020050"/>
            <a:ext cx="6146800" cy="1638935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080260" marR="191770" indent="-1882139">
              <a:lnSpc>
                <a:spcPts val="1150"/>
              </a:lnSpc>
              <a:spcBef>
                <a:spcPts val="175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ENQUADRAMENTO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REGIME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TRIBUTAÇÃO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MICRO </a:t>
            </a:r>
            <a:r>
              <a:rPr dirty="0" sz="1000" b="1">
                <a:latin typeface="Arial"/>
                <a:cs typeface="Arial"/>
              </a:rPr>
              <a:t>EMPRESA OU  EMPRESA DE </a:t>
            </a:r>
            <a:r>
              <a:rPr dirty="0" sz="1000" spc="-5" b="1">
                <a:latin typeface="Arial"/>
                <a:cs typeface="Arial"/>
              </a:rPr>
              <a:t>PEQUENO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PORTE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  <a:spcBef>
                <a:spcPts val="5"/>
              </a:spcBef>
            </a:pP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Empresa), CNPJ/MF Nº, sediada, (Endereço Completo) Declaro(amos) para </a:t>
            </a:r>
            <a:r>
              <a:rPr dirty="0" sz="1000" spc="-10">
                <a:latin typeface="Arial"/>
                <a:cs typeface="Arial"/>
              </a:rPr>
              <a:t>todos </a:t>
            </a:r>
            <a:r>
              <a:rPr dirty="0" sz="1000" spc="-5">
                <a:latin typeface="Arial"/>
                <a:cs typeface="Arial"/>
              </a:rPr>
              <a:t>os fins </a:t>
            </a:r>
            <a:r>
              <a:rPr dirty="0" sz="1000" spc="-15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direito, especificamente para participação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modalidade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convite, </a:t>
            </a:r>
            <a:r>
              <a:rPr dirty="0" sz="1000">
                <a:latin typeface="Arial"/>
                <a:cs typeface="Arial"/>
              </a:rPr>
              <a:t>que  </a:t>
            </a:r>
            <a:r>
              <a:rPr dirty="0" sz="1000" spc="-5">
                <a:latin typeface="Arial"/>
                <a:cs typeface="Arial"/>
              </a:rPr>
              <a:t>estou(amos) sob o </a:t>
            </a:r>
            <a:r>
              <a:rPr dirty="0" sz="1000">
                <a:latin typeface="Arial"/>
                <a:cs typeface="Arial"/>
              </a:rPr>
              <a:t>regime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microempresa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pequeno porte, para efeito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Lei  Complementar </a:t>
            </a:r>
            <a:r>
              <a:rPr dirty="0" sz="1000" spc="-10">
                <a:latin typeface="Arial"/>
                <a:cs typeface="Arial"/>
              </a:rPr>
              <a:t>123, </a:t>
            </a:r>
            <a:r>
              <a:rPr dirty="0" sz="1000">
                <a:latin typeface="Arial"/>
                <a:cs typeface="Arial"/>
              </a:rPr>
              <a:t>de 14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dezembro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2006.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5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81988" y="5357865"/>
            <a:ext cx="422402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104900" marR="5080" indent="-1092835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421068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(Nome </a:t>
            </a:r>
            <a:r>
              <a:rPr dirty="0" sz="1000" spc="-5">
                <a:latin typeface="Arial"/>
                <a:cs typeface="Arial"/>
              </a:rPr>
              <a:t>e Identidade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Declarante)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569" y="1851143"/>
            <a:ext cx="6146800" cy="82118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b="1">
                <a:latin typeface="Arial"/>
                <a:cs typeface="Arial"/>
              </a:rPr>
              <a:t>MINUTA DE</a:t>
            </a:r>
            <a:r>
              <a:rPr dirty="0" sz="1000" spc="-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 indent="449580">
              <a:lnSpc>
                <a:spcPct val="958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O Mackenzie Esporte Clube, associação sem fins econômicos e lucrativos, </a:t>
            </a:r>
            <a:r>
              <a:rPr dirty="0" sz="100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sede e foro </a:t>
            </a:r>
            <a:r>
              <a:rPr dirty="0" sz="1000">
                <a:latin typeface="Arial"/>
                <a:cs typeface="Arial"/>
              </a:rPr>
              <a:t>na  </a:t>
            </a:r>
            <a:r>
              <a:rPr dirty="0" sz="1000" spc="-5">
                <a:latin typeface="Arial"/>
                <a:cs typeface="Arial"/>
              </a:rPr>
              <a:t>cidade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Belo Horizonte, Estado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Minas Gerais, à Rua Benvinda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Carvalho, final, Bairro Santo  Antônio, CEP: 30.330-180,CNPJ </a:t>
            </a:r>
            <a:r>
              <a:rPr dirty="0" sz="1000" spc="-5" b="1">
                <a:latin typeface="Arial"/>
                <a:cs typeface="Arial"/>
              </a:rPr>
              <a:t>17.499.252/0001-00: </a:t>
            </a:r>
            <a:r>
              <a:rPr dirty="0" sz="1000" spc="-5">
                <a:latin typeface="Arial"/>
                <a:cs typeface="Arial"/>
              </a:rPr>
              <a:t>neste </a:t>
            </a:r>
            <a:r>
              <a:rPr dirty="0" sz="1000" spc="-10">
                <a:latin typeface="Arial"/>
                <a:cs typeface="Arial"/>
              </a:rPr>
              <a:t>ato </a:t>
            </a:r>
            <a:r>
              <a:rPr dirty="0" sz="1000" spc="-5">
                <a:latin typeface="Arial"/>
                <a:cs typeface="Arial"/>
              </a:rPr>
              <a:t>representado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>
                <a:latin typeface="Arial"/>
                <a:cs typeface="Arial"/>
              </a:rPr>
              <a:t>seus </a:t>
            </a:r>
            <a:r>
              <a:rPr dirty="0" sz="1000" spc="-5">
                <a:latin typeface="Arial"/>
                <a:cs typeface="Arial"/>
              </a:rPr>
              <a:t>representantes  legais, ora denominado CONTRATANTE, e </a:t>
            </a:r>
            <a:r>
              <a:rPr dirty="0" sz="1000" spc="-10">
                <a:latin typeface="Arial"/>
                <a:cs typeface="Arial"/>
              </a:rPr>
              <a:t>de outro </a:t>
            </a:r>
            <a:r>
              <a:rPr dirty="0" sz="1000" spc="-5">
                <a:latin typeface="Arial"/>
                <a:cs typeface="Arial"/>
              </a:rPr>
              <a:t>lado, xxxxxxxxxxxxxxxxxxxxxxxxxxx,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sede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Rua  xxxxxxxxxxxxxxxxxxxxxxxxxxxxxxxxxx, município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xxxxxxxxxxxx, inscrita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CNPJ sob o </a:t>
            </a:r>
            <a:r>
              <a:rPr dirty="0" sz="1000">
                <a:latin typeface="Arial"/>
                <a:cs typeface="Arial"/>
              </a:rPr>
              <a:t>nº  </a:t>
            </a:r>
            <a:r>
              <a:rPr dirty="0" sz="1000" spc="-5">
                <a:latin typeface="Arial"/>
                <a:cs typeface="Arial"/>
              </a:rPr>
              <a:t>xxxxxxxxxxxxxx, neste representado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xxxxxxxxxxxxxx, ora denominada CONTRATADA, firmam o  presente </a:t>
            </a:r>
            <a:r>
              <a:rPr dirty="0" sz="1000">
                <a:latin typeface="Arial"/>
                <a:cs typeface="Arial"/>
              </a:rPr>
              <a:t>CONTRATO, </a:t>
            </a:r>
            <a:r>
              <a:rPr dirty="0" sz="1000" spc="-5">
                <a:latin typeface="Arial"/>
                <a:cs typeface="Arial"/>
              </a:rPr>
              <a:t>mediante as cláusulas e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condições: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CLÁUSULA 1ª –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OBJETO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132080">
              <a:lnSpc>
                <a:spcPct val="95500"/>
              </a:lnSpc>
              <a:spcBef>
                <a:spcPts val="5"/>
              </a:spcBef>
              <a:tabLst>
                <a:tab pos="3509645" algn="l"/>
              </a:tabLst>
            </a:pPr>
            <a:r>
              <a:rPr dirty="0" sz="1000" spc="-5">
                <a:latin typeface="Arial"/>
                <a:cs typeface="Arial"/>
              </a:rPr>
              <a:t>Constitui objeto desse contrato o fornecimento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para o treinamento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envolvidos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Projeto  MACKENZIE FORMANDO ATLETAS OLÍMPICOS,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conformidade com as especificações descritas </a:t>
            </a:r>
            <a:r>
              <a:rPr dirty="0" sz="1000">
                <a:latin typeface="Arial"/>
                <a:cs typeface="Arial"/>
              </a:rPr>
              <a:t>no  </a:t>
            </a:r>
            <a:r>
              <a:rPr dirty="0" sz="1000" spc="-10">
                <a:latin typeface="Arial"/>
                <a:cs typeface="Arial"/>
              </a:rPr>
              <a:t>Item 01,02 </a:t>
            </a:r>
            <a:r>
              <a:rPr dirty="0" sz="1000" spc="-5">
                <a:latin typeface="Arial"/>
                <a:cs typeface="Arial"/>
              </a:rPr>
              <a:t>e/ou </a:t>
            </a:r>
            <a:r>
              <a:rPr dirty="0" sz="1000" spc="-10">
                <a:latin typeface="Arial"/>
                <a:cs typeface="Arial"/>
              </a:rPr>
              <a:t>03,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10">
                <a:latin typeface="Arial"/>
                <a:cs typeface="Arial"/>
              </a:rPr>
              <a:t>divisão </a:t>
            </a:r>
            <a:r>
              <a:rPr dirty="0" sz="1000" spc="-5">
                <a:latin typeface="Arial"/>
                <a:cs typeface="Arial"/>
              </a:rPr>
              <a:t>apresentada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EDITAL CONCORRÊNCIA </a:t>
            </a:r>
            <a:r>
              <a:rPr dirty="0" sz="1000" b="1">
                <a:latin typeface="Arial"/>
                <a:cs typeface="Arial"/>
              </a:rPr>
              <a:t>DE Nº</a:t>
            </a:r>
            <a:r>
              <a:rPr dirty="0" sz="1000" spc="9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04/2016</a:t>
            </a:r>
            <a:endParaRPr sz="1000">
              <a:latin typeface="Arial"/>
              <a:cs typeface="Arial"/>
            </a:endParaRPr>
          </a:p>
          <a:p>
            <a:pPr marL="4622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</a:t>
            </a:r>
            <a:r>
              <a:rPr dirty="0" sz="1000" spc="-10" b="1">
                <a:latin typeface="Arial"/>
                <a:cs typeface="Arial"/>
              </a:rPr>
              <a:t>1º</a:t>
            </a:r>
            <a:r>
              <a:rPr dirty="0" sz="1000" spc="-10">
                <a:latin typeface="Arial"/>
                <a:cs typeface="Arial"/>
              </a:rPr>
              <a:t>. </a:t>
            </a:r>
            <a:r>
              <a:rPr dirty="0" sz="1000" spc="-5">
                <a:latin typeface="Arial"/>
                <a:cs typeface="Arial"/>
              </a:rPr>
              <a:t>Durante a vigência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 o </a:t>
            </a:r>
            <a:r>
              <a:rPr dirty="0" sz="1000">
                <a:latin typeface="Arial"/>
                <a:cs typeface="Arial"/>
              </a:rPr>
              <a:t>nº </a:t>
            </a:r>
            <a:r>
              <a:rPr dirty="0" sz="1000" spc="-5">
                <a:latin typeface="Arial"/>
                <a:cs typeface="Arial"/>
              </a:rPr>
              <a:t>estabelecido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caput deste artigo poderá sofrer  alterações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acréscimos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supressões,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>
                <a:latin typeface="Arial"/>
                <a:cs typeface="Arial"/>
              </a:rPr>
              <a:t>limite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25% (vinte e </a:t>
            </a:r>
            <a:r>
              <a:rPr dirty="0" sz="1000">
                <a:latin typeface="Arial"/>
                <a:cs typeface="Arial"/>
              </a:rPr>
              <a:t>cinco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a critério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CONTRATANTE, independentemente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motivação, nos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 spc="-10">
                <a:latin typeface="Arial"/>
                <a:cs typeface="Arial"/>
              </a:rPr>
              <a:t>65, </a:t>
            </a:r>
            <a:r>
              <a:rPr dirty="0" sz="1000" spc="-5">
                <a:latin typeface="Arial"/>
                <a:cs typeface="Arial"/>
              </a:rPr>
              <a:t>§1°,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2ª - ATRELADO </a:t>
            </a:r>
            <a:r>
              <a:rPr dirty="0" sz="1000" spc="-20" b="1">
                <a:latin typeface="Arial"/>
                <a:cs typeface="Arial"/>
              </a:rPr>
              <a:t>AO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24130">
              <a:lnSpc>
                <a:spcPct val="965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O presente contrato está vinculado aos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04/2016 </a:t>
            </a:r>
            <a:r>
              <a:rPr dirty="0" sz="1000" spc="-5">
                <a:latin typeface="Arial"/>
                <a:cs typeface="Arial"/>
              </a:rPr>
              <a:t>e anexos e </a:t>
            </a:r>
            <a:r>
              <a:rPr dirty="0" sz="1000" spc="-10">
                <a:latin typeface="Arial"/>
                <a:cs typeface="Arial"/>
              </a:rPr>
              <a:t>ao  </a:t>
            </a:r>
            <a:r>
              <a:rPr dirty="0" sz="1000" spc="-5">
                <a:latin typeface="Arial"/>
                <a:cs typeface="Arial"/>
              </a:rPr>
              <a:t>Projeto MACKENZIE FORMANDO ATLETAS OLÍMPICOS, convênio entre a </a:t>
            </a:r>
            <a:r>
              <a:rPr dirty="0" sz="1000">
                <a:latin typeface="Arial"/>
                <a:cs typeface="Arial"/>
              </a:rPr>
              <a:t>CBC- </a:t>
            </a:r>
            <a:r>
              <a:rPr dirty="0" sz="1000" spc="-5">
                <a:latin typeface="Arial"/>
                <a:cs typeface="Arial"/>
              </a:rPr>
              <a:t>Confederação Brasileira 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Clubes e Mackenzie Esporte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CLÁUSULA 3ª –</a:t>
            </a:r>
            <a:r>
              <a:rPr dirty="0" sz="1000" spc="-6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VIGÊNCIA.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 indent="449580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O presente contrato é firmado por prazo determinado, vigendo até o dia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_, contados a partir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recebimento pelo fornecedor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via e-mail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autorização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compra, instrumento hábil para todos </a:t>
            </a:r>
            <a:r>
              <a:rPr dirty="0" sz="1000">
                <a:latin typeface="Arial"/>
                <a:cs typeface="Arial"/>
              </a:rPr>
              <a:t>os  </a:t>
            </a:r>
            <a:r>
              <a:rPr dirty="0" sz="1000" spc="-5">
                <a:latin typeface="Arial"/>
                <a:cs typeface="Arial"/>
              </a:rPr>
              <a:t>fins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direito.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fornecimento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de um </a:t>
            </a:r>
            <a:r>
              <a:rPr dirty="0" sz="1000" spc="-5">
                <a:latin typeface="Arial"/>
                <a:cs typeface="Arial"/>
              </a:rPr>
              <a:t>item, o cronograma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dos itens </a:t>
            </a:r>
            <a:r>
              <a:rPr dirty="0" sz="1000">
                <a:latin typeface="Arial"/>
                <a:cs typeface="Arial"/>
              </a:rPr>
              <a:t>será  </a:t>
            </a:r>
            <a:r>
              <a:rPr dirty="0" sz="1000" spc="-5">
                <a:latin typeface="Arial"/>
                <a:cs typeface="Arial"/>
              </a:rPr>
              <a:t>especificado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separadamente.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4ª - OBRIGAÇÕES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 indent="44894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Entregar o material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especificações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anexo I, responsabilizando-se integralmente pela  qualidade técnica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por ela oferecido e cumprindo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informado.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985" indent="449580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A vigência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garantia oferecida deverá ser mantida, a partir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recebimento definitivo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bem, observando-se, as regras estabelecidas </a:t>
            </a:r>
            <a:r>
              <a:rPr dirty="0" sz="100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Código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Defesa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Consumidor.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 indent="4495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Providenciar a imediata substituição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bem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defeito, quando apontado, dentro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período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7  (sete) </a:t>
            </a:r>
            <a:r>
              <a:rPr dirty="0" sz="1000">
                <a:latin typeface="Arial"/>
                <a:cs typeface="Arial"/>
              </a:rPr>
              <a:t>meses </a:t>
            </a:r>
            <a:r>
              <a:rPr dirty="0" sz="1000" spc="-10">
                <a:latin typeface="Arial"/>
                <a:cs typeface="Arial"/>
              </a:rPr>
              <a:t>após </a:t>
            </a: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spc="-10">
                <a:latin typeface="Arial"/>
                <a:cs typeface="Arial"/>
              </a:rPr>
              <a:t>data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emissão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nota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715" indent="449580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Responsabilizar-se pelo pagamento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todos os tributos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incidam </a:t>
            </a:r>
            <a:r>
              <a:rPr dirty="0" sz="1000" spc="-10">
                <a:latin typeface="Arial"/>
                <a:cs typeface="Arial"/>
              </a:rPr>
              <a:t>ou venham </a:t>
            </a:r>
            <a:r>
              <a:rPr dirty="0" sz="1000" spc="-5">
                <a:latin typeface="Arial"/>
                <a:cs typeface="Arial"/>
              </a:rPr>
              <a:t>a incidir, direta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indiretamente, sobre o </a:t>
            </a:r>
            <a:r>
              <a:rPr dirty="0" sz="1000">
                <a:latin typeface="Arial"/>
                <a:cs typeface="Arial"/>
              </a:rPr>
              <a:t>objeto </a:t>
            </a:r>
            <a:r>
              <a:rPr dirty="0" sz="1000" spc="-5">
                <a:latin typeface="Arial"/>
                <a:cs typeface="Arial"/>
              </a:rPr>
              <a:t>deste Contrato e responsabilizar-se pelo ônus resultante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quaisquer ações,  demandas, custos e despesas decorrentes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danos, seja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culpa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seus empregados e/ou  prepostos, obrigando-se, outrossim, </a:t>
            </a:r>
            <a:r>
              <a:rPr dirty="0" sz="1000" spc="-10">
                <a:latin typeface="Arial"/>
                <a:cs typeface="Arial"/>
              </a:rPr>
              <a:t>por quaisquer </a:t>
            </a:r>
            <a:r>
              <a:rPr dirty="0" sz="1000" spc="-5">
                <a:latin typeface="Arial"/>
                <a:cs typeface="Arial"/>
              </a:rPr>
              <a:t>responsabilidades decorrentes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ações judiciais que lhe  </a:t>
            </a:r>
            <a:r>
              <a:rPr dirty="0" sz="1000" spc="-10">
                <a:latin typeface="Arial"/>
                <a:cs typeface="Arial"/>
              </a:rPr>
              <a:t>venham </a:t>
            </a:r>
            <a:r>
              <a:rPr dirty="0" sz="1000" spc="-5">
                <a:latin typeface="Arial"/>
                <a:cs typeface="Arial"/>
              </a:rPr>
              <a:t>a ser atribuídas por força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lei, relacionadas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o cumprimento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 marL="462280" marR="6350">
              <a:lnSpc>
                <a:spcPct val="192000"/>
              </a:lnSpc>
            </a:pPr>
            <a:r>
              <a:rPr dirty="0" sz="1000" spc="-5">
                <a:latin typeface="Arial"/>
                <a:cs typeface="Arial"/>
              </a:rPr>
              <a:t>Submeter-se às normas e determinações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Contratante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referem à execução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contrato.  Permitir o livre acesso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documentos e registros contábeis, referentes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contratado,</a:t>
            </a:r>
            <a:r>
              <a:rPr dirty="0" sz="1000" spc="1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aos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08" y="1561583"/>
            <a:ext cx="6146800" cy="85013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servidores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órgãos e entidades públicas concedentes e </a:t>
            </a:r>
            <a:r>
              <a:rPr dirty="0" sz="1000" spc="-10">
                <a:latin typeface="Arial"/>
                <a:cs typeface="Arial"/>
              </a:rPr>
              <a:t>dos órgãos de </a:t>
            </a:r>
            <a:r>
              <a:rPr dirty="0" sz="1000" spc="-5">
                <a:latin typeface="Arial"/>
                <a:cs typeface="Arial"/>
              </a:rPr>
              <a:t>controle interno e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externo.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 indent="4495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Obrigação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contratado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manter, durante </a:t>
            </a:r>
            <a:r>
              <a:rPr dirty="0" sz="1000" spc="-10">
                <a:latin typeface="Arial"/>
                <a:cs typeface="Arial"/>
              </a:rPr>
              <a:t>toda </a:t>
            </a:r>
            <a:r>
              <a:rPr dirty="0" sz="1000" spc="-5">
                <a:latin typeface="Arial"/>
                <a:cs typeface="Arial"/>
              </a:rPr>
              <a:t>a 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compatibilidade com  as obrigações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ele assumidas,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condições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habilitação e qualificação exigidas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  convocatório e a aplicabilidade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Regulamento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Contratações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Confederação Brasileira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Clubes – CBC à 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 </a:t>
            </a:r>
            <a:r>
              <a:rPr dirty="0" sz="1000">
                <a:latin typeface="Arial"/>
                <a:cs typeface="Arial"/>
              </a:rPr>
              <a:t>e, </a:t>
            </a:r>
            <a:r>
              <a:rPr dirty="0" sz="1000" spc="-5">
                <a:latin typeface="Arial"/>
                <a:cs typeface="Arial"/>
              </a:rPr>
              <a:t>especialmente, aos casos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omissos;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44"/>
              </a:spcBef>
            </a:pPr>
            <a:r>
              <a:rPr dirty="0" sz="1000" spc="-5" b="1">
                <a:latin typeface="Arial"/>
                <a:cs typeface="Arial"/>
              </a:rPr>
              <a:t>CLÁUSULA 5ª: DAS OBRIGAÇÕES DO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CONTRATANTE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7620" indent="4495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Analisar, avaliar, determinar e registrar as falhas encontradas, assim como 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cumprimento </a:t>
            </a:r>
            <a:r>
              <a:rPr dirty="0" sz="1000" spc="-10">
                <a:latin typeface="Arial"/>
                <a:cs typeface="Arial"/>
              </a:rPr>
              <a:t>das  </a:t>
            </a:r>
            <a:r>
              <a:rPr dirty="0" sz="1000" spc="-5">
                <a:latin typeface="Arial"/>
                <a:cs typeface="Arial"/>
              </a:rPr>
              <a:t>determinações;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 indent="44894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Pagar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vencimento a fatura/nota fiscal apresentada pela Contratada correspondente </a:t>
            </a:r>
            <a:r>
              <a:rPr dirty="0" sz="1000">
                <a:latin typeface="Arial"/>
                <a:cs typeface="Arial"/>
              </a:rPr>
              <a:t>ao  </a:t>
            </a:r>
            <a:r>
              <a:rPr dirty="0" sz="1000" spc="-5">
                <a:latin typeface="Arial"/>
                <a:cs typeface="Arial"/>
              </a:rPr>
              <a:t>fornecimento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bolas, objeto deste contrato e notificar a Contratada,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escrito, fixando-lhe prazo para  corrigir defeitos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irregularidades encontradas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contratado;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6ª–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PREÇO.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 indent="449580">
              <a:lnSpc>
                <a:spcPts val="1150"/>
              </a:lnSpc>
              <a:spcBef>
                <a:spcPts val="5"/>
              </a:spcBef>
              <a:tabLst>
                <a:tab pos="3570604" algn="l"/>
              </a:tabLst>
            </a:pP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preço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objeto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contratado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é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R$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, incluídas todas as despesas necessárias à  sua perfeita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execução.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primeiro</a:t>
            </a:r>
            <a:r>
              <a:rPr dirty="0" sz="1000" spc="-5">
                <a:latin typeface="Arial"/>
                <a:cs typeface="Arial"/>
              </a:rPr>
              <a:t>. O </a:t>
            </a:r>
            <a:r>
              <a:rPr dirty="0" sz="1000">
                <a:latin typeface="Arial"/>
                <a:cs typeface="Arial"/>
              </a:rPr>
              <a:t>CONTRATANTE </a:t>
            </a:r>
            <a:r>
              <a:rPr dirty="0" sz="1000" spc="-10">
                <a:latin typeface="Arial"/>
                <a:cs typeface="Arial"/>
              </a:rPr>
              <a:t>poderá </a:t>
            </a:r>
            <a:r>
              <a:rPr dirty="0" sz="1000" spc="-5">
                <a:latin typeface="Arial"/>
                <a:cs typeface="Arial"/>
              </a:rPr>
              <a:t>acrescentar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suprimir </a:t>
            </a:r>
            <a:r>
              <a:rPr dirty="0" sz="1000" spc="-10">
                <a:latin typeface="Arial"/>
                <a:cs typeface="Arial"/>
              </a:rPr>
              <a:t>até 25% </a:t>
            </a:r>
            <a:r>
              <a:rPr dirty="0" sz="1000" spc="-5">
                <a:latin typeface="Arial"/>
                <a:cs typeface="Arial"/>
              </a:rPr>
              <a:t>(vinte e cinco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valor estimado previsto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caput desta cláusula, mantidas as </a:t>
            </a:r>
            <a:r>
              <a:rPr dirty="0" sz="1000">
                <a:latin typeface="Arial"/>
                <a:cs typeface="Arial"/>
              </a:rPr>
              <a:t>mesmas </a:t>
            </a:r>
            <a:r>
              <a:rPr dirty="0" sz="1000" spc="-5">
                <a:latin typeface="Arial"/>
                <a:cs typeface="Arial"/>
              </a:rPr>
              <a:t>condições estipuladas, sem que  caiba à CONTRATADA qualquer recusa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indenização, tudo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 spc="-10">
                <a:latin typeface="Arial"/>
                <a:cs typeface="Arial"/>
              </a:rPr>
              <a:t>65, </a:t>
            </a:r>
            <a:r>
              <a:rPr dirty="0" sz="1000" spc="-5">
                <a:latin typeface="Arial"/>
                <a:cs typeface="Arial"/>
              </a:rPr>
              <a:t>§ </a:t>
            </a:r>
            <a:r>
              <a:rPr dirty="0" sz="1000" spc="65">
                <a:latin typeface="Arial"/>
                <a:cs typeface="Arial"/>
              </a:rPr>
              <a:t>1°da </a:t>
            </a:r>
            <a:r>
              <a:rPr dirty="0" sz="1000" spc="-10">
                <a:latin typeface="Arial"/>
                <a:cs typeface="Arial"/>
              </a:rPr>
              <a:t>Lei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segundo</a:t>
            </a:r>
            <a:r>
              <a:rPr dirty="0" sz="1000" spc="-5">
                <a:latin typeface="Arial"/>
                <a:cs typeface="Arial"/>
              </a:rPr>
              <a:t>. O valor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5">
                <a:latin typeface="Arial"/>
                <a:cs typeface="Arial"/>
              </a:rPr>
              <a:t>a ser pago corresponderá à solicitação efetivamente requerida </a:t>
            </a:r>
            <a:r>
              <a:rPr dirty="0" sz="1000">
                <a:latin typeface="Arial"/>
                <a:cs typeface="Arial"/>
              </a:rPr>
              <a:t>pelo  </a:t>
            </a:r>
            <a:r>
              <a:rPr dirty="0" sz="1000" spc="-5">
                <a:latin typeface="Arial"/>
                <a:cs typeface="Arial"/>
              </a:rPr>
              <a:t>CONTRATANTE, e emissão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respectiva nota fiscal, que deverá especificar os produtos, quantidades e  preços.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12700" marR="5080">
              <a:lnSpc>
                <a:spcPts val="116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Parágrafo terceiro</a:t>
            </a:r>
            <a:r>
              <a:rPr dirty="0" sz="1000" spc="-5">
                <a:latin typeface="Arial"/>
                <a:cs typeface="Arial"/>
              </a:rPr>
              <a:t>. É facultada a alteração além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limite estabelecido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parágrafo primeiro </a:t>
            </a:r>
            <a:r>
              <a:rPr dirty="0" sz="1000">
                <a:latin typeface="Arial"/>
                <a:cs typeface="Arial"/>
              </a:rPr>
              <a:t>mediante  </a:t>
            </a:r>
            <a:r>
              <a:rPr dirty="0" sz="1000" spc="-5">
                <a:latin typeface="Arial"/>
                <a:cs typeface="Arial"/>
              </a:rPr>
              <a:t>acordo entre as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partes.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508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quarto </a:t>
            </a:r>
            <a:r>
              <a:rPr dirty="0" sz="1000" spc="-5">
                <a:latin typeface="Arial"/>
                <a:cs typeface="Arial"/>
              </a:rPr>
              <a:t>Torna-se obrigatório incluir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campo apropriado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documento fiscal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pagamento </a:t>
            </a:r>
            <a:r>
              <a:rPr dirty="0" sz="1000">
                <a:latin typeface="Arial"/>
                <a:cs typeface="Arial"/>
              </a:rPr>
              <a:t>os  </a:t>
            </a:r>
            <a:r>
              <a:rPr dirty="0" sz="1000" spc="-5">
                <a:latin typeface="Arial"/>
                <a:cs typeface="Arial"/>
              </a:rPr>
              <a:t>seguintes dados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635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Pagamento de itens pertencentes </a:t>
            </a:r>
            <a:r>
              <a:rPr dirty="0" sz="1000" spc="-10" b="1">
                <a:latin typeface="Arial"/>
                <a:cs typeface="Arial"/>
              </a:rPr>
              <a:t>ao </a:t>
            </a:r>
            <a:r>
              <a:rPr dirty="0" sz="1000" spc="-5" b="1">
                <a:latin typeface="Arial"/>
                <a:cs typeface="Arial"/>
              </a:rPr>
              <a:t>Projeto MACKENZIE FORMANDO </a:t>
            </a:r>
            <a:r>
              <a:rPr dirty="0" sz="1000" spc="-10" b="1">
                <a:latin typeface="Arial"/>
                <a:cs typeface="Arial"/>
              </a:rPr>
              <a:t>ATLETAS </a:t>
            </a:r>
            <a:r>
              <a:rPr dirty="0" sz="1000" spc="-5" b="1">
                <a:latin typeface="Arial"/>
                <a:cs typeface="Arial"/>
              </a:rPr>
              <a:t>OLÍMPICOS,  parceria Mackenzie Esporte Clube e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CBC.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12700" marR="635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quinto </a:t>
            </a:r>
            <a:r>
              <a:rPr dirty="0" sz="1000" spc="-5">
                <a:latin typeface="Arial"/>
                <a:cs typeface="Arial"/>
              </a:rPr>
              <a:t>O pagamento será realizado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parcela única, com vencimento </a:t>
            </a:r>
            <a:r>
              <a:rPr dirty="0" sz="1000" spc="-10">
                <a:latin typeface="Arial"/>
                <a:cs typeface="Arial"/>
              </a:rPr>
              <a:t>após 10 </a:t>
            </a:r>
            <a:r>
              <a:rPr dirty="0" sz="1000" spc="-5">
                <a:latin typeface="Arial"/>
                <a:cs typeface="Arial"/>
              </a:rPr>
              <a:t>(dez) dias úteis,  a contar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produto, mediante apresentação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Nota Fiscal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correspondente.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6985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sexto. </a:t>
            </a:r>
            <a:r>
              <a:rPr dirty="0" sz="1000" spc="-5">
                <a:latin typeface="Arial"/>
                <a:cs typeface="Arial"/>
              </a:rPr>
              <a:t>O pagamento será realizado mediante transferência a CONTRATADA,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Banco </a:t>
            </a:r>
            <a:r>
              <a:rPr dirty="0" sz="1000">
                <a:latin typeface="Arial"/>
                <a:cs typeface="Arial"/>
              </a:rPr>
              <a:t>XX,  </a:t>
            </a:r>
            <a:r>
              <a:rPr dirty="0" sz="1000" spc="-5">
                <a:latin typeface="Arial"/>
                <a:cs typeface="Arial"/>
              </a:rPr>
              <a:t>respeitando os dados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abaixo: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Banco/Agência/Conta/Favorecido.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7ª - </a:t>
            </a:r>
            <a:r>
              <a:rPr dirty="0" sz="1000" b="1">
                <a:latin typeface="Arial"/>
                <a:cs typeface="Arial"/>
              </a:rPr>
              <a:t>ONUS </a:t>
            </a:r>
            <a:r>
              <a:rPr dirty="0" sz="1000" spc="-5" b="1">
                <a:latin typeface="Arial"/>
                <a:cs typeface="Arial"/>
              </a:rPr>
              <a:t>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ENCARGOS.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 indent="4495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Todos os ônus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encargos referentes à execução deste Contrato, 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destinem à realização 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serviços ficarão totalmente a cargo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CONTRATADA, não cabendo </a:t>
            </a:r>
            <a:r>
              <a:rPr dirty="0" sz="1000">
                <a:latin typeface="Arial"/>
                <a:cs typeface="Arial"/>
              </a:rPr>
              <a:t>nenhuma </a:t>
            </a:r>
            <a:r>
              <a:rPr dirty="0" sz="1000" spc="-5">
                <a:latin typeface="Arial"/>
                <a:cs typeface="Arial"/>
              </a:rPr>
              <a:t>transferência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ônus </a:t>
            </a:r>
            <a:r>
              <a:rPr dirty="0" sz="1000">
                <a:latin typeface="Arial"/>
                <a:cs typeface="Arial"/>
              </a:rPr>
              <a:t>ao 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8ª –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FISCALIZAÇÃO.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 indent="44894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Nos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67, § 1°,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</a:t>
            </a:r>
            <a:r>
              <a:rPr dirty="0" sz="1000" spc="20">
                <a:latin typeface="Arial"/>
                <a:cs typeface="Arial"/>
              </a:rPr>
              <a:t>n°8.666/93,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>
                <a:latin typeface="Arial"/>
                <a:cs typeface="Arial"/>
              </a:rPr>
              <a:t>CONTRATANTE </a:t>
            </a:r>
            <a:r>
              <a:rPr dirty="0" sz="1000" spc="-5">
                <a:latin typeface="Arial"/>
                <a:cs typeface="Arial"/>
              </a:rPr>
              <a:t>designará </a:t>
            </a:r>
            <a:r>
              <a:rPr dirty="0" sz="1000" spc="-10">
                <a:latin typeface="Arial"/>
                <a:cs typeface="Arial"/>
              </a:rPr>
              <a:t>um </a:t>
            </a:r>
            <a:r>
              <a:rPr dirty="0" sz="1000" spc="-5">
                <a:latin typeface="Arial"/>
                <a:cs typeface="Arial"/>
              </a:rPr>
              <a:t>representante para  acompanhar e fiscalizar a execução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anotando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registro próprio todas as ocorrências </a:t>
            </a:r>
            <a:r>
              <a:rPr dirty="0" sz="1000" spc="-10">
                <a:latin typeface="Arial"/>
                <a:cs typeface="Arial"/>
              </a:rPr>
              <a:t>que  </a:t>
            </a:r>
            <a:r>
              <a:rPr dirty="0" sz="1000" spc="-5">
                <a:latin typeface="Arial"/>
                <a:cs typeface="Arial"/>
              </a:rPr>
              <a:t>porventura existirem e determinando 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 necessário à regularização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faltas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defeitos  observados. Quaisquer exigências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fiscalização, inerentes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deverão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561583"/>
            <a:ext cx="6146800" cy="85445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prontamente atendidas </a:t>
            </a:r>
            <a:r>
              <a:rPr dirty="0" sz="100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CONTRATADA, sem ônus para 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CLAUSULA 9ª – RESPONSABILIDADE PELO MATERIAL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ENTREGUE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 indent="44894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 CONTRATADA é responsável pela qualidade dos materiais e responsabiliza-se integral e  exclusivamente pela promoção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readequações, sempre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forem detectadas impropriedades que  possam comprometer a sua utilização dos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mesmos.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10ª </a:t>
            </a:r>
            <a:r>
              <a:rPr dirty="0" sz="1000" spc="-5" b="1">
                <a:latin typeface="Arial"/>
                <a:cs typeface="Arial"/>
              </a:rPr>
              <a:t>- RESPONSABILIDADE CIVIL.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 indent="448945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A CONTRATADA responderá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quaisquer danos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prejuízos pessoais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materiais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seus  empregados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preposto, </a:t>
            </a:r>
            <a:r>
              <a:rPr dirty="0" sz="1000" spc="-10">
                <a:latin typeface="Arial"/>
                <a:cs typeface="Arial"/>
              </a:rPr>
              <a:t>em razão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omissão dolosa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culposa, </a:t>
            </a:r>
            <a:r>
              <a:rPr dirty="0" sz="1000" spc="-10">
                <a:latin typeface="Arial"/>
                <a:cs typeface="Arial"/>
              </a:rPr>
              <a:t>venham </a:t>
            </a:r>
            <a:r>
              <a:rPr dirty="0" sz="1000" spc="-5">
                <a:latin typeface="Arial"/>
                <a:cs typeface="Arial"/>
              </a:rPr>
              <a:t>a causar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CONTRATANTE 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decorrência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prestação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serviços, incluindo-se os </a:t>
            </a:r>
            <a:r>
              <a:rPr dirty="0" sz="1000" spc="-10">
                <a:latin typeface="Arial"/>
                <a:cs typeface="Arial"/>
              </a:rPr>
              <a:t>danos </a:t>
            </a:r>
            <a:r>
              <a:rPr dirty="0" sz="1000" spc="-5">
                <a:latin typeface="Arial"/>
                <a:cs typeface="Arial"/>
              </a:rPr>
              <a:t>materiais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pessoais causados a  terceiros, 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título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11ª </a:t>
            </a:r>
            <a:r>
              <a:rPr dirty="0" sz="1000" spc="-5" b="1">
                <a:latin typeface="Arial"/>
                <a:cs typeface="Arial"/>
              </a:rPr>
              <a:t>–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RESCISÃO/PENALIDADES.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O presente contrato pode </a:t>
            </a:r>
            <a:r>
              <a:rPr dirty="0" sz="1000">
                <a:latin typeface="Arial"/>
                <a:cs typeface="Arial"/>
              </a:rPr>
              <a:t>ser </a:t>
            </a:r>
            <a:r>
              <a:rPr dirty="0" sz="1000" spc="-5">
                <a:latin typeface="Arial"/>
                <a:cs typeface="Arial"/>
              </a:rPr>
              <a:t>rescindido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marL="469900" indent="-228600">
              <a:lnSpc>
                <a:spcPct val="100000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Não for cumprido essas cláusulas contratuais, especificações 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prazos;</a:t>
            </a:r>
            <a:endParaRPr sz="1000">
              <a:latin typeface="Arial"/>
              <a:cs typeface="Arial"/>
            </a:endParaRPr>
          </a:p>
          <a:p>
            <a:pPr marL="469900" marR="6350" indent="-228600">
              <a:lnSpc>
                <a:spcPts val="1140"/>
              </a:lnSpc>
              <a:spcBef>
                <a:spcPts val="1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cessão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transferência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direitos e obrigações, fusão, </a:t>
            </a:r>
            <a:r>
              <a:rPr dirty="0" sz="1000">
                <a:latin typeface="Arial"/>
                <a:cs typeface="Arial"/>
              </a:rPr>
              <a:t>cisão ou </a:t>
            </a:r>
            <a:r>
              <a:rPr dirty="0" sz="1000" spc="-5">
                <a:latin typeface="Arial"/>
                <a:cs typeface="Arial"/>
              </a:rPr>
              <a:t>incorporação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195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falência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concordata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69900" marR="5080" indent="-228600">
              <a:lnSpc>
                <a:spcPts val="1140"/>
              </a:lnSpc>
              <a:spcBef>
                <a:spcPts val="114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alteração social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modificação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finalidade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estrutura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CONTRATADA, que  prejudique a execução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195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caso fortuito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força maior impeditiva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execução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5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Parágrafo primeiro</a:t>
            </a:r>
            <a:r>
              <a:rPr dirty="0" sz="1000" spc="-5">
                <a:latin typeface="Arial"/>
                <a:cs typeface="Arial"/>
              </a:rPr>
              <a:t>. O não 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condições técnicas, comerciais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jurídicas estabelecidas nos  instrumentos convocatório e contratual caracterizará o descumprimento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obrigações assumidas e poderá  acarretar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participante as seguintes penalidades,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 marL="464820" marR="4805680">
              <a:lnSpc>
                <a:spcPts val="2300"/>
              </a:lnSpc>
              <a:spcBef>
                <a:spcPts val="250"/>
              </a:spcBef>
            </a:pPr>
            <a:r>
              <a:rPr dirty="0" sz="1000" spc="-5">
                <a:latin typeface="Arial"/>
                <a:cs typeface="Arial"/>
              </a:rPr>
              <a:t>I –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advertência;  II –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 algn="just" marL="464820" marR="5080">
              <a:lnSpc>
                <a:spcPct val="95500"/>
              </a:lnSpc>
              <a:spcBef>
                <a:spcPts val="900"/>
              </a:spcBef>
            </a:pPr>
            <a:r>
              <a:rPr dirty="0" sz="1000" spc="-5">
                <a:latin typeface="Arial"/>
                <a:cs typeface="Arial"/>
              </a:rPr>
              <a:t>III – suspensão temporária para participar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processos seletivos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 Clube,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conseqüência,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contratar com a </a:t>
            </a:r>
            <a:r>
              <a:rPr dirty="0" sz="1000">
                <a:latin typeface="Arial"/>
                <a:cs typeface="Arial"/>
              </a:rPr>
              <a:t>mesma, </a:t>
            </a:r>
            <a:r>
              <a:rPr dirty="0" sz="1000" spc="-10">
                <a:latin typeface="Arial"/>
                <a:cs typeface="Arial"/>
              </a:rPr>
              <a:t>pelo prazo </a:t>
            </a:r>
            <a:r>
              <a:rPr dirty="0" sz="1000">
                <a:latin typeface="Arial"/>
                <a:cs typeface="Arial"/>
              </a:rPr>
              <a:t>mínimo </a:t>
            </a:r>
            <a:r>
              <a:rPr dirty="0" sz="1000" spc="-15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6 (seis) </a:t>
            </a:r>
            <a:r>
              <a:rPr dirty="0" sz="1000">
                <a:latin typeface="Arial"/>
                <a:cs typeface="Arial"/>
              </a:rPr>
              <a:t>meses </a:t>
            </a:r>
            <a:r>
              <a:rPr dirty="0" sz="1000" spc="-5">
                <a:latin typeface="Arial"/>
                <a:cs typeface="Arial"/>
              </a:rPr>
              <a:t>e  máximo </a:t>
            </a:r>
            <a:r>
              <a:rPr dirty="0" sz="1000" spc="-10">
                <a:latin typeface="Arial"/>
                <a:cs typeface="Arial"/>
              </a:rPr>
              <a:t>de 24 </a:t>
            </a:r>
            <a:r>
              <a:rPr dirty="0" sz="1000" spc="-5">
                <a:latin typeface="Arial"/>
                <a:cs typeface="Arial"/>
              </a:rPr>
              <a:t>(vinte e quatro) </a:t>
            </a:r>
            <a:r>
              <a:rPr dirty="0" sz="1000">
                <a:latin typeface="Arial"/>
                <a:cs typeface="Arial"/>
              </a:rPr>
              <a:t>meses, </a:t>
            </a:r>
            <a:r>
              <a:rPr dirty="0" sz="1000" spc="-10">
                <a:latin typeface="Arial"/>
                <a:cs typeface="Arial"/>
              </a:rPr>
              <a:t>nas </a:t>
            </a:r>
            <a:r>
              <a:rPr dirty="0" sz="1000" spc="-5">
                <a:latin typeface="Arial"/>
                <a:cs typeface="Arial"/>
              </a:rPr>
              <a:t>condições estabelecidas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464820" marR="6350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único: </a:t>
            </a: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penas </a:t>
            </a:r>
            <a:r>
              <a:rPr dirty="0" sz="1000" spc="-10">
                <a:latin typeface="Arial"/>
                <a:cs typeface="Arial"/>
              </a:rPr>
              <a:t>previstas nos </a:t>
            </a:r>
            <a:r>
              <a:rPr dirty="0" sz="1000" spc="-5">
                <a:latin typeface="Arial"/>
                <a:cs typeface="Arial"/>
              </a:rPr>
              <a:t>incisos I, II e III deste </a:t>
            </a:r>
            <a:r>
              <a:rPr dirty="0" sz="1000" spc="-10">
                <a:latin typeface="Arial"/>
                <a:cs typeface="Arial"/>
              </a:rPr>
              <a:t>artigo </a:t>
            </a:r>
            <a:r>
              <a:rPr dirty="0" sz="1000" spc="-5">
                <a:latin typeface="Arial"/>
                <a:cs typeface="Arial"/>
              </a:rPr>
              <a:t>poderão ser aplicadas  cumulativamente </a:t>
            </a:r>
            <a:r>
              <a:rPr dirty="0" sz="1000" spc="-10">
                <a:latin typeface="Arial"/>
                <a:cs typeface="Arial"/>
              </a:rPr>
              <a:t>ou não, sem </a:t>
            </a:r>
            <a:r>
              <a:rPr dirty="0" sz="1000" spc="-5">
                <a:latin typeface="Arial"/>
                <a:cs typeface="Arial"/>
              </a:rPr>
              <a:t>prejuízo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rescisão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por ato unilateral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Mackenzie Esporte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 indent="-635">
              <a:lnSpc>
                <a:spcPct val="96300"/>
              </a:lnSpc>
            </a:pPr>
            <a:r>
              <a:rPr dirty="0" sz="1000" spc="-5" b="1">
                <a:latin typeface="Arial"/>
                <a:cs typeface="Arial"/>
              </a:rPr>
              <a:t>Parágrafo segundo: </a:t>
            </a:r>
            <a:r>
              <a:rPr dirty="0" sz="1000" spc="-5">
                <a:latin typeface="Arial"/>
                <a:cs typeface="Arial"/>
              </a:rPr>
              <a:t>A notificação para aplicação das penalidades, relativas à inexecução total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parcial  previstas neste Capítulo, será efetuada através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comunicação formal encaminhada </a:t>
            </a:r>
            <a:r>
              <a:rPr dirty="0" sz="1000" spc="-10">
                <a:latin typeface="Arial"/>
                <a:cs typeface="Arial"/>
              </a:rPr>
              <a:t>via </a:t>
            </a:r>
            <a:r>
              <a:rPr dirty="0" sz="1000" spc="-5">
                <a:latin typeface="Arial"/>
                <a:cs typeface="Arial"/>
              </a:rPr>
              <a:t>e-mail à  contratada, onde deverá ser assegurado o direito à </a:t>
            </a:r>
            <a:r>
              <a:rPr dirty="0" sz="1000">
                <a:latin typeface="Arial"/>
                <a:cs typeface="Arial"/>
              </a:rPr>
              <a:t>defesa </a:t>
            </a:r>
            <a:r>
              <a:rPr dirty="0" sz="1000" spc="-5">
                <a:latin typeface="Arial"/>
                <a:cs typeface="Arial"/>
              </a:rPr>
              <a:t>prévia, respeitando-se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dias  úteis.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200"/>
              </a:lnSpc>
            </a:pPr>
            <a:r>
              <a:rPr dirty="0" sz="1000" spc="-5" b="1">
                <a:latin typeface="Arial"/>
                <a:cs typeface="Arial"/>
              </a:rPr>
              <a:t>Parágrafo terceiro: </a:t>
            </a:r>
            <a:r>
              <a:rPr dirty="0" sz="1000" spc="-5">
                <a:latin typeface="Arial"/>
                <a:cs typeface="Arial"/>
              </a:rPr>
              <a:t>Caso haja recusa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serviço por </a:t>
            </a:r>
            <a:r>
              <a:rPr dirty="0" sz="1000" spc="-10">
                <a:latin typeface="Arial"/>
                <a:cs typeface="Arial"/>
              </a:rPr>
              <a:t>parte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a  contratada deverá, dentro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originalmente contratado, reparar, corrigir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remover às suas custas, 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 spc="-10">
                <a:latin typeface="Arial"/>
                <a:cs typeface="Arial"/>
              </a:rPr>
              <a:t>ou em parte, </a:t>
            </a:r>
            <a:r>
              <a:rPr dirty="0" sz="1000" spc="-5">
                <a:latin typeface="Arial"/>
                <a:cs typeface="Arial"/>
              </a:rPr>
              <a:t>o objeto viciado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defeitos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incorreções </a:t>
            </a:r>
            <a:r>
              <a:rPr dirty="0" sz="100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execução, sob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restar  caracterizada a inexecução 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parcial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contratado, com a consequente aplicação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sanções 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artigo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300"/>
              </a:lnSpc>
            </a:pPr>
            <a:r>
              <a:rPr dirty="0" sz="1000" spc="-5" b="1">
                <a:latin typeface="Arial"/>
                <a:cs typeface="Arial"/>
              </a:rPr>
              <a:t>Parágrafo quarto: </a:t>
            </a:r>
            <a:r>
              <a:rPr dirty="0" sz="1000" spc="-5">
                <a:latin typeface="Arial"/>
                <a:cs typeface="Arial"/>
              </a:rPr>
              <a:t>A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multa pela inexecução total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parcial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celebrado com a CBC e </a:t>
            </a:r>
            <a:r>
              <a:rPr dirty="0" sz="1000" spc="-10">
                <a:latin typeface="Arial"/>
                <a:cs typeface="Arial"/>
              </a:rPr>
              <a:t>com  </a:t>
            </a:r>
            <a:r>
              <a:rPr dirty="0" sz="1000" spc="-5">
                <a:latin typeface="Arial"/>
                <a:cs typeface="Arial"/>
              </a:rPr>
              <a:t>o Mackenzie Esporte Clube será calculada </a:t>
            </a:r>
            <a:r>
              <a:rPr dirty="0" sz="1000" spc="-10">
                <a:latin typeface="Arial"/>
                <a:cs typeface="Arial"/>
              </a:rPr>
              <a:t>em até 50% </a:t>
            </a:r>
            <a:r>
              <a:rPr dirty="0" sz="1000" spc="-5">
                <a:latin typeface="Arial"/>
                <a:cs typeface="Arial"/>
              </a:rPr>
              <a:t>(cinquenta por cento) sobre o valor total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 atualizado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sobre o valor correspondente à obrigação não cumprida, excetuando-se aquelas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grande  vulto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ou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repercussões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significativas,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hipótese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que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graduação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multa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deverá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estar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prevista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3" y="1561583"/>
            <a:ext cx="6144895" cy="163766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instrumento convocatório 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competente instrumento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contrato, sendo </a:t>
            </a:r>
            <a:r>
              <a:rPr dirty="0" sz="1000">
                <a:latin typeface="Arial"/>
                <a:cs typeface="Arial"/>
              </a:rPr>
              <a:t>está </a:t>
            </a:r>
            <a:r>
              <a:rPr dirty="0" sz="1000" spc="-5">
                <a:latin typeface="Arial"/>
                <a:cs typeface="Arial"/>
              </a:rPr>
              <a:t>devidamente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justificada.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12700" marR="508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quinto</a:t>
            </a:r>
            <a:r>
              <a:rPr dirty="0" sz="1000" spc="-5">
                <a:latin typeface="Arial"/>
                <a:cs typeface="Arial"/>
              </a:rPr>
              <a:t>: O presente contrato poderá ser rescindido antecipadamente pelo CONTRATANTE, </a:t>
            </a:r>
            <a:r>
              <a:rPr dirty="0" sz="1000" spc="-10">
                <a:latin typeface="Arial"/>
                <a:cs typeface="Arial"/>
              </a:rPr>
              <a:t>sem  </a:t>
            </a:r>
            <a:r>
              <a:rPr dirty="0" sz="1000" spc="-5">
                <a:latin typeface="Arial"/>
                <a:cs typeface="Arial"/>
              </a:rPr>
              <a:t>incidência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multa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indenização.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55"/>
              </a:spcBef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12ª </a:t>
            </a:r>
            <a:r>
              <a:rPr dirty="0" sz="1000" spc="-5" b="1">
                <a:latin typeface="Arial"/>
                <a:cs typeface="Arial"/>
              </a:rPr>
              <a:t>–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FORO.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Fica eleito o foro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Belo Horizonte – </a:t>
            </a:r>
            <a:r>
              <a:rPr dirty="0" sz="1000" spc="-10">
                <a:latin typeface="Arial"/>
                <a:cs typeface="Arial"/>
              </a:rPr>
              <a:t>MG </a:t>
            </a:r>
            <a:r>
              <a:rPr dirty="0" sz="1000" spc="-5">
                <a:latin typeface="Arial"/>
                <a:cs typeface="Arial"/>
              </a:rPr>
              <a:t>para </a:t>
            </a:r>
            <a:r>
              <a:rPr dirty="0" sz="1000">
                <a:latin typeface="Arial"/>
                <a:cs typeface="Arial"/>
              </a:rPr>
              <a:t>dirimir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questões oriundas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 contrato. </a:t>
            </a:r>
            <a:r>
              <a:rPr dirty="0" sz="1000" spc="-10">
                <a:latin typeface="Arial"/>
                <a:cs typeface="Arial"/>
              </a:rPr>
              <a:t>Por  </a:t>
            </a:r>
            <a:r>
              <a:rPr dirty="0" sz="1000" spc="-5">
                <a:latin typeface="Arial"/>
                <a:cs typeface="Arial"/>
              </a:rPr>
              <a:t>estarem justos e contratados firmam o presente contrato,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presença </a:t>
            </a:r>
            <a:r>
              <a:rPr dirty="0" sz="1000" spc="-10">
                <a:latin typeface="Arial"/>
                <a:cs typeface="Arial"/>
              </a:rPr>
              <a:t>de 01 </a:t>
            </a:r>
            <a:r>
              <a:rPr dirty="0" sz="1000" spc="-5">
                <a:latin typeface="Arial"/>
                <a:cs typeface="Arial"/>
              </a:rPr>
              <a:t>testemunha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contratante e  </a:t>
            </a:r>
            <a:r>
              <a:rPr dirty="0" sz="1000" spc="-10">
                <a:latin typeface="Arial"/>
                <a:cs typeface="Arial"/>
              </a:rPr>
              <a:t>outra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-5">
                <a:latin typeface="Arial"/>
                <a:cs typeface="Arial"/>
              </a:rPr>
              <a:t> contratado.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24159" y="3605266"/>
            <a:ext cx="2709545" cy="468630"/>
          </a:xfrm>
          <a:prstGeom prst="rect">
            <a:avLst/>
          </a:prstGeom>
        </p:spPr>
        <p:txBody>
          <a:bodyPr wrap="square" lIns="0" tIns="19050" rIns="0" bIns="0" rtlCol="0" vert="horz">
            <a:spAutoFit/>
          </a:bodyPr>
          <a:lstStyle/>
          <a:p>
            <a:pPr algn="ctr" marL="12700" marR="5080">
              <a:lnSpc>
                <a:spcPct val="95500"/>
              </a:lnSpc>
              <a:spcBef>
                <a:spcPts val="150"/>
              </a:spcBef>
              <a:tabLst>
                <a:tab pos="1495425" algn="l"/>
                <a:tab pos="26257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 b="1">
                <a:latin typeface="Arial"/>
                <a:cs typeface="Arial"/>
              </a:rPr>
              <a:t>MACKENZIE ESPORTE CLUBE  CONTRATANTE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389104" y="4480041"/>
            <a:ext cx="2811145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937260" marR="5080" indent="-925194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2797810" algn="l"/>
              </a:tabLst>
            </a:pP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 b="1">
                <a:latin typeface="Arial"/>
                <a:cs typeface="Arial"/>
              </a:rPr>
              <a:t>_ </a:t>
            </a:r>
            <a:r>
              <a:rPr dirty="0" u="sng" sz="1000" spc="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CONTRATADO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09" y="5502645"/>
            <a:ext cx="99060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TESTEMUNHAS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09" y="5872367"/>
            <a:ext cx="448945" cy="4648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4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-15" b="1">
                <a:latin typeface="Arial"/>
                <a:cs typeface="Arial"/>
              </a:rPr>
              <a:t>O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:  </a:t>
            </a:r>
            <a:r>
              <a:rPr dirty="0" sz="1000" spc="-5" b="1">
                <a:latin typeface="Arial"/>
                <a:cs typeface="Arial"/>
              </a:rPr>
              <a:t>CPF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722860" y="5872367"/>
            <a:ext cx="448945" cy="4648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4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-15" b="1">
                <a:latin typeface="Arial"/>
                <a:cs typeface="Arial"/>
              </a:rPr>
              <a:t>O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:  </a:t>
            </a:r>
            <a:r>
              <a:rPr dirty="0" sz="1000" spc="-5" b="1">
                <a:latin typeface="Arial"/>
                <a:cs typeface="Arial"/>
              </a:rPr>
              <a:t>CPF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729725"/>
            <a:ext cx="1367155" cy="144780"/>
          </a:xfrm>
          <a:custGeom>
            <a:avLst/>
            <a:gdLst/>
            <a:ahLst/>
            <a:cxnLst/>
            <a:rect l="l" t="t" r="r" b="b"/>
            <a:pathLst>
              <a:path w="1367154" h="144780">
                <a:moveTo>
                  <a:pt x="0" y="144774"/>
                </a:moveTo>
                <a:lnTo>
                  <a:pt x="1367021" y="144774"/>
                </a:lnTo>
                <a:lnTo>
                  <a:pt x="1367021" y="0"/>
                </a:lnTo>
                <a:lnTo>
                  <a:pt x="0" y="0"/>
                </a:lnTo>
                <a:lnTo>
                  <a:pt x="0" y="14477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8" y="1560058"/>
            <a:ext cx="6148070" cy="3683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827405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CÁLCULO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5" b="1">
                <a:latin typeface="Arial"/>
                <a:cs typeface="Arial"/>
              </a:rPr>
              <a:t>QUALIFICAÇÃO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ECONÔMICO-FINANCEIRA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ctr" marL="2080260" marR="2077720" indent="-635">
              <a:lnSpc>
                <a:spcPct val="143500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04/2016  MODALIDADE:</a:t>
            </a:r>
            <a:r>
              <a:rPr dirty="0" sz="1000" spc="-30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CONCORRÊNCIA  </a:t>
            </a:r>
            <a:r>
              <a:rPr dirty="0" sz="1000" spc="-5" b="1">
                <a:latin typeface="Arial"/>
                <a:cs typeface="Arial"/>
              </a:rPr>
              <a:t>TIPO: </a:t>
            </a:r>
            <a:r>
              <a:rPr dirty="0" sz="1000" spc="-5">
                <a:latin typeface="Arial"/>
                <a:cs typeface="Arial"/>
              </a:rPr>
              <a:t>MENOR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5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5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A situação financeira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licitantes será aferida por meio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índices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“liquidez </a:t>
            </a:r>
            <a:r>
              <a:rPr dirty="0" sz="1000" spc="-5">
                <a:latin typeface="Arial"/>
                <a:cs typeface="Arial"/>
              </a:rPr>
              <a:t>corrente” (LC); </a:t>
            </a:r>
            <a:r>
              <a:rPr dirty="0" sz="1000">
                <a:latin typeface="Arial"/>
                <a:cs typeface="Arial"/>
              </a:rPr>
              <a:t>“liquidez  </a:t>
            </a:r>
            <a:r>
              <a:rPr dirty="0" sz="1000" spc="-10">
                <a:latin typeface="Arial"/>
                <a:cs typeface="Arial"/>
              </a:rPr>
              <a:t>geral” </a:t>
            </a:r>
            <a:r>
              <a:rPr dirty="0" sz="1000" spc="-5">
                <a:latin typeface="Arial"/>
                <a:cs typeface="Arial"/>
              </a:rPr>
              <a:t>(LG) e “solvência geral” (SG). </a:t>
            </a:r>
            <a:r>
              <a:rPr dirty="0" sz="1000">
                <a:latin typeface="Arial"/>
                <a:cs typeface="Arial"/>
              </a:rPr>
              <a:t>Assim, </a:t>
            </a:r>
            <a:r>
              <a:rPr dirty="0" sz="1000" spc="-5">
                <a:latin typeface="Arial"/>
                <a:cs typeface="Arial"/>
              </a:rPr>
              <a:t>a empresa </a:t>
            </a:r>
            <a:r>
              <a:rPr dirty="0" sz="1000" b="1">
                <a:latin typeface="Arial"/>
                <a:cs typeface="Arial"/>
              </a:rPr>
              <a:t>DEVERÁ </a:t>
            </a:r>
            <a:r>
              <a:rPr dirty="0" sz="1000" spc="-5">
                <a:latin typeface="Arial"/>
                <a:cs typeface="Arial"/>
              </a:rPr>
              <a:t>calcular os </a:t>
            </a:r>
            <a:r>
              <a:rPr dirty="0" sz="1000" spc="-10">
                <a:latin typeface="Arial"/>
                <a:cs typeface="Arial"/>
              </a:rPr>
              <a:t>referidos </a:t>
            </a:r>
            <a:r>
              <a:rPr dirty="0" sz="1000" spc="-5">
                <a:latin typeface="Arial"/>
                <a:cs typeface="Arial"/>
              </a:rPr>
              <a:t>índices utilizando as  fórmulas constantes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quadro abaixo.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Os índices calculados deverão acompanhar, obrigatoriamente, as demonstrações contábeis, sendo  consideradas habilitadas </a:t>
            </a:r>
            <a:r>
              <a:rPr dirty="0" sz="100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apresentarem os </a:t>
            </a:r>
            <a:r>
              <a:rPr dirty="0" sz="1000" spc="-10">
                <a:latin typeface="Arial"/>
                <a:cs typeface="Arial"/>
              </a:rPr>
              <a:t>seguintes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resultados: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3411220">
              <a:lnSpc>
                <a:spcPct val="955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Liquidez Corrente: </a:t>
            </a:r>
            <a:r>
              <a:rPr dirty="0" sz="1000">
                <a:latin typeface="Arial"/>
                <a:cs typeface="Arial"/>
              </a:rPr>
              <a:t>índice </a:t>
            </a:r>
            <a:r>
              <a:rPr dirty="0" sz="1000" spc="-5">
                <a:latin typeface="Arial"/>
                <a:cs typeface="Arial"/>
              </a:rPr>
              <a:t>maior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 1,00  </a:t>
            </a:r>
            <a:r>
              <a:rPr dirty="0" sz="1000" spc="-5" b="1">
                <a:latin typeface="Arial"/>
                <a:cs typeface="Arial"/>
              </a:rPr>
              <a:t>Liquidez Geral: </a:t>
            </a:r>
            <a:r>
              <a:rPr dirty="0" sz="1000" spc="-5">
                <a:latin typeface="Arial"/>
                <a:cs typeface="Arial"/>
              </a:rPr>
              <a:t>índice maior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 1,00  </a:t>
            </a:r>
            <a:r>
              <a:rPr dirty="0" sz="1000" spc="-5" b="1">
                <a:latin typeface="Arial"/>
                <a:cs typeface="Arial"/>
              </a:rPr>
              <a:t>Solvência Geral: </a:t>
            </a:r>
            <a:r>
              <a:rPr dirty="0" sz="1000">
                <a:latin typeface="Arial"/>
                <a:cs typeface="Arial"/>
              </a:rPr>
              <a:t>índice </a:t>
            </a:r>
            <a:r>
              <a:rPr dirty="0" sz="1000" spc="-5">
                <a:latin typeface="Arial"/>
                <a:cs typeface="Arial"/>
              </a:rPr>
              <a:t>maior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1,00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ct val="95500"/>
              </a:lnSpc>
              <a:spcBef>
                <a:spcPts val="5"/>
              </a:spcBef>
            </a:pP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os índices apresentados forem menores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os indicados acima, estarão habilitadas as empresas </a:t>
            </a:r>
            <a:r>
              <a:rPr dirty="0" sz="1000" spc="-10">
                <a:latin typeface="Arial"/>
                <a:cs typeface="Arial"/>
              </a:rPr>
              <a:t>que,  </a:t>
            </a:r>
            <a:r>
              <a:rPr dirty="0" sz="1000" spc="-5">
                <a:latin typeface="Arial"/>
                <a:cs typeface="Arial"/>
              </a:rPr>
              <a:t>comprovadamente, demonstrarem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enquadram </a:t>
            </a:r>
            <a:r>
              <a:rPr dirty="0" sz="1000" spc="-10">
                <a:latin typeface="Arial"/>
                <a:cs typeface="Arial"/>
              </a:rPr>
              <a:t>no item </a:t>
            </a:r>
            <a:r>
              <a:rPr dirty="0" sz="1000" spc="-5">
                <a:latin typeface="Arial"/>
                <a:cs typeface="Arial"/>
              </a:rPr>
              <a:t>11.2.1. </a:t>
            </a:r>
            <a:r>
              <a:rPr dirty="0" sz="1000" spc="-10">
                <a:latin typeface="Arial"/>
                <a:cs typeface="Arial"/>
              </a:rPr>
              <a:t>do Item 11. 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04/2016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 b="1">
                <a:latin typeface="Arial"/>
                <a:cs typeface="Arial"/>
              </a:rPr>
              <a:t>MACKENZIE ESPORTE CLUBE.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912620" y="5801349"/>
            <a:ext cx="36963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CÁLCULO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5" b="1">
                <a:latin typeface="Arial"/>
                <a:cs typeface="Arial"/>
              </a:rPr>
              <a:t>QUALIFICAÇÃO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ECONÔMICO-FINANCEIRA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87901" y="6319508"/>
            <a:ext cx="27241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ILG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21301" y="6246966"/>
            <a:ext cx="4424680" cy="284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880744" marR="5080" indent="-881380">
              <a:lnSpc>
                <a:spcPct val="106300"/>
              </a:lnSpc>
              <a:spcBef>
                <a:spcPts val="95"/>
              </a:spcBef>
              <a:tabLst>
                <a:tab pos="207010" algn="l"/>
                <a:tab pos="4411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+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NÃO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EXCETO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</a:t>
            </a:r>
            <a:r>
              <a:rPr dirty="0" u="sng" sz="800" spc="9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PERMANENTE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653789" y="5529054"/>
            <a:ext cx="6202680" cy="0"/>
          </a:xfrm>
          <a:custGeom>
            <a:avLst/>
            <a:gdLst/>
            <a:ahLst/>
            <a:cxnLst/>
            <a:rect l="l" t="t" r="r" b="b"/>
            <a:pathLst>
              <a:path w="6202680" h="0">
                <a:moveTo>
                  <a:pt x="0" y="0"/>
                </a:moveTo>
                <a:lnTo>
                  <a:pt x="6202680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650738" y="5526009"/>
            <a:ext cx="0" cy="3057525"/>
          </a:xfrm>
          <a:custGeom>
            <a:avLst/>
            <a:gdLst/>
            <a:ahLst/>
            <a:cxnLst/>
            <a:rect l="l" t="t" r="r" b="b"/>
            <a:pathLst>
              <a:path w="0" h="3057525">
                <a:moveTo>
                  <a:pt x="0" y="0"/>
                </a:moveTo>
                <a:lnTo>
                  <a:pt x="0" y="3057138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647693" y="8583153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647693" y="8583153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653789" y="8586198"/>
            <a:ext cx="6202680" cy="0"/>
          </a:xfrm>
          <a:custGeom>
            <a:avLst/>
            <a:gdLst/>
            <a:ahLst/>
            <a:cxnLst/>
            <a:rect l="l" t="t" r="r" b="b"/>
            <a:pathLst>
              <a:path w="6202680" h="0">
                <a:moveTo>
                  <a:pt x="0" y="0"/>
                </a:moveTo>
                <a:lnTo>
                  <a:pt x="6202680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6859521" y="5526009"/>
            <a:ext cx="0" cy="3057525"/>
          </a:xfrm>
          <a:custGeom>
            <a:avLst/>
            <a:gdLst/>
            <a:ahLst/>
            <a:cxnLst/>
            <a:rect l="l" t="t" r="r" b="b"/>
            <a:pathLst>
              <a:path w="0" h="3057525">
                <a:moveTo>
                  <a:pt x="0" y="0"/>
                </a:moveTo>
                <a:lnTo>
                  <a:pt x="0" y="3057138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6856476" y="8583153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6856476" y="8583153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 txBox="1"/>
          <p:nvPr/>
        </p:nvSpPr>
        <p:spPr>
          <a:xfrm>
            <a:off x="706621" y="6683744"/>
            <a:ext cx="6146165" cy="26435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3825">
              <a:lnSpc>
                <a:spcPct val="100000"/>
              </a:lnSpc>
              <a:spcBef>
                <a:spcPts val="100"/>
              </a:spcBef>
              <a:tabLst>
                <a:tab pos="550545" algn="l"/>
                <a:tab pos="1804670" algn="l"/>
                <a:tab pos="4061460" algn="l"/>
              </a:tabLst>
            </a:pPr>
            <a:r>
              <a:rPr dirty="0" baseline="-34722" sz="1200" b="1">
                <a:latin typeface="Arial"/>
                <a:cs typeface="Arial"/>
              </a:rPr>
              <a:t>ILC =	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7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	</a:t>
            </a:r>
            <a:endParaRPr sz="800">
              <a:latin typeface="Arial"/>
              <a:cs typeface="Arial"/>
            </a:endParaRPr>
          </a:p>
          <a:p>
            <a:pPr marL="1734820">
              <a:lnSpc>
                <a:spcPct val="100000"/>
              </a:lnSpc>
              <a:spcBef>
                <a:spcPts val="15"/>
              </a:spcBef>
            </a:pPr>
            <a:r>
              <a:rPr dirty="0" sz="800" spc="-5" b="1">
                <a:latin typeface="Arial"/>
                <a:cs typeface="Arial"/>
              </a:rPr>
              <a:t>PASSIVO CIRCULANTE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117600" marR="2075814" indent="-1000125">
              <a:lnSpc>
                <a:spcPct val="101200"/>
              </a:lnSpc>
              <a:spcBef>
                <a:spcPts val="705"/>
              </a:spcBef>
              <a:tabLst>
                <a:tab pos="550545" algn="l"/>
                <a:tab pos="1965960" algn="l"/>
                <a:tab pos="4061460" algn="l"/>
              </a:tabLst>
            </a:pPr>
            <a:r>
              <a:rPr dirty="0" baseline="-34722" sz="1200" b="1">
                <a:latin typeface="Arial"/>
                <a:cs typeface="Arial"/>
              </a:rPr>
              <a:t>ISG</a:t>
            </a:r>
            <a:r>
              <a:rPr dirty="0" baseline="-34722" sz="1200" spc="-15" b="1">
                <a:latin typeface="Arial"/>
                <a:cs typeface="Arial"/>
              </a:rPr>
              <a:t> </a:t>
            </a:r>
            <a:r>
              <a:rPr dirty="0" baseline="-34722" sz="1200" b="1">
                <a:latin typeface="Arial"/>
                <a:cs typeface="Arial"/>
              </a:rPr>
              <a:t>=	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7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TOTAL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     </a:t>
            </a:r>
            <a:r>
              <a:rPr dirty="0" sz="800" spc="18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50">
              <a:latin typeface="Times New Roman"/>
              <a:cs typeface="Times New Roman"/>
            </a:endParaRPr>
          </a:p>
          <a:p>
            <a:pPr marL="2293620">
              <a:lnSpc>
                <a:spcPct val="100000"/>
              </a:lnSpc>
              <a:spcBef>
                <a:spcPts val="5"/>
              </a:spcBef>
              <a:tabLst>
                <a:tab pos="3705225" algn="l"/>
                <a:tab pos="4233545" algn="l"/>
                <a:tab pos="53308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u="sng" sz="10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_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ctr" marL="1104900" marR="1148080">
              <a:lnSpc>
                <a:spcPts val="1150"/>
              </a:lnSpc>
              <a:tabLst>
                <a:tab pos="2587625" algn="l"/>
                <a:tab pos="4142104" algn="l"/>
                <a:tab pos="49193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(nome e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marL="1953895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700"/>
              </a:lnSpc>
            </a:pPr>
            <a:r>
              <a:rPr dirty="0" sz="1000" spc="-5" b="1">
                <a:latin typeface="Arial"/>
                <a:cs typeface="Arial"/>
              </a:rPr>
              <a:t>OBSERVAÇÃO: </a:t>
            </a:r>
            <a:r>
              <a:rPr dirty="0" sz="1000" spc="-5">
                <a:latin typeface="Arial"/>
                <a:cs typeface="Arial"/>
              </a:rPr>
              <a:t>A análise econômico financeira deverá ser calculada pela licitante e ser emitida </a:t>
            </a:r>
            <a:r>
              <a:rPr dirty="0" sz="1000" spc="-10">
                <a:latin typeface="Arial"/>
                <a:cs typeface="Arial"/>
              </a:rPr>
              <a:t>em papel  </a:t>
            </a:r>
            <a:r>
              <a:rPr dirty="0" sz="1000" spc="-5">
                <a:latin typeface="Arial"/>
                <a:cs typeface="Arial"/>
              </a:rPr>
              <a:t>timbrado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com </a:t>
            </a:r>
            <a:r>
              <a:rPr dirty="0" sz="1000" spc="-5">
                <a:latin typeface="Arial"/>
                <a:cs typeface="Arial"/>
              </a:rPr>
              <a:t>carimbo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juntamente com a assinatura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seu </a:t>
            </a:r>
            <a:r>
              <a:rPr dirty="0" sz="1000" spc="-5">
                <a:latin typeface="Arial"/>
                <a:cs typeface="Arial"/>
              </a:rPr>
              <a:t>representante.  Emitir </a:t>
            </a:r>
            <a:r>
              <a:rPr dirty="0" sz="1000" spc="-10">
                <a:latin typeface="Arial"/>
                <a:cs typeface="Arial"/>
              </a:rPr>
              <a:t>em papel </a:t>
            </a:r>
            <a:r>
              <a:rPr dirty="0" sz="1000" spc="-5">
                <a:latin typeface="Arial"/>
                <a:cs typeface="Arial"/>
              </a:rPr>
              <a:t>timbrado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apor </a:t>
            </a:r>
            <a:r>
              <a:rPr dirty="0" sz="1000" spc="-5">
                <a:latin typeface="Arial"/>
                <a:cs typeface="Arial"/>
              </a:rPr>
              <a:t>carimbo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juntamente com a </a:t>
            </a:r>
            <a:r>
              <a:rPr dirty="0" sz="1000" spc="-10">
                <a:latin typeface="Arial"/>
                <a:cs typeface="Arial"/>
              </a:rPr>
              <a:t>assinatura </a:t>
            </a:r>
            <a:r>
              <a:rPr dirty="0" sz="1000">
                <a:latin typeface="Arial"/>
                <a:cs typeface="Arial"/>
              </a:rPr>
              <a:t>de seu 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-5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874505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1" y="1706362"/>
            <a:ext cx="5068570" cy="11988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074420">
              <a:lnSpc>
                <a:spcPts val="117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XII</a:t>
            </a:r>
            <a:endParaRPr sz="1000">
              <a:latin typeface="Arial"/>
              <a:cs typeface="Arial"/>
            </a:endParaRPr>
          </a:p>
          <a:p>
            <a:pPr algn="ctr" marL="1075055">
              <a:lnSpc>
                <a:spcPts val="1170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Times New Roman"/>
              <a:cs typeface="Times New Roman"/>
            </a:endParaRPr>
          </a:p>
          <a:p>
            <a:pPr algn="ctr" marL="1075055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ITENS </a:t>
            </a:r>
            <a:r>
              <a:rPr dirty="0" sz="1000" b="1">
                <a:latin typeface="Arial"/>
                <a:cs typeface="Arial"/>
              </a:rPr>
              <a:t>DA PROPOSTA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COMERCIAL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75"/>
              </a:spcBef>
            </a:pPr>
            <a:r>
              <a:rPr dirty="0" sz="1000" spc="-5">
                <a:latin typeface="Arial"/>
                <a:cs typeface="Arial"/>
              </a:rPr>
              <a:t>Declaro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apresentarei proposta comercial para os itens abaixo assinalados </a:t>
            </a:r>
            <a:r>
              <a:rPr dirty="0" sz="1000">
                <a:latin typeface="Arial"/>
                <a:cs typeface="Arial"/>
              </a:rPr>
              <a:t>com </a:t>
            </a:r>
            <a:r>
              <a:rPr dirty="0" sz="1000" spc="-15">
                <a:latin typeface="Arial"/>
                <a:cs typeface="Arial"/>
              </a:rPr>
              <a:t>um</a:t>
            </a:r>
            <a:r>
              <a:rPr dirty="0" sz="1000" spc="165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</a:t>
            </a:r>
            <a:r>
              <a:rPr dirty="0" sz="1000" spc="-5"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2260092" y="3336021"/>
          <a:ext cx="3042285" cy="5289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9560"/>
                <a:gridCol w="2472055"/>
                <a:gridCol w="271144"/>
              </a:tblGrid>
              <a:tr h="260604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CAPA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TÉRMICAPARA COBRIR</a:t>
                      </a:r>
                      <a:r>
                        <a:rPr dirty="0" sz="8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PISCINA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BOMBAS DE AQUECIMENTO PARA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PISCINA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6" name="object 26"/>
          <p:cNvSpPr txBox="1"/>
          <p:nvPr/>
        </p:nvSpPr>
        <p:spPr>
          <a:xfrm>
            <a:off x="706628" y="4573005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965451" y="5668761"/>
            <a:ext cx="365887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513205" marR="5080" indent="-150114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459721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2181859" y="2290054"/>
            <a:ext cx="3193415" cy="4699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57300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XIII</a:t>
            </a:r>
            <a:endParaRPr sz="1000">
              <a:latin typeface="Arial"/>
              <a:cs typeface="Arial"/>
            </a:endParaRPr>
          </a:p>
          <a:p>
            <a:pPr marL="12700" marR="5080" indent="857885">
              <a:lnSpc>
                <a:spcPts val="1150"/>
              </a:lnSpc>
              <a:spcBef>
                <a:spcPts val="55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 </a:t>
            </a:r>
            <a:r>
              <a:rPr dirty="0" sz="1000" spc="-5" b="1">
                <a:latin typeface="Arial"/>
                <a:cs typeface="Arial"/>
              </a:rPr>
              <a:t>TIMBRADO)  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INEXISTÊNCIA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5" b="1">
                <a:latin typeface="Arial"/>
                <a:cs typeface="Arial"/>
              </a:rPr>
              <a:t> PARENTESCO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7" y="3603742"/>
            <a:ext cx="6146165" cy="14941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10" b="1">
                <a:latin typeface="Arial"/>
                <a:cs typeface="Arial"/>
              </a:rPr>
              <a:t>Comissão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10" b="1">
                <a:latin typeface="Arial"/>
                <a:cs typeface="Arial"/>
              </a:rPr>
              <a:t>Aquisição </a:t>
            </a:r>
            <a:r>
              <a:rPr dirty="0" sz="1000" b="1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spc="8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Declaramos para todos </a:t>
            </a:r>
            <a:r>
              <a:rPr dirty="0" sz="1000">
                <a:latin typeface="Arial"/>
                <a:cs typeface="Arial"/>
              </a:rPr>
              <a:t>os </a:t>
            </a:r>
            <a:r>
              <a:rPr dirty="0" sz="1000" spc="-5">
                <a:latin typeface="Arial"/>
                <a:cs typeface="Arial"/>
              </a:rPr>
              <a:t>fins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 que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qualidade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proponente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licitação instaurada pelo  Mackenzie Esporte Clube através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04/2016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esta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mantém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seu </a:t>
            </a:r>
            <a:r>
              <a:rPr dirty="0" sz="1000" spc="-10">
                <a:latin typeface="Arial"/>
                <a:cs typeface="Arial"/>
              </a:rPr>
              <a:t>quadro  </a:t>
            </a:r>
            <a:r>
              <a:rPr dirty="0" sz="1000" spc="-5">
                <a:latin typeface="Arial"/>
                <a:cs typeface="Arial"/>
              </a:rPr>
              <a:t>societário integrantes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Diretoria, Conselho Deliberativo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Conselho </a:t>
            </a:r>
            <a:r>
              <a:rPr dirty="0" sz="1000">
                <a:latin typeface="Arial"/>
                <a:cs typeface="Arial"/>
              </a:rPr>
              <a:t>Fiscal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 seus cônjuges, companheiros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parentes consangüíneos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afins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por adoção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o terceiro grau u  empresas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estes controladas direta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indiretamente.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ser expressão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verdade </a:t>
            </a:r>
            <a:r>
              <a:rPr dirty="0" sz="1000">
                <a:latin typeface="Arial"/>
                <a:cs typeface="Arial"/>
              </a:rPr>
              <a:t>firmamos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presente.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224277" y="6234165"/>
            <a:ext cx="362712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23670" algn="l"/>
                <a:tab pos="1951989" algn="l"/>
                <a:tab pos="304990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u="sng" sz="10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_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823718" y="7840460"/>
            <a:ext cx="3910329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065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8271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(nome e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 marL="635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Secretaria</dc:creator>
  <dc:title>(Microsoft Word - Edital _  Concorrencia n\272 04.2016)</dc:title>
  <dcterms:created xsi:type="dcterms:W3CDTF">2018-06-10T21:07:21Z</dcterms:created>
  <dcterms:modified xsi:type="dcterms:W3CDTF">2018-06-10T21:07:21Z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2016-03-02T00:00:00Z</vt:filetime>
  </property>
  <property fmtid="{D5CDD505-2E9C-101B-9397-08002B2CF9AE}" pid="3" name="Creator">
    <vt:lpwstr>PScript5.dll Version 5.2.2</vt:lpwstr>
  </property>
  <property fmtid="{D5CDD505-2E9C-101B-9397-08002B2CF9AE}" pid="4" name="LastSaved">
    <vt:filetime>2018-06-10T00:00:00Z</vt:filetime>
  </property>
</Properties>
</file>