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7919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5088" y="1060703"/>
            <a:ext cx="694944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92710" y="4785626"/>
            <a:ext cx="0" cy="1134745"/>
          </a:xfrm>
          <a:custGeom>
            <a:avLst/>
            <a:gdLst/>
            <a:ahLst/>
            <a:cxnLst/>
            <a:rect l="l" t="t" r="r" b="b"/>
            <a:pathLst>
              <a:path h="1134745">
                <a:moveTo>
                  <a:pt x="0" y="1134148"/>
                </a:moveTo>
                <a:lnTo>
                  <a:pt x="0" y="0"/>
                </a:lnTo>
              </a:path>
            </a:pathLst>
          </a:custGeom>
          <a:ln w="591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16373" y="5897271"/>
            <a:ext cx="145415" cy="0"/>
          </a:xfrm>
          <a:custGeom>
            <a:avLst/>
            <a:gdLst/>
            <a:ahLst/>
            <a:cxnLst/>
            <a:rect l="l" t="t" r="r" b="b"/>
            <a:pathLst>
              <a:path w="145415">
                <a:moveTo>
                  <a:pt x="0" y="0"/>
                </a:moveTo>
                <a:lnTo>
                  <a:pt x="144935" y="0"/>
                </a:lnTo>
              </a:path>
            </a:pathLst>
          </a:custGeom>
          <a:ln w="3175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0045" y="5897271"/>
            <a:ext cx="443865" cy="0"/>
          </a:xfrm>
          <a:custGeom>
            <a:avLst/>
            <a:gdLst/>
            <a:ahLst/>
            <a:cxnLst/>
            <a:rect l="l" t="t" r="r" b="b"/>
            <a:pathLst>
              <a:path w="443865">
                <a:moveTo>
                  <a:pt x="0" y="0"/>
                </a:moveTo>
                <a:lnTo>
                  <a:pt x="443681" y="0"/>
                </a:lnTo>
              </a:path>
            </a:pathLst>
          </a:custGeom>
          <a:ln w="3175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11922" y="5897271"/>
            <a:ext cx="3091180" cy="0"/>
          </a:xfrm>
          <a:custGeom>
            <a:avLst/>
            <a:gdLst/>
            <a:ahLst/>
            <a:cxnLst/>
            <a:rect l="l" t="t" r="r" b="b"/>
            <a:pathLst>
              <a:path w="3091179">
                <a:moveTo>
                  <a:pt x="0" y="0"/>
                </a:moveTo>
                <a:lnTo>
                  <a:pt x="3090978" y="0"/>
                </a:lnTo>
              </a:path>
            </a:pathLst>
          </a:custGeom>
          <a:ln w="3175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05495" y="320301"/>
            <a:ext cx="17335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25" dirty="0">
                <a:solidFill>
                  <a:srgbClr val="C3BFBD"/>
                </a:solidFill>
                <a:latin typeface="Arial"/>
                <a:cs typeface="Arial"/>
              </a:rPr>
              <a:t>, </a:t>
            </a:r>
            <a:r>
              <a:rPr sz="1050" spc="-5" dirty="0">
                <a:solidFill>
                  <a:srgbClr val="C3BFBD"/>
                </a:solidFill>
                <a:latin typeface="Arial"/>
                <a:cs typeface="Arial"/>
              </a:rPr>
              <a:t> </a:t>
            </a:r>
            <a:r>
              <a:rPr sz="400" spc="45" dirty="0">
                <a:solidFill>
                  <a:srgbClr val="C3BFBD"/>
                </a:solidFill>
                <a:latin typeface="Arial"/>
                <a:cs typeface="Arial"/>
              </a:rPr>
              <a:t>\</a:t>
            </a:r>
            <a:endParaRPr sz="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01612" y="1141947"/>
            <a:ext cx="1426845" cy="4597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55"/>
              </a:lnSpc>
            </a:pPr>
            <a:r>
              <a:rPr sz="1900" spc="-40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900" spc="1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900" spc="-3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ts val="1535"/>
              </a:lnSpc>
            </a:pPr>
            <a:r>
              <a:rPr sz="1300" spc="-3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3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04808" y="1754489"/>
            <a:ext cx="5778500" cy="2904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2065" algn="r">
              <a:lnSpc>
                <a:spcPct val="100000"/>
              </a:lnSpc>
            </a:pP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Página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1de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100">
              <a:latin typeface="Times New Roman"/>
              <a:cs typeface="Times New Roman"/>
            </a:endParaRPr>
          </a:p>
          <a:p>
            <a:pPr marL="5080" algn="ctr">
              <a:lnSpc>
                <a:spcPct val="100000"/>
              </a:lnSpc>
            </a:pP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CONTRATO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008/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300">
              <a:latin typeface="Times New Roman"/>
              <a:cs typeface="Times New Roman"/>
            </a:endParaRPr>
          </a:p>
          <a:p>
            <a:pPr marL="15240" marR="7620" indent="2540" algn="just">
              <a:lnSpc>
                <a:spcPct val="90100"/>
              </a:lnSpc>
            </a:pP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CLUBE,</a:t>
            </a:r>
            <a:r>
              <a:rPr sz="10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associação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sem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fins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econômicos </a:t>
            </a:r>
            <a:r>
              <a:rPr sz="10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lucrativos,</a:t>
            </a:r>
            <a:r>
              <a:rPr sz="10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sede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30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50505"/>
                </a:solidFill>
                <a:latin typeface="Arial"/>
                <a:cs typeface="Arial"/>
              </a:rPr>
              <a:t>foro</a:t>
            </a:r>
            <a:r>
              <a:rPr sz="1300" spc="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cidade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Horizonte,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Estado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Minas</a:t>
            </a:r>
            <a:r>
              <a:rPr sz="10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Gerais,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estabelecido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50505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Rua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Benvinda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Carvalho,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fina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50" spc="24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Bairro 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Santo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Antônio,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CEP: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50505"/>
                </a:solidFill>
                <a:latin typeface="Times New Roman"/>
                <a:cs typeface="Times New Roman"/>
              </a:rPr>
              <a:t>30.330-</a:t>
            </a:r>
            <a:r>
              <a:rPr sz="1200" spc="1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20" dirty="0">
                <a:solidFill>
                  <a:srgbClr val="050505"/>
                </a:solidFill>
                <a:latin typeface="Times New Roman"/>
                <a:cs typeface="Times New Roman"/>
              </a:rPr>
              <a:t>80,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inscrito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CNPJ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sob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endParaRPr sz="1050">
              <a:latin typeface="Arial"/>
              <a:cs typeface="Arial"/>
            </a:endParaRPr>
          </a:p>
          <a:p>
            <a:pPr marL="12700" marR="5080" indent="11430" algn="just">
              <a:lnSpc>
                <a:spcPct val="101899"/>
              </a:lnSpc>
              <a:spcBef>
                <a:spcPts val="55"/>
              </a:spcBef>
            </a:pP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7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499.252/000</a:t>
            </a:r>
            <a:r>
              <a:rPr sz="1050" spc="14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-00,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neste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50505"/>
                </a:solidFill>
                <a:latin typeface="Arial"/>
                <a:cs typeface="Arial"/>
              </a:rPr>
              <a:t>ato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representado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seus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representantes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legais,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ora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denominado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CONTRATANTE,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e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50505"/>
                </a:solidFill>
                <a:latin typeface="Arial"/>
                <a:cs typeface="Arial"/>
              </a:rPr>
              <a:t>outro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50505"/>
                </a:solidFill>
                <a:latin typeface="Arial"/>
                <a:cs typeface="Arial"/>
              </a:rPr>
              <a:t>lado,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90" dirty="0">
                <a:solidFill>
                  <a:srgbClr val="050505"/>
                </a:solidFill>
                <a:latin typeface="Arial"/>
                <a:cs typeface="Arial"/>
              </a:rPr>
              <a:t>B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G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ESPORTE </a:t>
            </a:r>
            <a:r>
              <a:rPr sz="1050" spc="-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LTDA,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sede </a:t>
            </a:r>
            <a:r>
              <a:rPr sz="105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Avenida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Abílio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Machado, 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5" dirty="0">
                <a:solidFill>
                  <a:srgbClr val="050505"/>
                </a:solidFill>
                <a:latin typeface="Times New Roman"/>
                <a:cs typeface="Times New Roman"/>
              </a:rPr>
              <a:t>405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Glória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09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Horizonte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MG,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inscrita 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CNPJ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sob 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00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285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050" spc="160" dirty="0">
                <a:solidFill>
                  <a:srgbClr val="050505"/>
                </a:solidFill>
                <a:latin typeface="Arial"/>
                <a:cs typeface="Arial"/>
              </a:rPr>
              <a:t>953/000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-43,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neste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representado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50505"/>
                </a:solidFill>
                <a:latin typeface="Arial"/>
                <a:cs typeface="Arial"/>
              </a:rPr>
              <a:t>Caés</a:t>
            </a:r>
            <a:r>
              <a:rPr sz="12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2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2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50505"/>
                </a:solidFill>
                <a:latin typeface="Arial"/>
                <a:cs typeface="Arial"/>
              </a:rPr>
              <a:t>Sousa</a:t>
            </a:r>
            <a:r>
              <a:rPr sz="12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50505"/>
                </a:solidFill>
                <a:latin typeface="Arial"/>
                <a:cs typeface="Arial"/>
              </a:rPr>
              <a:t>Pau</a:t>
            </a:r>
            <a:r>
              <a:rPr sz="1200" spc="-3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50505"/>
                </a:solidFill>
                <a:latin typeface="Arial"/>
                <a:cs typeface="Arial"/>
              </a:rPr>
              <a:t>a,</a:t>
            </a:r>
            <a:r>
              <a:rPr sz="120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ora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denominada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CONTRATADA,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firmam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presente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CONTRATO,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mediante</a:t>
            </a:r>
            <a:r>
              <a:rPr sz="10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cláusulas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condições: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95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CLÁUSULA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ª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4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OBJETO</a:t>
            </a:r>
            <a:endParaRPr sz="1050">
              <a:latin typeface="Arial"/>
              <a:cs typeface="Arial"/>
            </a:endParaRPr>
          </a:p>
          <a:p>
            <a:pPr marL="15240" algn="just">
              <a:lnSpc>
                <a:spcPct val="100000"/>
              </a:lnSpc>
              <a:spcBef>
                <a:spcPts val="890"/>
              </a:spcBef>
            </a:pP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Constitui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objeto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desse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contrato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fornecimento</a:t>
            </a:r>
            <a:r>
              <a:rPr sz="10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seguinte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item: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10724" y="6189070"/>
            <a:ext cx="5771515" cy="20853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2700" indent="2540" algn="just">
              <a:lnSpc>
                <a:spcPct val="100299"/>
              </a:lnSpc>
            </a:pP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Para  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treinamento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envolvidos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114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FORMANDO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OL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Í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MP</a:t>
            </a:r>
            <a:r>
              <a:rPr sz="1050" spc="-8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COS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3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18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0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conformidade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especificações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ANEXO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40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apresentadas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TAL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CONCORRÊNC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06/</a:t>
            </a:r>
            <a:r>
              <a:rPr sz="105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marR="5080" indent="5715" algn="just">
              <a:lnSpc>
                <a:spcPct val="95000"/>
              </a:lnSpc>
            </a:pP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Parágrafo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Ún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co: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Durante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vigência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n°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estabe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ecido</a:t>
            </a:r>
            <a:r>
              <a:rPr sz="105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caput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deste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artigo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poderá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sofrer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alterações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acréscimos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supressões,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limite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Times New Roman"/>
                <a:cs typeface="Times New Roman"/>
              </a:rPr>
              <a:t>25% </a:t>
            </a:r>
            <a:r>
              <a:rPr sz="1100" spc="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(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vinte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cinco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cento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critério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CONTRATANTE,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independentemente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motivação,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nos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termos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art.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Times New Roman"/>
                <a:cs typeface="Times New Roman"/>
              </a:rPr>
              <a:t>65,</a:t>
            </a:r>
            <a:r>
              <a:rPr sz="11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40" dirty="0">
                <a:solidFill>
                  <a:srgbClr val="050505"/>
                </a:solidFill>
                <a:latin typeface="Times New Roman"/>
                <a:cs typeface="Times New Roman"/>
              </a:rPr>
              <a:t>§1º,</a:t>
            </a:r>
            <a:r>
              <a:rPr sz="11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1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Lei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50505"/>
                </a:solidFill>
                <a:latin typeface="Times New Roman"/>
                <a:cs typeface="Times New Roman"/>
              </a:rPr>
              <a:t>8.666/93.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855"/>
              </a:spcBef>
            </a:pP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CLÁUSULA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2ª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ATRELADO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AO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EDITAL</a:t>
            </a:r>
            <a:endParaRPr sz="1050">
              <a:latin typeface="Arial"/>
              <a:cs typeface="Arial"/>
            </a:endParaRPr>
          </a:p>
          <a:p>
            <a:pPr marL="12700" marR="6985" algn="just">
              <a:lnSpc>
                <a:spcPct val="99400"/>
              </a:lnSpc>
              <a:spcBef>
                <a:spcPts val="850"/>
              </a:spcBef>
            </a:pP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presente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está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vinculado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aos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termos</a:t>
            </a:r>
            <a:r>
              <a:rPr sz="105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EDITAL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CONCORRÊNC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45" dirty="0">
                <a:solidFill>
                  <a:srgbClr val="050505"/>
                </a:solidFill>
                <a:latin typeface="Times New Roman"/>
                <a:cs typeface="Times New Roman"/>
              </a:rPr>
              <a:t>06/</a:t>
            </a:r>
            <a:r>
              <a:rPr sz="1050" spc="-1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spc="125" dirty="0">
                <a:solidFill>
                  <a:srgbClr val="050505"/>
                </a:solidFill>
                <a:latin typeface="Times New Roman"/>
                <a:cs typeface="Times New Roman"/>
              </a:rPr>
              <a:t>20</a:t>
            </a:r>
            <a:r>
              <a:rPr sz="1050" spc="5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050" spc="130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r>
              <a:rPr sz="1050" spc="8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e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anexos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FORMANDO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OL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Í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MP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8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2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24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convênio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entre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CBC-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Confederação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Brasileira</a:t>
            </a:r>
            <a:r>
              <a:rPr sz="10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Clubes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Clube.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10724" y="8394359"/>
            <a:ext cx="5762625" cy="450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CLÁUSULA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3ª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9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GÊNC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O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050505"/>
                </a:solidFill>
                <a:latin typeface="Times New Roman"/>
                <a:cs typeface="Times New Roman"/>
              </a:rPr>
              <a:t>é</a:t>
            </a:r>
            <a:r>
              <a:rPr sz="1400" spc="9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firmado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determinado,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vigendo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30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(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tr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nta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)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contados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810457" y="4805149"/>
          <a:ext cx="6158865" cy="10941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1771"/>
                <a:gridCol w="1058919"/>
                <a:gridCol w="1998044"/>
                <a:gridCol w="664042"/>
                <a:gridCol w="748342"/>
                <a:gridCol w="714326"/>
                <a:gridCol w="703973"/>
              </a:tblGrid>
              <a:tr h="390051"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8873">
                      <a:solidFill>
                        <a:srgbClr val="3F3F3F"/>
                      </a:solidFill>
                      <a:prstDash val="solid"/>
                    </a:lnR>
                    <a:lnT w="2957">
                      <a:solidFill>
                        <a:srgbClr val="4B4B4B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06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750" spc="-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73">
                      <a:solidFill>
                        <a:srgbClr val="3F3F3F"/>
                      </a:solidFill>
                      <a:prstDash val="solid"/>
                    </a:lnL>
                    <a:lnR w="8873">
                      <a:solidFill>
                        <a:srgbClr val="3F3F44"/>
                      </a:solidFill>
                      <a:prstDash val="solid"/>
                    </a:lnR>
                    <a:lnT w="2957">
                      <a:solidFill>
                        <a:srgbClr val="4B4B4B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468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8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73">
                      <a:solidFill>
                        <a:srgbClr val="3F3F44"/>
                      </a:solidFill>
                      <a:prstDash val="solid"/>
                    </a:lnL>
                    <a:lnR w="5915">
                      <a:solidFill>
                        <a:srgbClr val="2B2B2B"/>
                      </a:solidFill>
                      <a:prstDash val="solid"/>
                    </a:lnR>
                    <a:lnT w="2957">
                      <a:solidFill>
                        <a:srgbClr val="4B4B4B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40005" indent="1143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75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DDADE DE</a:t>
                      </a:r>
                      <a:r>
                        <a:rPr sz="750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750" spc="-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15">
                      <a:solidFill>
                        <a:srgbClr val="2B2B2B"/>
                      </a:solidFill>
                      <a:prstDash val="solid"/>
                    </a:lnL>
                    <a:lnR w="8873">
                      <a:solidFill>
                        <a:srgbClr val="444444"/>
                      </a:solidFill>
                      <a:prstDash val="solid"/>
                    </a:lnR>
                    <a:lnT w="2957">
                      <a:solidFill>
                        <a:srgbClr val="4B4B4B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73">
                      <a:solidFill>
                        <a:srgbClr val="444444"/>
                      </a:solidFill>
                      <a:prstDash val="solid"/>
                    </a:lnL>
                    <a:lnR w="8873">
                      <a:solidFill>
                        <a:srgbClr val="444444"/>
                      </a:solidFill>
                      <a:prstDash val="solid"/>
                    </a:lnR>
                    <a:lnT w="2957">
                      <a:solidFill>
                        <a:srgbClr val="4B4B4B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2395" marR="93980" indent="7683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VALOR UN</a:t>
                      </a:r>
                      <a:r>
                        <a:rPr sz="750" spc="-10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TÁR</a:t>
                      </a:r>
                      <a:r>
                        <a:rPr sz="75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73">
                      <a:solidFill>
                        <a:srgbClr val="444444"/>
                      </a:solidFill>
                      <a:prstDash val="solid"/>
                    </a:lnL>
                    <a:lnR w="5915">
                      <a:solidFill>
                        <a:srgbClr val="2B2B2B"/>
                      </a:solidFill>
                      <a:prstDash val="solid"/>
                    </a:lnR>
                    <a:lnT w="2957">
                      <a:solidFill>
                        <a:srgbClr val="4B4B4B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4945" marR="191135" indent="-8890">
                        <a:lnSpc>
                          <a:spcPct val="1024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15">
                      <a:solidFill>
                        <a:srgbClr val="2B2B2B"/>
                      </a:solidFill>
                      <a:prstDash val="solid"/>
                    </a:lnL>
                    <a:lnR w="5915">
                      <a:solidFill>
                        <a:srgbClr val="444444"/>
                      </a:solidFill>
                      <a:prstDash val="solid"/>
                    </a:lnR>
                    <a:lnT w="2957">
                      <a:solidFill>
                        <a:srgbClr val="4B4B4B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432056"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</a:pPr>
                      <a:r>
                        <a:rPr sz="900" spc="-125" dirty="0">
                          <a:solidFill>
                            <a:srgbClr val="050505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900" dirty="0">
                          <a:solidFill>
                            <a:srgbClr val="050505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R w="8873">
                      <a:solidFill>
                        <a:srgbClr val="3F3F3F"/>
                      </a:solidFill>
                      <a:prstDash val="solid"/>
                    </a:lnR>
                    <a:lnT w="5915">
                      <a:solidFill>
                        <a:srgbClr val="484848"/>
                      </a:solidFill>
                      <a:prstDash val="solid"/>
                    </a:lnT>
                    <a:lnB w="5915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0504" marR="47625" indent="-174625">
                        <a:lnSpc>
                          <a:spcPts val="9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50" spc="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 PENALTI</a:t>
                      </a:r>
                      <a:r>
                        <a:rPr sz="75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7.5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873">
                      <a:solidFill>
                        <a:srgbClr val="3F3F3F"/>
                      </a:solidFill>
                      <a:prstDash val="solid"/>
                    </a:lnL>
                    <a:lnR w="8873">
                      <a:solidFill>
                        <a:srgbClr val="3F3F44"/>
                      </a:solidFill>
                      <a:prstDash val="solid"/>
                    </a:lnR>
                    <a:lnT w="5915">
                      <a:solidFill>
                        <a:srgbClr val="484848"/>
                      </a:solidFill>
                      <a:prstDash val="solid"/>
                    </a:lnT>
                    <a:lnB w="5915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 marR="21590" indent="2540" algn="just">
                        <a:lnSpc>
                          <a:spcPct val="1024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Materia</a:t>
                      </a:r>
                      <a:r>
                        <a:rPr sz="750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1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Microfibr</a:t>
                      </a:r>
                      <a:r>
                        <a:rPr sz="750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5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Diâ</a:t>
                      </a:r>
                      <a:r>
                        <a:rPr sz="75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tro: </a:t>
                      </a:r>
                      <a:r>
                        <a:rPr sz="75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75  -  78 </a:t>
                      </a:r>
                      <a:r>
                        <a:rPr sz="75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cm;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75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aproximado</a:t>
                      </a:r>
                      <a:r>
                        <a:rPr sz="750" spc="-10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650 </a:t>
                      </a:r>
                      <a:r>
                        <a:rPr sz="75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g; </a:t>
                      </a:r>
                      <a:r>
                        <a:rPr sz="750" spc="-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Câmara: </a:t>
                      </a:r>
                      <a:r>
                        <a:rPr sz="75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Airbilit</a:t>
                      </a:r>
                      <a:r>
                        <a:rPr sz="75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7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*;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Construção</a:t>
                      </a:r>
                      <a:r>
                        <a:rPr sz="750" spc="-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Matrizada; </a:t>
                      </a:r>
                      <a:r>
                        <a:rPr sz="75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Miolo:</a:t>
                      </a:r>
                      <a:r>
                        <a:rPr sz="75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Slip</a:t>
                      </a:r>
                      <a:r>
                        <a:rPr sz="75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Syste</a:t>
                      </a:r>
                      <a:r>
                        <a:rPr sz="750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*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73">
                      <a:solidFill>
                        <a:srgbClr val="3F3F44"/>
                      </a:solidFill>
                      <a:prstDash val="solid"/>
                    </a:lnL>
                    <a:lnR w="5915">
                      <a:solidFill>
                        <a:srgbClr val="2B2B2B"/>
                      </a:solidFill>
                      <a:prstDash val="solid"/>
                    </a:lnR>
                    <a:lnT w="5915">
                      <a:solidFill>
                        <a:srgbClr val="484848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15">
                      <a:solidFill>
                        <a:srgbClr val="2B2B2B"/>
                      </a:solidFill>
                      <a:prstDash val="solid"/>
                    </a:lnL>
                    <a:lnR w="8873">
                      <a:solidFill>
                        <a:srgbClr val="444444"/>
                      </a:solidFill>
                      <a:prstDash val="solid"/>
                    </a:lnR>
                    <a:lnT w="5915">
                      <a:solidFill>
                        <a:srgbClr val="484848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96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73">
                      <a:solidFill>
                        <a:srgbClr val="444444"/>
                      </a:solidFill>
                      <a:prstDash val="solid"/>
                    </a:lnL>
                    <a:lnR w="8873">
                      <a:solidFill>
                        <a:srgbClr val="444444"/>
                      </a:solidFill>
                      <a:prstDash val="solid"/>
                    </a:lnR>
                    <a:lnT w="5915">
                      <a:solidFill>
                        <a:srgbClr val="484848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72,70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73">
                      <a:solidFill>
                        <a:srgbClr val="444444"/>
                      </a:solidFill>
                      <a:prstDash val="solid"/>
                    </a:lnL>
                    <a:lnR w="5915">
                      <a:solidFill>
                        <a:srgbClr val="2B2B2B"/>
                      </a:solidFill>
                      <a:prstDash val="solid"/>
                    </a:lnR>
                    <a:lnT w="5915">
                      <a:solidFill>
                        <a:srgbClr val="484848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750" spc="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579,20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15">
                      <a:solidFill>
                        <a:srgbClr val="2B2B2B"/>
                      </a:solidFill>
                      <a:prstDash val="solid"/>
                    </a:lnL>
                    <a:lnR w="5915">
                      <a:solidFill>
                        <a:srgbClr val="444444"/>
                      </a:solidFill>
                      <a:prstDash val="solid"/>
                    </a:lnR>
                    <a:lnT w="5915">
                      <a:solidFill>
                        <a:srgbClr val="484848"/>
                      </a:solidFill>
                      <a:prstDash val="solid"/>
                    </a:lnT>
                    <a:lnB w="5915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267035">
                <a:tc gridSpan="5">
                  <a:txBody>
                    <a:bodyPr/>
                    <a:lstStyle/>
                    <a:p>
                      <a:pPr marR="28575" algn="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873">
                      <a:solidFill>
                        <a:srgbClr val="444444"/>
                      </a:solidFill>
                      <a:prstDash val="solid"/>
                    </a:lnR>
                    <a:lnT w="5915" cap="flat" cmpd="sng" algn="ctr">
                      <a:solidFill>
                        <a:srgbClr val="4444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8417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4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6.579</a:t>
                      </a:r>
                      <a:r>
                        <a:rPr sz="750" spc="-112" baseline="-16666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73">
                      <a:solidFill>
                        <a:srgbClr val="444444"/>
                      </a:solidFill>
                      <a:prstDash val="solid"/>
                    </a:lnL>
                    <a:lnR w="5915">
                      <a:solidFill>
                        <a:srgbClr val="444444"/>
                      </a:solidFill>
                      <a:prstDash val="solid"/>
                    </a:lnR>
                    <a:lnT w="5915">
                      <a:solidFill>
                        <a:srgbClr val="484848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1016640" y="8835416"/>
            <a:ext cx="576262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partir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recebimento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pelo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fornecedor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via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e-mail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autorização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compra,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instrumento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hábil</a:t>
            </a:r>
            <a:endParaRPr sz="10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16640" y="9000438"/>
            <a:ext cx="576453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para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todos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fins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direito.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caso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fornecimento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mais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um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item, </a:t>
            </a:r>
            <a:r>
              <a:rPr sz="10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cronograma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40694" y="8748309"/>
            <a:ext cx="356235" cy="469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00" i="1" spc="220" dirty="0">
                <a:solidFill>
                  <a:srgbClr val="9397C3"/>
                </a:solidFill>
                <a:latin typeface="Arial"/>
                <a:cs typeface="Arial"/>
              </a:rPr>
              <a:t>rf</a:t>
            </a:r>
            <a:endParaRPr sz="35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10724" y="9180461"/>
            <a:ext cx="296862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entrega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itens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será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especificado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separadamente.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275978" y="8640184"/>
            <a:ext cx="2215515" cy="825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550670" algn="l"/>
              </a:tabLst>
            </a:pPr>
            <a:r>
              <a:rPr sz="6300" i="1" spc="1260" dirty="0">
                <a:solidFill>
                  <a:srgbClr val="6B6B9C"/>
                </a:solidFill>
                <a:latin typeface="Arial"/>
                <a:cs typeface="Arial"/>
              </a:rPr>
              <a:t>I	</a:t>
            </a:r>
            <a:r>
              <a:rPr sz="6300" spc="3360" dirty="0">
                <a:solidFill>
                  <a:srgbClr val="8287AA"/>
                </a:solidFill>
                <a:latin typeface="Arial"/>
                <a:cs typeface="Arial"/>
              </a:rPr>
              <a:t>,</a:t>
            </a:r>
            <a:endParaRPr sz="63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121930" y="9755507"/>
            <a:ext cx="663575" cy="892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35" dirty="0">
                <a:solidFill>
                  <a:srgbClr val="1A1A1A"/>
                </a:solidFill>
                <a:latin typeface="Times New Roman"/>
                <a:cs typeface="Times New Roman"/>
              </a:rPr>
              <a:t>Página</a:t>
            </a:r>
            <a:r>
              <a:rPr sz="950" spc="105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950" spc="9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950" spc="70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950" spc="-30" dirty="0">
                <a:solidFill>
                  <a:srgbClr val="2A2A2A"/>
                </a:solidFill>
                <a:latin typeface="Times New Roman"/>
                <a:cs typeface="Times New Roman"/>
              </a:rPr>
              <a:t>e</a:t>
            </a:r>
            <a:r>
              <a:rPr sz="950" spc="-10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950" spc="25" dirty="0">
                <a:solidFill>
                  <a:srgbClr val="050505"/>
                </a:solidFill>
                <a:latin typeface="Times New Roman"/>
                <a:cs typeface="Times New Roman"/>
              </a:rPr>
              <a:t>5</a:t>
            </a:r>
            <a:endParaRPr sz="950">
              <a:latin typeface="Times New Roman"/>
              <a:cs typeface="Times New Roman"/>
            </a:endParaRPr>
          </a:p>
          <a:p>
            <a:pPr marL="414655">
              <a:lnSpc>
                <a:spcPct val="100000"/>
              </a:lnSpc>
              <a:spcBef>
                <a:spcPts val="730"/>
              </a:spcBef>
            </a:pPr>
            <a:r>
              <a:rPr sz="4300" spc="70" dirty="0">
                <a:solidFill>
                  <a:srgbClr val="C3C8E6"/>
                </a:solidFill>
                <a:latin typeface="Times New Roman"/>
                <a:cs typeface="Times New Roman"/>
              </a:rPr>
              <a:t>-</a:t>
            </a:r>
            <a:endParaRPr sz="4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4127" y="1072896"/>
            <a:ext cx="682752" cy="6217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59168" y="9412223"/>
            <a:ext cx="414527" cy="6583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913120" y="10229088"/>
            <a:ext cx="1499616" cy="4145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37137" y="1171781"/>
            <a:ext cx="5760720" cy="9178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371090" algn="ctr">
              <a:lnSpc>
                <a:spcPct val="100000"/>
              </a:lnSpc>
            </a:pPr>
            <a:r>
              <a:rPr sz="1850" b="1" spc="-4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R="2380615" algn="ctr">
              <a:lnSpc>
                <a:spcPct val="100000"/>
              </a:lnSpc>
              <a:spcBef>
                <a:spcPts val="75"/>
              </a:spcBef>
            </a:pPr>
            <a:r>
              <a:rPr sz="1250" b="1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2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b="1" spc="-3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00">
              <a:latin typeface="Times New Roman"/>
              <a:cs typeface="Times New Roman"/>
            </a:endParaRPr>
          </a:p>
          <a:p>
            <a:pPr marR="11430" algn="r">
              <a:lnSpc>
                <a:spcPct val="100000"/>
              </a:lnSpc>
            </a:pP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70707"/>
                </a:solidFill>
                <a:latin typeface="Arial"/>
                <a:cs typeface="Arial"/>
              </a:rPr>
              <a:t>2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9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0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070707"/>
                </a:solidFill>
                <a:latin typeface="Arial"/>
                <a:cs typeface="Arial"/>
              </a:rPr>
              <a:t>4ª</a:t>
            </a:r>
            <a:r>
              <a:rPr sz="100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70707"/>
                </a:solidFill>
                <a:latin typeface="Arial"/>
                <a:cs typeface="Arial"/>
              </a:rPr>
              <a:t>OBR</a:t>
            </a:r>
            <a:r>
              <a:rPr sz="1000" b="1" spc="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40" dirty="0">
                <a:solidFill>
                  <a:srgbClr val="070707"/>
                </a:solidFill>
                <a:latin typeface="Arial"/>
                <a:cs typeface="Arial"/>
              </a:rPr>
              <a:t>GAÇÕES</a:t>
            </a:r>
            <a:r>
              <a:rPr sz="100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750">
              <a:latin typeface="Times New Roman"/>
              <a:cs typeface="Times New Roman"/>
            </a:endParaRPr>
          </a:p>
          <a:p>
            <a:pPr marL="15240" marR="12065" indent="5715" algn="just">
              <a:lnSpc>
                <a:spcPct val="100099"/>
              </a:lnSpc>
            </a:pP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Entregar  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45" dirty="0">
                <a:solidFill>
                  <a:srgbClr val="070707"/>
                </a:solidFill>
                <a:latin typeface="Arial"/>
                <a:cs typeface="Arial"/>
              </a:rPr>
              <a:t>oA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mater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conforme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especificações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ANEXO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19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apresentadas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70707"/>
                </a:solidFill>
                <a:latin typeface="Arial"/>
                <a:cs typeface="Arial"/>
              </a:rPr>
              <a:t>ED</a:t>
            </a:r>
            <a:r>
              <a:rPr sz="1000" b="1" spc="-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TAL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70707"/>
                </a:solidFill>
                <a:latin typeface="Arial"/>
                <a:cs typeface="Arial"/>
              </a:rPr>
              <a:t>CONCORRENC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6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1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070707"/>
                </a:solidFill>
                <a:latin typeface="Arial"/>
                <a:cs typeface="Arial"/>
              </a:rPr>
              <a:t>06/</a:t>
            </a:r>
            <a:r>
              <a:rPr sz="1000" b="1" spc="-1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10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b="1" spc="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50" dirty="0">
                <a:solidFill>
                  <a:srgbClr val="070707"/>
                </a:solidFill>
                <a:latin typeface="Arial"/>
                <a:cs typeface="Arial"/>
              </a:rPr>
              <a:t>6,</a:t>
            </a:r>
            <a:r>
              <a:rPr sz="1000" b="1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responsabilizando-se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integralmente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qualidade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técnica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material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ela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oferecido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cumprindo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entrega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informado.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12065" indent="-6350" algn="just">
              <a:lnSpc>
                <a:spcPct val="103000"/>
              </a:lnSpc>
            </a:pPr>
            <a:r>
              <a:rPr sz="1050" spc="-150" dirty="0">
                <a:solidFill>
                  <a:srgbClr val="070707"/>
                </a:solidFill>
                <a:latin typeface="Arial"/>
                <a:cs typeface="Arial"/>
              </a:rPr>
              <a:t>A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vigência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garantia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oferecida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mantida,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partir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recebimento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definitivo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bem,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observando-se,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regras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estabelecidas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Código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Defesa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Consumidor.</a:t>
            </a:r>
            <a:endParaRPr sz="1050">
              <a:latin typeface="Arial"/>
              <a:cs typeface="Arial"/>
            </a:endParaRPr>
          </a:p>
          <a:p>
            <a:pPr marL="15240" marR="8890" indent="2540" algn="just">
              <a:lnSpc>
                <a:spcPct val="101099"/>
              </a:lnSpc>
              <a:spcBef>
                <a:spcPts val="894"/>
              </a:spcBef>
            </a:pP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Providenciar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imediata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substituição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bem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defeito,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quando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apontado,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dentro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legal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após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emissão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nota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fiscal.</a:t>
            </a:r>
            <a:endParaRPr sz="1050">
              <a:latin typeface="Arial"/>
              <a:cs typeface="Arial"/>
            </a:endParaRPr>
          </a:p>
          <a:p>
            <a:pPr marL="12700" marR="8890" indent="5715" algn="just">
              <a:lnSpc>
                <a:spcPct val="99200"/>
              </a:lnSpc>
              <a:spcBef>
                <a:spcPts val="869"/>
              </a:spcBef>
            </a:pP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Responsabilizar-se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todos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tributos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incidam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venham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incidir,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direta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indiretamente,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sobre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responsabilizar-se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resultante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ações,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demandas,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custos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despesas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decorrentes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danos,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seja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culpa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qualquer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empregados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e/ou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prepostos,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obrigando-se,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outrossim,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responsabilidades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decorrentes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ações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judiciais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lhe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venham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atribu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í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força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lei,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relacionadas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cumprimento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do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marR="7620" algn="just">
              <a:lnSpc>
                <a:spcPts val="1270"/>
              </a:lnSpc>
            </a:pP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Submeter-se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às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normas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determinações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referem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-9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spc="-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contrato.</a:t>
            </a:r>
            <a:endParaRPr sz="1050">
              <a:latin typeface="Arial"/>
              <a:cs typeface="Arial"/>
            </a:endParaRPr>
          </a:p>
          <a:p>
            <a:pPr marL="15240" marR="8890" indent="5715" algn="just">
              <a:lnSpc>
                <a:spcPct val="100000"/>
              </a:lnSpc>
              <a:spcBef>
                <a:spcPts val="865"/>
              </a:spcBef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Permitir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livre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acesso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documentos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registros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contábeis,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referentes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contratado,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servidores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órgãos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entidades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públicas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concedentes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órgãos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controle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interno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externo.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marR="5080" algn="just">
              <a:lnSpc>
                <a:spcPct val="94500"/>
              </a:lnSpc>
            </a:pP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Obrigação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contratado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manter,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durante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toda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compatibilidade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obrigações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ele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assumidas,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habi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itação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qua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ificação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exigidas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instrumento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convocatório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aplicabilidade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Regulamento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Compras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Contratações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Confederação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Brasileira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Clubes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0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spc="-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especialmente,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casos</a:t>
            </a:r>
            <a:endParaRPr sz="1050">
              <a:latin typeface="Arial"/>
              <a:cs typeface="Arial"/>
            </a:endParaRPr>
          </a:p>
          <a:p>
            <a:pPr marL="15240" algn="just">
              <a:lnSpc>
                <a:spcPts val="1255"/>
              </a:lnSpc>
            </a:pP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omissos;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00" b="1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Sª</a:t>
            </a:r>
            <a:r>
              <a:rPr sz="100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70707"/>
                </a:solidFill>
                <a:latin typeface="Arial"/>
                <a:cs typeface="Arial"/>
              </a:rPr>
              <a:t>OBR</a:t>
            </a:r>
            <a:r>
              <a:rPr sz="1000" b="1" spc="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45" dirty="0">
                <a:solidFill>
                  <a:srgbClr val="070707"/>
                </a:solidFill>
                <a:latin typeface="Arial"/>
                <a:cs typeface="Arial"/>
              </a:rPr>
              <a:t>GAÇÕES</a:t>
            </a:r>
            <a:r>
              <a:rPr sz="100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marR="6985" algn="just">
              <a:lnSpc>
                <a:spcPct val="101099"/>
              </a:lnSpc>
            </a:pP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Analisar,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avaliar,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determinar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registrar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falhas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encontradas,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assim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como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cumprimento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determinações;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00">
              <a:latin typeface="Times New Roman"/>
              <a:cs typeface="Times New Roman"/>
            </a:endParaRPr>
          </a:p>
          <a:p>
            <a:pPr marL="15240" marR="7620" indent="5715" algn="just">
              <a:lnSpc>
                <a:spcPct val="98300"/>
              </a:lnSpc>
            </a:pP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Pagar 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vencimento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fatura/nota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fiscal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apresentada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correspondente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fornecimento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bolas,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notificar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escrito,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fixando-lhe prazo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corrigir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defeitos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irregularidades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encontradas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contratado;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1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b="1" spc="-30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00" b="1" spc="100" dirty="0">
                <a:solidFill>
                  <a:srgbClr val="070707"/>
                </a:solidFill>
                <a:latin typeface="Arial"/>
                <a:cs typeface="Arial"/>
              </a:rPr>
              <a:t> 6ª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70707"/>
                </a:solidFill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100">
              <a:latin typeface="Times New Roman"/>
              <a:cs typeface="Times New Roman"/>
            </a:endParaRPr>
          </a:p>
          <a:p>
            <a:pPr marL="18415" marR="13970" algn="just">
              <a:lnSpc>
                <a:spcPts val="1200"/>
              </a:lnSpc>
            </a:pP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preço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contratado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dirty="0">
                <a:solidFill>
                  <a:srgbClr val="070707"/>
                </a:solidFill>
                <a:latin typeface="Times New Roman"/>
                <a:cs typeface="Times New Roman"/>
              </a:rPr>
              <a:t>é</a:t>
            </a:r>
            <a:r>
              <a:rPr sz="1250" spc="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70707"/>
                </a:solidFill>
                <a:latin typeface="Arial"/>
                <a:cs typeface="Arial"/>
              </a:rPr>
              <a:t>R$</a:t>
            </a:r>
            <a:r>
              <a:rPr sz="1000" b="1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65" dirty="0">
                <a:solidFill>
                  <a:srgbClr val="070707"/>
                </a:solidFill>
                <a:latin typeface="Arial"/>
                <a:cs typeface="Arial"/>
              </a:rPr>
              <a:t>6.579,20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70707"/>
                </a:solidFill>
                <a:latin typeface="Arial"/>
                <a:cs typeface="Arial"/>
              </a:rPr>
              <a:t>(DEZESSE</a:t>
            </a: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100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229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1000" b="1" spc="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80" dirty="0">
                <a:solidFill>
                  <a:srgbClr val="070707"/>
                </a:solidFill>
                <a:latin typeface="Arial"/>
                <a:cs typeface="Arial"/>
              </a:rPr>
              <a:t>QUI</a:t>
            </a:r>
            <a:r>
              <a:rPr sz="1000" b="1" spc="5" dirty="0">
                <a:solidFill>
                  <a:srgbClr val="070707"/>
                </a:solidFill>
                <a:latin typeface="Arial"/>
                <a:cs typeface="Arial"/>
              </a:rPr>
              <a:t>NHENTOS</a:t>
            </a:r>
            <a:r>
              <a:rPr sz="1000" b="1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6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40" dirty="0">
                <a:solidFill>
                  <a:srgbClr val="070707"/>
                </a:solidFill>
                <a:latin typeface="Arial"/>
                <a:cs typeface="Arial"/>
              </a:rPr>
              <a:t>SETENTA</a:t>
            </a:r>
            <a:r>
              <a:rPr sz="1000" b="1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6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70707"/>
                </a:solidFill>
                <a:latin typeface="Arial"/>
                <a:cs typeface="Arial"/>
              </a:rPr>
              <a:t>NOVE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b="1" spc="35" dirty="0">
                <a:solidFill>
                  <a:srgbClr val="070707"/>
                </a:solidFill>
                <a:latin typeface="Arial"/>
                <a:cs typeface="Arial"/>
              </a:rPr>
              <a:t>REA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6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70" dirty="0">
                <a:solidFill>
                  <a:srgbClr val="070707"/>
                </a:solidFill>
                <a:latin typeface="Arial"/>
                <a:cs typeface="Arial"/>
              </a:rPr>
              <a:t>V</a:t>
            </a:r>
            <a:r>
              <a:rPr sz="1000" b="1" spc="1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10" dirty="0">
                <a:solidFill>
                  <a:srgbClr val="070707"/>
                </a:solidFill>
                <a:latin typeface="Arial"/>
                <a:cs typeface="Arial"/>
              </a:rPr>
              <a:t>NTE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70707"/>
                </a:solidFill>
                <a:latin typeface="Arial"/>
                <a:cs typeface="Arial"/>
              </a:rPr>
              <a:t>CENTAVOS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) 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incluídas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despesas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necessárias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spc="-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sua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perfeita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100"/>
              </a:spcBef>
            </a:pP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execução.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50">
              <a:latin typeface="Times New Roman"/>
              <a:cs typeface="Times New Roman"/>
            </a:endParaRPr>
          </a:p>
          <a:p>
            <a:pPr marL="18415" marR="5080" indent="5715" algn="just">
              <a:lnSpc>
                <a:spcPct val="92200"/>
              </a:lnSpc>
            </a:pP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00" b="1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Primeiro:</a:t>
            </a:r>
            <a:r>
              <a:rPr sz="100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acrescentar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suprimir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25%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vinte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cinco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cento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estimado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previsto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caput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desta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cláusula,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mantidas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mesmas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estipuladas,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caiba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-12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spc="-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qualquer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recusa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indenização,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tudo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endParaRPr sz="1050">
              <a:latin typeface="Arial"/>
              <a:cs typeface="Arial"/>
            </a:endParaRPr>
          </a:p>
          <a:p>
            <a:pPr marR="1240155" algn="r">
              <a:lnSpc>
                <a:spcPts val="6684"/>
              </a:lnSpc>
            </a:pPr>
            <a:r>
              <a:rPr sz="6500" i="1" spc="305" dirty="0">
                <a:solidFill>
                  <a:srgbClr val="4F508E"/>
                </a:solidFill>
                <a:latin typeface="Arial"/>
                <a:cs typeface="Arial"/>
              </a:rPr>
              <a:t>f</a:t>
            </a:r>
            <a:endParaRPr sz="6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43250" y="9750028"/>
            <a:ext cx="65786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0" dirty="0">
                <a:solidFill>
                  <a:srgbClr val="1C1C1C"/>
                </a:solidFill>
                <a:latin typeface="Times New Roman"/>
                <a:cs typeface="Times New Roman"/>
              </a:rPr>
              <a:t>Página</a:t>
            </a:r>
            <a:r>
              <a:rPr sz="900" spc="7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070707"/>
                </a:solidFill>
                <a:latin typeface="Times New Roman"/>
                <a:cs typeface="Times New Roman"/>
              </a:rPr>
              <a:t>2</a:t>
            </a:r>
            <a:r>
              <a:rPr sz="900" spc="-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1C1C1C"/>
                </a:solidFill>
                <a:latin typeface="Times New Roman"/>
                <a:cs typeface="Times New Roman"/>
              </a:rPr>
              <a:t>de</a:t>
            </a:r>
            <a:r>
              <a:rPr sz="900" spc="4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070707"/>
                </a:solidFill>
                <a:latin typeface="Times New Roman"/>
                <a:cs typeface="Times New Roman"/>
              </a:rPr>
              <a:t>5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11936" y="1097280"/>
            <a:ext cx="694944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30240" y="10448543"/>
            <a:ext cx="1072895" cy="2448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15552" y="1185863"/>
            <a:ext cx="1393190" cy="466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55"/>
              </a:lnSpc>
            </a:pPr>
            <a:r>
              <a:rPr sz="1850" b="1" spc="-4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ts val="1675"/>
              </a:lnSpc>
            </a:pPr>
            <a:r>
              <a:rPr sz="1450" b="1" spc="-14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4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450" b="1" spc="-18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4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003918" y="9795052"/>
            <a:ext cx="6623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1D1D1D"/>
                </a:solidFill>
                <a:latin typeface="Times New Roman"/>
                <a:cs typeface="Times New Roman"/>
              </a:rPr>
              <a:t>Pág;m</a:t>
            </a:r>
            <a:r>
              <a:rPr sz="950" spc="15" dirty="0">
                <a:solidFill>
                  <a:srgbClr val="1D1D1D"/>
                </a:solidFill>
                <a:latin typeface="Times New Roman"/>
                <a:cs typeface="Times New Roman"/>
              </a:rPr>
              <a:t> </a:t>
            </a:r>
            <a:r>
              <a:rPr sz="950" spc="65" dirty="0">
                <a:solidFill>
                  <a:srgbClr val="070707"/>
                </a:solidFill>
                <a:latin typeface="Times New Roman"/>
                <a:cs typeface="Times New Roman"/>
              </a:rPr>
              <a:t>3</a:t>
            </a:r>
            <a:r>
              <a:rPr sz="950" spc="-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50" spc="155" dirty="0">
                <a:solidFill>
                  <a:srgbClr val="1D1D1D"/>
                </a:solidFill>
                <a:latin typeface="Times New Roman"/>
                <a:cs typeface="Times New Roman"/>
              </a:rPr>
              <a:t>d'5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9414" y="1802861"/>
            <a:ext cx="5750560" cy="6885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3020" algn="r">
              <a:lnSpc>
                <a:spcPct val="100000"/>
              </a:lnSpc>
            </a:pP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3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9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65,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70707"/>
                </a:solidFill>
                <a:latin typeface="Times New Roman"/>
                <a:cs typeface="Times New Roman"/>
              </a:rPr>
              <a:t>§</a:t>
            </a:r>
            <a:r>
              <a:rPr sz="1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º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Lei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 marL="12700" marR="34290" indent="5715" algn="just">
              <a:lnSpc>
                <a:spcPct val="100000"/>
              </a:lnSpc>
              <a:spcBef>
                <a:spcPts val="790"/>
              </a:spcBef>
            </a:pP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Segundo: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pago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corresponderá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-1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solicitação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efetivamente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requerida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emissão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respectiva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nota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fiscal,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especificar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produtos,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quantidades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preços.</a:t>
            </a:r>
            <a:endParaRPr sz="1000">
              <a:latin typeface="Arial"/>
              <a:cs typeface="Arial"/>
            </a:endParaRPr>
          </a:p>
          <a:p>
            <a:pPr marL="15240" marR="31115" indent="2540" algn="just">
              <a:lnSpc>
                <a:spcPct val="100000"/>
              </a:lnSpc>
              <a:spcBef>
                <a:spcPts val="860"/>
              </a:spcBef>
            </a:pP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" dirty="0">
                <a:solidFill>
                  <a:srgbClr val="070707"/>
                </a:solidFill>
                <a:latin typeface="Arial"/>
                <a:cs typeface="Arial"/>
              </a:rPr>
              <a:t>Terceiro: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215" dirty="0">
                <a:solidFill>
                  <a:srgbClr val="070707"/>
                </a:solidFill>
                <a:latin typeface="Arial"/>
                <a:cs typeface="Arial"/>
              </a:rPr>
              <a:t>É</a:t>
            </a:r>
            <a:r>
              <a:rPr sz="11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facultada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alteração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além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limite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estabelecido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primeiro mediante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acordo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entre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850">
              <a:latin typeface="Times New Roman"/>
              <a:cs typeface="Times New Roman"/>
            </a:endParaRPr>
          </a:p>
          <a:p>
            <a:pPr marL="18415" marR="29845" algn="just">
              <a:lnSpc>
                <a:spcPct val="101000"/>
              </a:lnSpc>
            </a:pP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Quarto: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Torna-se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obrigatório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incluir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campo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apropriado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documento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pagamento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seguintes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dados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marR="41275" indent="2540" algn="just">
              <a:lnSpc>
                <a:spcPts val="1220"/>
              </a:lnSpc>
            </a:pP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PaQamento  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itens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pertencentes 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ao 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OLIMPI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COS</a:t>
            </a:r>
            <a:r>
              <a:rPr sz="1050" b="1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70707"/>
                </a:solidFill>
                <a:latin typeface="Times New Roman"/>
                <a:cs typeface="Times New Roman"/>
              </a:rPr>
              <a:t>III,</a:t>
            </a:r>
            <a:r>
              <a:rPr sz="1100" spc="5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parceria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Cl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ube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CBC.</a:t>
            </a:r>
            <a:endParaRPr sz="1050">
              <a:latin typeface="Arial"/>
              <a:cs typeface="Arial"/>
            </a:endParaRPr>
          </a:p>
          <a:p>
            <a:pPr marL="15240" marR="27940" indent="5715" algn="just">
              <a:lnSpc>
                <a:spcPct val="103400"/>
              </a:lnSpc>
              <a:spcBef>
                <a:spcPts val="800"/>
              </a:spcBef>
            </a:pP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Quinto: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realizado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parcela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única,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vencimento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após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10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(dez)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dias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úteis,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contar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entrega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produto,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mediante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apresentação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Nota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Fiscal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marR="27305" indent="5715" algn="just">
              <a:lnSpc>
                <a:spcPct val="101000"/>
              </a:lnSpc>
            </a:pP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Parágrafo 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Sexto: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realizado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via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BOLETO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sng" spc="-20" dirty="0">
                <a:solidFill>
                  <a:srgbClr val="070707"/>
                </a:solidFill>
                <a:latin typeface="Arial"/>
                <a:cs typeface="Arial"/>
              </a:rPr>
              <a:t>B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ANCÁR</a:t>
            </a:r>
            <a:r>
              <a:rPr sz="1050" b="1" spc="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emitido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b="1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7ª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ONUS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ENCARGOS</a:t>
            </a:r>
            <a:endParaRPr sz="1050">
              <a:latin typeface="Arial"/>
              <a:cs typeface="Arial"/>
            </a:endParaRPr>
          </a:p>
          <a:p>
            <a:pPr marL="15240" marR="25400" indent="-3175" algn="just">
              <a:lnSpc>
                <a:spcPct val="99500"/>
              </a:lnSpc>
              <a:spcBef>
                <a:spcPts val="635"/>
              </a:spcBef>
            </a:pP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Todos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encargos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referentes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00" spc="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se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destinem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spc="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realização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serviços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ficarão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totalmente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cargo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cabendo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nenhuma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transferência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ao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marL="15240" algn="just">
              <a:lnSpc>
                <a:spcPct val="100000"/>
              </a:lnSpc>
              <a:spcBef>
                <a:spcPts val="890"/>
              </a:spcBef>
            </a:pP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50" b="1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8ª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F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SCALIZAÇÃO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31115" indent="2540" algn="just">
              <a:lnSpc>
                <a:spcPct val="93000"/>
              </a:lnSpc>
            </a:pP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67,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70707"/>
                </a:solidFill>
                <a:latin typeface="Times New Roman"/>
                <a:cs typeface="Times New Roman"/>
              </a:rPr>
              <a:t>§</a:t>
            </a:r>
            <a:r>
              <a:rPr sz="1150" spc="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°,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Lei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8.666/93,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designará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um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representante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acompanhar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fiscalizar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anotando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registro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próprio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ocorrências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que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porventura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existirem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determinando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que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necessário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spc="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regularização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faltas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defeitos</a:t>
            </a:r>
            <a:endParaRPr sz="1000">
              <a:latin typeface="Arial"/>
              <a:cs typeface="Arial"/>
            </a:endParaRPr>
          </a:p>
          <a:p>
            <a:pPr marL="20955" marR="31115" indent="-3175" algn="just">
              <a:lnSpc>
                <a:spcPts val="1250"/>
              </a:lnSpc>
              <a:spcBef>
                <a:spcPts val="10"/>
              </a:spcBef>
            </a:pP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observados.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exigências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fiscalização,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inerentes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deverão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prontamente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atendidas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740"/>
              </a:spcBef>
            </a:pP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CLAUSULA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70707"/>
                </a:solidFill>
                <a:latin typeface="Times New Roman"/>
                <a:cs typeface="Times New Roman"/>
              </a:rPr>
              <a:t>ga</a:t>
            </a:r>
            <a:r>
              <a:rPr sz="1100" b="1" spc="8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3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100" b="1" spc="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RESPONSAB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LIDADE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MATER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AL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ENTREGUE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GARANT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2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18415" marR="20955" indent="-3175" algn="just">
              <a:lnSpc>
                <a:spcPct val="100899"/>
              </a:lnSpc>
              <a:spcBef>
                <a:spcPts val="885"/>
              </a:spcBef>
            </a:pP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A 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é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responsável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qualidade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materiais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 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responsabiliza-se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integral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exclusivamente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promoção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readequações,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sempre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forem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detectadas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impropriedades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possam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comprometer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sua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utilização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850">
              <a:latin typeface="Times New Roman"/>
              <a:cs typeface="Times New Roman"/>
            </a:endParaRPr>
          </a:p>
          <a:p>
            <a:pPr marL="18415" marR="5080" algn="just">
              <a:lnSpc>
                <a:spcPct val="98000"/>
              </a:lnSpc>
            </a:pP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itens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serem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entregues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têm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garantia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01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ano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fornecedor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/fabricante,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além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garantia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legal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conforme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determinado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CÓDI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GO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DEFESA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 CONSUM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DOR,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contada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partir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recebimento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definitivo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bem.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8219" y="8858116"/>
            <a:ext cx="286956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b="1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0ª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RESPONSAB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LIDADE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50" dirty="0">
                <a:solidFill>
                  <a:srgbClr val="070707"/>
                </a:solidFill>
                <a:latin typeface="Arial"/>
                <a:cs typeface="Arial"/>
              </a:rPr>
              <a:t>V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endParaRPr sz="10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35284" y="9138064"/>
            <a:ext cx="572516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A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responderá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danos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-19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u1zos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pessoais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materiais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38219" y="8813400"/>
            <a:ext cx="6322695" cy="768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empregados 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preposto,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razão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omissão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dolosa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culposa,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venham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causar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5850" spc="-1105" dirty="0">
                <a:solidFill>
                  <a:srgbClr val="070707"/>
                </a:solidFill>
                <a:latin typeface="Times New Roman"/>
                <a:cs typeface="Times New Roman"/>
              </a:rPr>
              <a:t>ª</a:t>
            </a:r>
            <a:r>
              <a:rPr sz="5850" spc="680" dirty="0">
                <a:solidFill>
                  <a:srgbClr val="5D6075"/>
                </a:solidFill>
                <a:latin typeface="Times New Roman"/>
                <a:cs typeface="Times New Roman"/>
              </a:rPr>
              <a:t>f(</a:t>
            </a:r>
            <a:endParaRPr sz="5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35284" y="9451697"/>
            <a:ext cx="572452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CONTRATANTE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decorrência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prestação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serviços,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incluindo-se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danos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materiais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59294" y="9314743"/>
            <a:ext cx="66040" cy="742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650" i="1" spc="-1270" dirty="0">
                <a:solidFill>
                  <a:srgbClr val="595B8E"/>
                </a:solidFill>
                <a:latin typeface="Times New Roman"/>
                <a:cs typeface="Times New Roman"/>
              </a:rPr>
              <a:t>f</a:t>
            </a:r>
            <a:endParaRPr sz="5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4127" y="1060703"/>
            <a:ext cx="682752" cy="6217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96255" y="9521952"/>
            <a:ext cx="1658111" cy="1085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839711" y="9253728"/>
            <a:ext cx="646176" cy="7802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44974" y="1162927"/>
            <a:ext cx="5805805" cy="8296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09015">
              <a:lnSpc>
                <a:spcPts val="2190"/>
              </a:lnSpc>
            </a:pPr>
            <a:r>
              <a:rPr sz="1850" b="1" spc="-2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11555">
              <a:lnSpc>
                <a:spcPts val="1650"/>
              </a:lnSpc>
            </a:pPr>
            <a:r>
              <a:rPr sz="1400" b="1" spc="-10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40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400" b="1" spc="-13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400">
              <a:latin typeface="Arial"/>
              <a:cs typeface="Arial"/>
            </a:endParaRPr>
          </a:p>
          <a:p>
            <a:pPr marR="12065" algn="r">
              <a:lnSpc>
                <a:spcPct val="100000"/>
              </a:lnSpc>
              <a:spcBef>
                <a:spcPts val="1030"/>
              </a:spcBef>
            </a:pP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070707"/>
                </a:solidFill>
                <a:latin typeface="Arial"/>
                <a:cs typeface="Arial"/>
              </a:rPr>
              <a:t>4</a:t>
            </a:r>
            <a:r>
              <a:rPr sz="11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b="1" spc="-14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15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pessoais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causados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terceiros,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í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tulo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for.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7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b="1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ª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RESC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SÃO/PENALIDADES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pode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rescindido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SE: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850">
              <a:latin typeface="Times New Roman"/>
              <a:cs typeface="Times New Roman"/>
            </a:endParaRPr>
          </a:p>
          <a:p>
            <a:pPr marL="437515" indent="-210820">
              <a:lnSpc>
                <a:spcPts val="1260"/>
              </a:lnSpc>
              <a:buClr>
                <a:srgbClr val="070707"/>
              </a:buClr>
              <a:buFont typeface="Arial"/>
              <a:buChar char="•"/>
              <a:tabLst>
                <a:tab pos="444500" algn="l"/>
              </a:tabLst>
            </a:pP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cumprido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essas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cláusulas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contratuais,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especificações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prazos;</a:t>
            </a:r>
            <a:endParaRPr sz="1050">
              <a:latin typeface="Arial"/>
              <a:cs typeface="Arial"/>
            </a:endParaRPr>
          </a:p>
          <a:p>
            <a:pPr marL="437515" marR="15240" indent="-208279">
              <a:lnSpc>
                <a:spcPts val="1210"/>
              </a:lnSpc>
              <a:spcBef>
                <a:spcPts val="80"/>
              </a:spcBef>
              <a:buClr>
                <a:srgbClr val="070707"/>
              </a:buClr>
              <a:buFont typeface="Arial"/>
              <a:buChar char="•"/>
              <a:tabLst>
                <a:tab pos="444500" algn="l"/>
              </a:tabLst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Houver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cessão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transferência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direitos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obrigações,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fusão,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cisão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incorporação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CONTRATADA;</a:t>
            </a:r>
            <a:endParaRPr sz="1050">
              <a:latin typeface="Arial"/>
              <a:cs typeface="Arial"/>
            </a:endParaRPr>
          </a:p>
          <a:p>
            <a:pPr marL="443865" indent="-214629">
              <a:lnSpc>
                <a:spcPts val="1245"/>
              </a:lnSpc>
              <a:buClr>
                <a:srgbClr val="070707"/>
              </a:buClr>
              <a:buFont typeface="Arial"/>
              <a:buChar char="•"/>
              <a:tabLst>
                <a:tab pos="444500" algn="l"/>
              </a:tabLst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Houver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falência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concordata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CONTRATADA;</a:t>
            </a:r>
            <a:endParaRPr sz="1050">
              <a:latin typeface="Arial"/>
              <a:cs typeface="Arial"/>
            </a:endParaRPr>
          </a:p>
          <a:p>
            <a:pPr marL="443865" marR="10160" indent="-217170">
              <a:lnSpc>
                <a:spcPts val="1230"/>
              </a:lnSpc>
              <a:spcBef>
                <a:spcPts val="60"/>
              </a:spcBef>
              <a:buClr>
                <a:srgbClr val="070707"/>
              </a:buClr>
              <a:buFont typeface="Arial"/>
              <a:buChar char="•"/>
              <a:tabLst>
                <a:tab pos="444500" algn="l"/>
              </a:tabLst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Houver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alteração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social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modificação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finalidade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estrutura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prejudique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contrato;</a:t>
            </a:r>
            <a:endParaRPr sz="1050">
              <a:latin typeface="Arial"/>
              <a:cs typeface="Arial"/>
            </a:endParaRPr>
          </a:p>
          <a:p>
            <a:pPr marL="437515" indent="-210820">
              <a:lnSpc>
                <a:spcPts val="1220"/>
              </a:lnSpc>
              <a:buClr>
                <a:srgbClr val="070707"/>
              </a:buClr>
              <a:buFont typeface="Arial"/>
              <a:buChar char="•"/>
              <a:tabLst>
                <a:tab pos="438150" algn="l"/>
              </a:tabLst>
            </a:pP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caso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fortuito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força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maior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impeditiva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endParaRPr sz="1050">
              <a:latin typeface="Arial"/>
              <a:cs typeface="Arial"/>
            </a:endParaRPr>
          </a:p>
          <a:p>
            <a:pPr marL="12700" marR="5080" indent="5715" algn="just">
              <a:lnSpc>
                <a:spcPct val="101899"/>
              </a:lnSpc>
              <a:spcBef>
                <a:spcPts val="865"/>
              </a:spcBef>
            </a:pP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Parágrafo  </a:t>
            </a:r>
            <a:r>
              <a:rPr sz="1100" b="1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30" dirty="0">
                <a:solidFill>
                  <a:srgbClr val="070707"/>
                </a:solidFill>
                <a:latin typeface="Arial"/>
                <a:cs typeface="Arial"/>
              </a:rPr>
              <a:t>Primeiro: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100" b="1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cumprimento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técnicas,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comerc1a1s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jurídicas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estabelecidas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instrumentos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convocatório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contratual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caracterizará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descumprimento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obrigações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assumidas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acarretar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participante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seguintes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penalidades,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instrumento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convocatório:</a:t>
            </a:r>
            <a:endParaRPr sz="1050">
              <a:latin typeface="Arial"/>
              <a:cs typeface="Arial"/>
            </a:endParaRPr>
          </a:p>
          <a:p>
            <a:pPr marL="434975" marR="4463415">
              <a:lnSpc>
                <a:spcPct val="169200"/>
              </a:lnSpc>
              <a:spcBef>
                <a:spcPts val="25"/>
              </a:spcBef>
            </a:pPr>
            <a:r>
              <a:rPr sz="1050" spc="38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33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advertência;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4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254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33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multa;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750">
              <a:latin typeface="Times New Roman"/>
              <a:cs typeface="Times New Roman"/>
            </a:endParaRPr>
          </a:p>
          <a:p>
            <a:pPr marL="434975" marR="15240" indent="-74295" algn="just">
              <a:lnSpc>
                <a:spcPct val="101499"/>
              </a:lnSpc>
            </a:pPr>
            <a:r>
              <a:rPr sz="1050" spc="-484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204" dirty="0">
                <a:solidFill>
                  <a:srgbClr val="070707"/>
                </a:solidFill>
                <a:latin typeface="Arial"/>
                <a:cs typeface="Arial"/>
              </a:rPr>
              <a:t>II</a:t>
            </a:r>
            <a:r>
              <a:rPr sz="1050" spc="-1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6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suspensão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temporária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participar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processos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seletivos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conseqüência,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contratar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mesma,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mínimo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(seis)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meses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máximo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24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(vinte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quatro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meses,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nas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estabelecidas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instrumento convocatório.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750">
              <a:latin typeface="Times New Roman"/>
              <a:cs typeface="Times New Roman"/>
            </a:endParaRPr>
          </a:p>
          <a:p>
            <a:pPr marL="434975" marR="13335" indent="5715" algn="just">
              <a:lnSpc>
                <a:spcPct val="100200"/>
              </a:lnSpc>
            </a:pP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100" b="1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70707"/>
                </a:solidFill>
                <a:latin typeface="Arial"/>
                <a:cs typeface="Arial"/>
              </a:rPr>
              <a:t>único: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penas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incisos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25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4" dirty="0">
                <a:solidFill>
                  <a:srgbClr val="070707"/>
                </a:solidFill>
                <a:latin typeface="Arial"/>
                <a:cs typeface="Arial"/>
              </a:rPr>
              <a:t>II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80" dirty="0">
                <a:solidFill>
                  <a:srgbClr val="070707"/>
                </a:solidFill>
                <a:latin typeface="Arial"/>
                <a:cs typeface="Arial"/>
              </a:rPr>
              <a:t>Ili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poderão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aplicadas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cumulativamente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não,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prejuízo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rescisão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ajuste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ato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unilateral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Clube.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8890" algn="just">
              <a:lnSpc>
                <a:spcPct val="88500"/>
              </a:lnSpc>
            </a:pP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10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70707"/>
                </a:solidFill>
                <a:latin typeface="Arial"/>
                <a:cs typeface="Arial"/>
              </a:rPr>
              <a:t>Segundo: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notificação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aplicação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penalidades,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relativas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à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neste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Capítulo,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efetuada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através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comunicação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formal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encaminhada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via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e­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mail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à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onde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assegurado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direito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spc="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defesa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prévia,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respeitando-se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ts val="1255"/>
              </a:lnSpc>
            </a:pP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(cinco)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dias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úteis.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750">
              <a:latin typeface="Times New Roman"/>
              <a:cs typeface="Times New Roman"/>
            </a:endParaRPr>
          </a:p>
          <a:p>
            <a:pPr marL="15240" marR="5715" indent="5715" algn="just">
              <a:lnSpc>
                <a:spcPct val="98100"/>
              </a:lnSpc>
            </a:pP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100" b="1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70707"/>
                </a:solidFill>
                <a:latin typeface="Arial"/>
                <a:cs typeface="Arial"/>
              </a:rPr>
              <a:t>Terceiro: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Caso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haja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recusa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material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serviço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parte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Clube,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deverá,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dentro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originalmente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contratado,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reparar,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corrigir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remover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às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suas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custas,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todo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part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250" dirty="0">
                <a:solidFill>
                  <a:srgbClr val="2D2D2D"/>
                </a:solidFill>
                <a:latin typeface="Arial"/>
                <a:cs typeface="Arial"/>
              </a:rPr>
              <a:t>,</a:t>
            </a:r>
            <a:r>
              <a:rPr sz="1050" spc="-1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viciado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defeitos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incorreções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execução,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sob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pena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restar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caracterizada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contratado,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consequente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aplicação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sanções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anterior.</a:t>
            </a:r>
            <a:endParaRPr sz="1050">
              <a:latin typeface="Arial"/>
              <a:cs typeface="Arial"/>
            </a:endParaRPr>
          </a:p>
          <a:p>
            <a:pPr marL="12700" marR="5080" indent="8890" algn="just">
              <a:lnSpc>
                <a:spcPct val="95400"/>
              </a:lnSpc>
              <a:spcBef>
                <a:spcPts val="880"/>
              </a:spcBef>
            </a:pP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10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Quarto: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pena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multa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total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ajuste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celebrado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calculada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50%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cinquenta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cento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sobre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total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ajuste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atualizado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sobre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correspondente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300" spc="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obrigação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cumprida, excetuando-se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aquelas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grande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vulto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repercussões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significativas,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hipótese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que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21590" marR="17780" indent="-6350" algn="just">
              <a:lnSpc>
                <a:spcPts val="1230"/>
              </a:lnSpc>
              <a:spcBef>
                <a:spcPts val="110"/>
              </a:spcBef>
            </a:pP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graduação 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multa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deverá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prevista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instrumento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convocatório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competente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instrumento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sendo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está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devidamente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justificada.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93219" y="9793748"/>
            <a:ext cx="56896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60" dirty="0">
                <a:solidFill>
                  <a:srgbClr val="1A1A1A"/>
                </a:solidFill>
                <a:latin typeface="Arial"/>
                <a:cs typeface="Arial"/>
              </a:rPr>
              <a:t>Página</a:t>
            </a:r>
            <a:r>
              <a:rPr sz="90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00" spc="-65" dirty="0">
                <a:solidFill>
                  <a:srgbClr val="070707"/>
                </a:solidFill>
                <a:latin typeface="Arial"/>
                <a:cs typeface="Arial"/>
              </a:rPr>
              <a:t>4</a:t>
            </a:r>
            <a:r>
              <a:rPr sz="9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00" spc="-7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8511" y="1085088"/>
            <a:ext cx="682751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47615" y="3645408"/>
            <a:ext cx="2340864" cy="1243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90016" y="3852671"/>
            <a:ext cx="597408" cy="5608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99744" y="6047232"/>
            <a:ext cx="2401824" cy="14386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96511" y="6790943"/>
            <a:ext cx="1658112" cy="2194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36555" y="3789117"/>
            <a:ext cx="463550" cy="0"/>
          </a:xfrm>
          <a:custGeom>
            <a:avLst/>
            <a:gdLst/>
            <a:ahLst/>
            <a:cxnLst/>
            <a:rect l="l" t="t" r="r" b="b"/>
            <a:pathLst>
              <a:path w="463550">
                <a:moveTo>
                  <a:pt x="0" y="0"/>
                </a:moveTo>
                <a:lnTo>
                  <a:pt x="463119" y="0"/>
                </a:lnTo>
              </a:path>
            </a:pathLst>
          </a:custGeom>
          <a:ln w="8849">
            <a:solidFill>
              <a:srgbClr val="BCBCE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96692" y="6884812"/>
            <a:ext cx="2383790" cy="0"/>
          </a:xfrm>
          <a:custGeom>
            <a:avLst/>
            <a:gdLst/>
            <a:ahLst/>
            <a:cxnLst/>
            <a:rect l="l" t="t" r="r" b="b"/>
            <a:pathLst>
              <a:path w="2383790">
                <a:moveTo>
                  <a:pt x="0" y="0"/>
                </a:moveTo>
                <a:lnTo>
                  <a:pt x="2383442" y="0"/>
                </a:lnTo>
              </a:path>
            </a:pathLst>
          </a:custGeom>
          <a:ln w="11799">
            <a:solidFill>
              <a:srgbClr val="2323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948920" y="1168787"/>
            <a:ext cx="4760595" cy="774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50" b="1" spc="-4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1250" b="1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250" b="1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b="1" spc="-3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 5</a:t>
            </a:r>
            <a:endParaRPr sz="10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060949" y="9776986"/>
            <a:ext cx="66167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5" dirty="0">
                <a:solidFill>
                  <a:srgbClr val="212123"/>
                </a:solidFill>
                <a:latin typeface="Times New Roman"/>
                <a:cs typeface="Times New Roman"/>
              </a:rPr>
              <a:t>P</a:t>
            </a:r>
            <a:r>
              <a:rPr sz="900" spc="25" dirty="0">
                <a:solidFill>
                  <a:srgbClr val="212123"/>
                </a:solidFill>
                <a:latin typeface="Times New Roman"/>
                <a:cs typeface="Times New Roman"/>
              </a:rPr>
              <a:t>á</a:t>
            </a:r>
            <a:r>
              <a:rPr sz="900" spc="10" dirty="0">
                <a:solidFill>
                  <a:srgbClr val="383844"/>
                </a:solidFill>
                <a:latin typeface="Times New Roman"/>
                <a:cs typeface="Times New Roman"/>
              </a:rPr>
              <a:t>g</a:t>
            </a:r>
            <a:r>
              <a:rPr sz="900" dirty="0">
                <a:solidFill>
                  <a:srgbClr val="212123"/>
                </a:solidFill>
                <a:latin typeface="Times New Roman"/>
                <a:cs typeface="Times New Roman"/>
              </a:rPr>
              <a:t>i</a:t>
            </a:r>
            <a:r>
              <a:rPr sz="900" spc="-15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00" spc="-35" dirty="0">
                <a:solidFill>
                  <a:srgbClr val="212123"/>
                </a:solidFill>
                <a:latin typeface="Times New Roman"/>
                <a:cs typeface="Times New Roman"/>
              </a:rPr>
              <a:t>a</a:t>
            </a:r>
            <a:r>
              <a:rPr sz="900" spc="30" dirty="0">
                <a:solidFill>
                  <a:srgbClr val="212123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070707"/>
                </a:solidFill>
                <a:latin typeface="Times New Roman"/>
                <a:cs typeface="Times New Roman"/>
              </a:rPr>
              <a:t>5</a:t>
            </a:r>
            <a:r>
              <a:rPr sz="900" spc="-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12123"/>
                </a:solidFill>
                <a:latin typeface="Times New Roman"/>
                <a:cs typeface="Times New Roman"/>
              </a:rPr>
              <a:t>d</a:t>
            </a:r>
            <a:r>
              <a:rPr sz="900" spc="-5" dirty="0">
                <a:solidFill>
                  <a:srgbClr val="383844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383844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070707"/>
                </a:solidFill>
                <a:latin typeface="Times New Roman"/>
                <a:cs typeface="Times New Roman"/>
              </a:rPr>
              <a:t>5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7785" y="2078676"/>
            <a:ext cx="5367655" cy="599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>
              <a:lnSpc>
                <a:spcPts val="1250"/>
              </a:lnSpc>
              <a:tabLst>
                <a:tab pos="785495" algn="l"/>
                <a:tab pos="1401445" algn="l"/>
                <a:tab pos="1628775" algn="l"/>
                <a:tab pos="2251075" algn="l"/>
                <a:tab pos="2858770" algn="l"/>
                <a:tab pos="3383915" algn="l"/>
                <a:tab pos="3690620" algn="l"/>
                <a:tab pos="4392930" algn="l"/>
              </a:tabLst>
            </a:pPr>
            <a:r>
              <a:rPr sz="1100" b="1" spc="-25" dirty="0">
                <a:solidFill>
                  <a:srgbClr val="070707"/>
                </a:solidFill>
                <a:latin typeface="Arial"/>
                <a:cs typeface="Arial"/>
              </a:rPr>
              <a:t>Parágrafo	</a:t>
            </a:r>
            <a:r>
              <a:rPr sz="1100" b="1" spc="-40" dirty="0">
                <a:solidFill>
                  <a:srgbClr val="070707"/>
                </a:solidFill>
                <a:latin typeface="Arial"/>
                <a:cs typeface="Arial"/>
              </a:rPr>
              <a:t>Qu</a:t>
            </a:r>
            <a:r>
              <a:rPr sz="1100" b="1" spc="-15" dirty="0">
                <a:solidFill>
                  <a:srgbClr val="070707"/>
                </a:solidFill>
                <a:latin typeface="Arial"/>
                <a:cs typeface="Arial"/>
              </a:rPr>
              <a:t>into: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rescindido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antecipadamente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incidência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multa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indenização.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sz="1100" b="1" spc="-110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100" b="1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100" b="1" spc="20" dirty="0">
                <a:solidFill>
                  <a:srgbClr val="070707"/>
                </a:solidFill>
                <a:latin typeface="Arial"/>
                <a:cs typeface="Arial"/>
              </a:rPr>
              <a:t>2ª</a:t>
            </a:r>
            <a:r>
              <a:rPr sz="110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5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10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00" dirty="0">
                <a:solidFill>
                  <a:srgbClr val="070707"/>
                </a:solidFill>
                <a:latin typeface="Arial"/>
                <a:cs typeface="Arial"/>
              </a:rPr>
              <a:t>FORO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53272" y="2083822"/>
            <a:ext cx="25781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25337" y="2796715"/>
            <a:ext cx="5800725" cy="1953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1910" marR="5080" indent="8255" algn="just">
              <a:lnSpc>
                <a:spcPts val="1230"/>
              </a:lnSpc>
            </a:pP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Fica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eleito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foro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Horizonte/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MG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diri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1050" spc="-5" dirty="0">
                <a:solidFill>
                  <a:srgbClr val="212123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questões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oriundas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estarem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justos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contratados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firmam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presença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01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testemunha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outra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CONTRATADO.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00">
              <a:latin typeface="Times New Roman"/>
              <a:cs typeface="Times New Roman"/>
            </a:endParaRPr>
          </a:p>
          <a:p>
            <a:pPr marL="50800" algn="just">
              <a:lnSpc>
                <a:spcPct val="100000"/>
              </a:lnSpc>
            </a:pP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Horizonte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02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Maio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3700" spc="-1855" dirty="0">
                <a:solidFill>
                  <a:srgbClr val="070707"/>
                </a:solidFill>
                <a:latin typeface="Times New Roman"/>
                <a:cs typeface="Times New Roman"/>
              </a:rPr>
              <a:t>C</a:t>
            </a:r>
            <a:r>
              <a:rPr sz="3700" spc="-2410" dirty="0">
                <a:solidFill>
                  <a:srgbClr val="070707"/>
                </a:solidFill>
                <a:latin typeface="Times New Roman"/>
                <a:cs typeface="Times New Roman"/>
              </a:rPr>
              <a:t>A</a:t>
            </a:r>
            <a:r>
              <a:rPr sz="6450" i="1" spc="-2325" baseline="-18733" dirty="0">
                <a:solidFill>
                  <a:srgbClr val="212123"/>
                </a:solidFill>
                <a:latin typeface="Times New Roman"/>
                <a:cs typeface="Times New Roman"/>
              </a:rPr>
              <a:t>c</a:t>
            </a:r>
            <a:r>
              <a:rPr sz="6450" i="1" spc="-3157" baseline="-18733" dirty="0">
                <a:solidFill>
                  <a:srgbClr val="212123"/>
                </a:solidFill>
                <a:latin typeface="Times New Roman"/>
                <a:cs typeface="Times New Roman"/>
              </a:rPr>
              <a:t>a</a:t>
            </a:r>
            <a:r>
              <a:rPr sz="3700" spc="-2045" dirty="0">
                <a:solidFill>
                  <a:srgbClr val="070707"/>
                </a:solidFill>
                <a:latin typeface="Times New Roman"/>
                <a:cs typeface="Times New Roman"/>
              </a:rPr>
              <a:t>R</a:t>
            </a:r>
            <a:r>
              <a:rPr sz="6450" i="1" spc="-2235" baseline="-18733" dirty="0">
                <a:solidFill>
                  <a:srgbClr val="070707"/>
                </a:solidFill>
                <a:latin typeface="Times New Roman"/>
                <a:cs typeface="Times New Roman"/>
              </a:rPr>
              <a:t>r</a:t>
            </a:r>
            <a:r>
              <a:rPr sz="3700" spc="-2260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6450" i="1" spc="-2190" baseline="-18733" dirty="0">
                <a:solidFill>
                  <a:srgbClr val="070707"/>
                </a:solidFill>
                <a:latin typeface="Times New Roman"/>
                <a:cs typeface="Times New Roman"/>
              </a:rPr>
              <a:t>r</a:t>
            </a:r>
            <a:r>
              <a:rPr sz="6450" i="1" spc="-2722" baseline="-18733" dirty="0">
                <a:solidFill>
                  <a:srgbClr val="070707"/>
                </a:solidFill>
                <a:latin typeface="Times New Roman"/>
                <a:cs typeface="Times New Roman"/>
              </a:rPr>
              <a:t>o</a:t>
            </a:r>
            <a:r>
              <a:rPr sz="3700" spc="-2615" dirty="0">
                <a:solidFill>
                  <a:srgbClr val="070707"/>
                </a:solidFill>
                <a:latin typeface="Times New Roman"/>
                <a:cs typeface="Times New Roman"/>
              </a:rPr>
              <a:t>O</a:t>
            </a:r>
            <a:r>
              <a:rPr sz="6450" i="1" spc="-2137" baseline="-18733" dirty="0">
                <a:solidFill>
                  <a:srgbClr val="212123"/>
                </a:solidFill>
                <a:latin typeface="Times New Roman"/>
                <a:cs typeface="Times New Roman"/>
              </a:rPr>
              <a:t>s</a:t>
            </a:r>
            <a:r>
              <a:rPr sz="6450" i="1" spc="-630" baseline="-18733" dirty="0">
                <a:solidFill>
                  <a:srgbClr val="212123"/>
                </a:solidFill>
                <a:latin typeface="Times New Roman"/>
                <a:cs typeface="Times New Roman"/>
              </a:rPr>
              <a:t> </a:t>
            </a:r>
            <a:r>
              <a:rPr sz="3700" spc="-525" dirty="0">
                <a:solidFill>
                  <a:srgbClr val="212123"/>
                </a:solidFill>
                <a:latin typeface="Times New Roman"/>
                <a:cs typeface="Times New Roman"/>
              </a:rPr>
              <a:t>:.;:</a:t>
            </a:r>
            <a:r>
              <a:rPr sz="3700" spc="-380" dirty="0">
                <a:solidFill>
                  <a:srgbClr val="212123"/>
                </a:solidFill>
                <a:latin typeface="Times New Roman"/>
                <a:cs typeface="Times New Roman"/>
              </a:rPr>
              <a:t> </a:t>
            </a:r>
            <a:r>
              <a:rPr sz="3700" spc="-530" dirty="0">
                <a:solidFill>
                  <a:srgbClr val="383844"/>
                </a:solidFill>
                <a:latin typeface="Times New Roman"/>
                <a:cs typeface="Times New Roman"/>
              </a:rPr>
              <a:t>J</a:t>
            </a:r>
            <a:r>
              <a:rPr sz="3700" spc="-585" dirty="0">
                <a:solidFill>
                  <a:srgbClr val="383844"/>
                </a:solidFill>
                <a:latin typeface="Times New Roman"/>
                <a:cs typeface="Times New Roman"/>
              </a:rPr>
              <a:t>:</a:t>
            </a:r>
            <a:r>
              <a:rPr sz="3700" spc="-1500" dirty="0">
                <a:solidFill>
                  <a:srgbClr val="8C8EAC"/>
                </a:solidFill>
                <a:latin typeface="Times New Roman"/>
                <a:cs typeface="Times New Roman"/>
              </a:rPr>
              <a:t>&gt;</a:t>
            </a:r>
            <a:r>
              <a:rPr sz="6450" i="1" spc="352" baseline="-18733" dirty="0">
                <a:solidFill>
                  <a:srgbClr val="070707"/>
                </a:solidFill>
                <a:latin typeface="Times New Roman"/>
                <a:cs typeface="Times New Roman"/>
              </a:rPr>
              <a:t>.</a:t>
            </a:r>
            <a:r>
              <a:rPr sz="6450" i="1" spc="-1470" baseline="-18733" dirty="0">
                <a:solidFill>
                  <a:srgbClr val="070707"/>
                </a:solidFill>
                <a:latin typeface="Times New Roman"/>
                <a:cs typeface="Times New Roman"/>
              </a:rPr>
              <a:t>:</a:t>
            </a:r>
            <a:r>
              <a:rPr sz="3700" spc="-275" dirty="0">
                <a:solidFill>
                  <a:srgbClr val="212123"/>
                </a:solidFill>
                <a:latin typeface="Times New Roman"/>
                <a:cs typeface="Times New Roman"/>
              </a:rPr>
              <a:t>1</a:t>
            </a:r>
            <a:r>
              <a:rPr sz="6450" i="1" spc="-2587" baseline="-18733" dirty="0">
                <a:solidFill>
                  <a:srgbClr val="070707"/>
                </a:solidFill>
                <a:latin typeface="Times New Roman"/>
                <a:cs typeface="Times New Roman"/>
              </a:rPr>
              <a:t>T</a:t>
            </a:r>
            <a:r>
              <a:rPr sz="6450" i="1" spc="-3352" baseline="-18733" dirty="0">
                <a:solidFill>
                  <a:srgbClr val="070707"/>
                </a:solidFill>
                <a:latin typeface="Times New Roman"/>
                <a:cs typeface="Times New Roman"/>
              </a:rPr>
              <a:t>E</a:t>
            </a:r>
            <a:r>
              <a:rPr sz="6450" i="1" baseline="-18733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6450" i="1" spc="82" baseline="-18733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3700" spc="-1085" dirty="0">
                <a:solidFill>
                  <a:srgbClr val="070707"/>
                </a:solidFill>
                <a:latin typeface="Times New Roman"/>
                <a:cs typeface="Times New Roman"/>
              </a:rPr>
              <a:t>S</a:t>
            </a:r>
            <a:r>
              <a:rPr sz="3700" spc="-1945" dirty="0">
                <a:solidFill>
                  <a:srgbClr val="070707"/>
                </a:solidFill>
                <a:latin typeface="Times New Roman"/>
                <a:cs typeface="Times New Roman"/>
              </a:rPr>
              <a:t>ROCHA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87870" y="4663540"/>
            <a:ext cx="1964055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210" dirty="0">
                <a:solidFill>
                  <a:srgbClr val="070707"/>
                </a:solidFill>
                <a:latin typeface="Courier New"/>
                <a:cs typeface="Courier New"/>
              </a:rPr>
              <a:t>:;li4ê(iKH,LZ</a:t>
            </a:r>
            <a:r>
              <a:rPr sz="1150" b="1" spc="-215" dirty="0">
                <a:solidFill>
                  <a:srgbClr val="070707"/>
                </a:solidFill>
                <a:latin typeface="Courier New"/>
                <a:cs typeface="Courier New"/>
              </a:rPr>
              <a:t>i</a:t>
            </a:r>
            <a:r>
              <a:rPr sz="1150" b="1" spc="-90" dirty="0">
                <a:solidFill>
                  <a:srgbClr val="070707"/>
                </a:solidFill>
                <a:latin typeface="Courier New"/>
                <a:cs typeface="Courier New"/>
              </a:rPr>
              <a:t>LESPORTE</a:t>
            </a:r>
            <a:r>
              <a:rPr sz="1150" b="1" spc="-270" dirty="0">
                <a:solidFill>
                  <a:srgbClr val="070707"/>
                </a:solidFill>
                <a:latin typeface="Courier New"/>
                <a:cs typeface="Courier New"/>
              </a:rPr>
              <a:t> </a:t>
            </a:r>
            <a:r>
              <a:rPr sz="1150" b="1" spc="-35" dirty="0">
                <a:solidFill>
                  <a:srgbClr val="070707"/>
                </a:solidFill>
                <a:latin typeface="Courier New"/>
                <a:cs typeface="Courier New"/>
              </a:rPr>
              <a:t>CLUBE</a:t>
            </a:r>
            <a:endParaRPr sz="1150">
              <a:latin typeface="Courier New"/>
              <a:cs typeface="Courier New"/>
            </a:endParaRPr>
          </a:p>
          <a:p>
            <a:pPr marL="295275">
              <a:lnSpc>
                <a:spcPct val="100000"/>
              </a:lnSpc>
              <a:spcBef>
                <a:spcPts val="5"/>
              </a:spcBef>
            </a:pPr>
            <a:r>
              <a:rPr sz="800" i="1" spc="-110" dirty="0">
                <a:solidFill>
                  <a:srgbClr val="646469"/>
                </a:solidFill>
                <a:latin typeface="Times New Roman"/>
                <a:cs typeface="Times New Roman"/>
              </a:rPr>
              <a:t>·</a:t>
            </a:r>
            <a:r>
              <a:rPr sz="800" i="1" spc="-60" dirty="0">
                <a:solidFill>
                  <a:srgbClr val="212123"/>
                </a:solidFill>
                <a:latin typeface="Times New Roman"/>
                <a:cs typeface="Times New Roman"/>
              </a:rPr>
              <a:t>'P</a:t>
            </a:r>
            <a:r>
              <a:rPr sz="800" i="1" spc="-210" dirty="0">
                <a:solidFill>
                  <a:srgbClr val="212123"/>
                </a:solidFill>
                <a:latin typeface="Times New Roman"/>
                <a:cs typeface="Times New Roman"/>
              </a:rPr>
              <a:t>r</a:t>
            </a:r>
            <a:r>
              <a:rPr sz="800" i="1" spc="-45" dirty="0">
                <a:solidFill>
                  <a:srgbClr val="494B54"/>
                </a:solidFill>
                <a:latin typeface="Times New Roman"/>
                <a:cs typeface="Times New Roman"/>
              </a:rPr>
              <a:t>esliÍ</a:t>
            </a:r>
            <a:r>
              <a:rPr sz="800" i="1" spc="-10" dirty="0">
                <a:solidFill>
                  <a:srgbClr val="494B54"/>
                </a:solidFill>
                <a:latin typeface="Times New Roman"/>
                <a:cs typeface="Times New Roman"/>
              </a:rPr>
              <a:t>é</a:t>
            </a:r>
            <a:r>
              <a:rPr sz="800" i="1" spc="35" dirty="0">
                <a:solidFill>
                  <a:srgbClr val="212123"/>
                </a:solidFill>
                <a:latin typeface="Times New Roman"/>
                <a:cs typeface="Times New Roman"/>
              </a:rPr>
              <a:t>n</a:t>
            </a:r>
            <a:r>
              <a:rPr sz="800" i="1" spc="180" dirty="0">
                <a:solidFill>
                  <a:srgbClr val="383844"/>
                </a:solidFill>
                <a:latin typeface="Times New Roman"/>
                <a:cs typeface="Times New Roman"/>
              </a:rPr>
              <a:t>ü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93151" y="5140185"/>
            <a:ext cx="1921510" cy="6565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46100">
              <a:lnSpc>
                <a:spcPts val="2980"/>
              </a:lnSpc>
            </a:pPr>
            <a:r>
              <a:rPr sz="2600" i="1" spc="-150" dirty="0">
                <a:solidFill>
                  <a:srgbClr val="646469"/>
                </a:solidFill>
                <a:latin typeface="Times New Roman"/>
                <a:cs typeface="Times New Roman"/>
              </a:rPr>
              <a:t>c</a:t>
            </a:r>
            <a:r>
              <a:rPr sz="2600" i="1" spc="-100" dirty="0">
                <a:solidFill>
                  <a:srgbClr val="646469"/>
                </a:solidFill>
                <a:latin typeface="Times New Roman"/>
                <a:cs typeface="Times New Roman"/>
              </a:rPr>
              <a:t>#</a:t>
            </a:r>
            <a:r>
              <a:rPr sz="2600" i="1" spc="545" dirty="0">
                <a:solidFill>
                  <a:srgbClr val="7B7E95"/>
                </a:solidFill>
                <a:latin typeface="Times New Roman"/>
                <a:cs typeface="Times New Roman"/>
              </a:rPr>
              <a:t>b</a:t>
            </a:r>
            <a:r>
              <a:rPr sz="2600" i="1" spc="350" dirty="0">
                <a:solidFill>
                  <a:srgbClr val="7B7E95"/>
                </a:solidFill>
                <a:latin typeface="Times New Roman"/>
                <a:cs typeface="Times New Roman"/>
              </a:rPr>
              <a:t>-</a:t>
            </a:r>
            <a:r>
              <a:rPr sz="2600" i="1" spc="-390" dirty="0">
                <a:solidFill>
                  <a:srgbClr val="7B7E95"/>
                </a:solidFill>
                <a:latin typeface="Times New Roman"/>
                <a:cs typeface="Times New Roman"/>
              </a:rPr>
              <a:t>,</a:t>
            </a:r>
            <a:r>
              <a:rPr sz="2600" i="1" spc="910" dirty="0">
                <a:solidFill>
                  <a:srgbClr val="7B7E95"/>
                </a:solidFill>
                <a:latin typeface="Times New Roman"/>
                <a:cs typeface="Times New Roman"/>
              </a:rPr>
              <a:t>QL</a:t>
            </a:r>
            <a:endParaRPr sz="2600">
              <a:latin typeface="Times New Roman"/>
              <a:cs typeface="Times New Roman"/>
            </a:endParaRPr>
          </a:p>
          <a:p>
            <a:pPr marR="230504" algn="ctr">
              <a:lnSpc>
                <a:spcPts val="1180"/>
              </a:lnSpc>
            </a:pPr>
            <a:r>
              <a:rPr sz="1100" b="1" spc="-65" dirty="0">
                <a:solidFill>
                  <a:srgbClr val="070707"/>
                </a:solidFill>
                <a:latin typeface="Arial"/>
                <a:cs typeface="Arial"/>
              </a:rPr>
              <a:t>CAÉS</a:t>
            </a:r>
            <a:r>
              <a:rPr sz="1100" b="1" spc="-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100" b="1" spc="-8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0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100" b="1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05" dirty="0">
                <a:solidFill>
                  <a:srgbClr val="070707"/>
                </a:solidFill>
                <a:latin typeface="Arial"/>
                <a:cs typeface="Arial"/>
              </a:rPr>
              <a:t>SOUSA</a:t>
            </a:r>
            <a:r>
              <a:rPr sz="110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10" dirty="0">
                <a:solidFill>
                  <a:srgbClr val="070707"/>
                </a:solidFill>
                <a:latin typeface="Arial"/>
                <a:cs typeface="Arial"/>
              </a:rPr>
              <a:t>PAULA</a:t>
            </a:r>
            <a:endParaRPr sz="1100">
              <a:latin typeface="Arial"/>
              <a:cs typeface="Arial"/>
            </a:endParaRPr>
          </a:p>
          <a:p>
            <a:pPr marR="230504" algn="ctr">
              <a:lnSpc>
                <a:spcPct val="100000"/>
              </a:lnSpc>
            </a:pPr>
            <a:r>
              <a:rPr sz="1100" b="1" spc="95" dirty="0">
                <a:solidFill>
                  <a:srgbClr val="070707"/>
                </a:solidFill>
                <a:latin typeface="Arial"/>
                <a:cs typeface="Arial"/>
              </a:rPr>
              <a:t>B</a:t>
            </a:r>
            <a:r>
              <a:rPr sz="1100" b="1" spc="-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100" b="1" spc="-95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110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0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10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7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100" b="1" spc="-105" dirty="0">
                <a:solidFill>
                  <a:srgbClr val="070707"/>
                </a:solidFill>
                <a:latin typeface="Arial"/>
                <a:cs typeface="Arial"/>
              </a:rPr>
              <a:t>TOA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004935" y="6861100"/>
            <a:ext cx="83185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125" dirty="0">
                <a:solidFill>
                  <a:srgbClr val="212123"/>
                </a:solidFill>
                <a:latin typeface="Times New Roman"/>
                <a:cs typeface="Times New Roman"/>
              </a:rPr>
              <a:t>o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38540" y="6861100"/>
            <a:ext cx="41275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5" dirty="0">
                <a:solidFill>
                  <a:srgbClr val="AAAAAA"/>
                </a:solidFill>
                <a:latin typeface="Times New Roman"/>
                <a:cs typeface="Times New Roman"/>
              </a:rPr>
              <a:t>'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92842" y="6970083"/>
            <a:ext cx="46291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5" dirty="0">
                <a:solidFill>
                  <a:srgbClr val="070707"/>
                </a:solidFill>
                <a:latin typeface="Arial"/>
                <a:cs typeface="Arial"/>
              </a:rPr>
              <a:t>NOME: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02261" y="6934064"/>
            <a:ext cx="1915795" cy="209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375" dirty="0">
                <a:solidFill>
                  <a:srgbClr val="646469"/>
                </a:solidFill>
                <a:latin typeface="Arial"/>
                <a:cs typeface="Arial"/>
              </a:rPr>
              <a:t>CM</a:t>
            </a:r>
            <a:r>
              <a:rPr sz="1300" spc="-280" dirty="0">
                <a:solidFill>
                  <a:srgbClr val="646469"/>
                </a:solidFill>
                <a:latin typeface="Arial"/>
                <a:cs typeface="Arial"/>
              </a:rPr>
              <a:t>s</a:t>
            </a:r>
            <a:r>
              <a:rPr sz="1400" i="1" spc="-95" dirty="0">
                <a:solidFill>
                  <a:srgbClr val="646469"/>
                </a:solidFill>
                <a:latin typeface="Times New Roman"/>
                <a:cs typeface="Times New Roman"/>
              </a:rPr>
              <a:t>lvnC\</a:t>
            </a:r>
            <a:r>
              <a:rPr sz="1400" i="1" dirty="0">
                <a:solidFill>
                  <a:srgbClr val="646469"/>
                </a:solidFill>
                <a:latin typeface="Times New Roman"/>
                <a:cs typeface="Times New Roman"/>
              </a:rPr>
              <a:t> </a:t>
            </a:r>
            <a:r>
              <a:rPr sz="1400" i="1" spc="-150" dirty="0">
                <a:solidFill>
                  <a:srgbClr val="646469"/>
                </a:solidFill>
                <a:latin typeface="Times New Roman"/>
                <a:cs typeface="Times New Roman"/>
              </a:rPr>
              <a:t> </a:t>
            </a:r>
            <a:r>
              <a:rPr sz="1200" i="1" spc="-25" dirty="0">
                <a:solidFill>
                  <a:srgbClr val="646469"/>
                </a:solidFill>
                <a:latin typeface="Times New Roman"/>
                <a:cs typeface="Times New Roman"/>
              </a:rPr>
              <a:t>fa</a:t>
            </a:r>
            <a:r>
              <a:rPr sz="1200" i="1" spc="-85" dirty="0">
                <a:solidFill>
                  <a:srgbClr val="646469"/>
                </a:solidFill>
                <a:latin typeface="Times New Roman"/>
                <a:cs typeface="Times New Roman"/>
              </a:rPr>
              <a:t> </a:t>
            </a:r>
            <a:r>
              <a:rPr sz="1200" i="1" spc="-80" dirty="0">
                <a:solidFill>
                  <a:srgbClr val="646469"/>
                </a:solidFill>
                <a:latin typeface="Times New Roman"/>
                <a:cs typeface="Times New Roman"/>
              </a:rPr>
              <a:t>'</a:t>
            </a:r>
            <a:r>
              <a:rPr sz="1200" i="1" spc="-120" dirty="0">
                <a:solidFill>
                  <a:srgbClr val="646469"/>
                </a:solidFill>
                <a:latin typeface="Times New Roman"/>
                <a:cs typeface="Times New Roman"/>
              </a:rPr>
              <a:t>(</a:t>
            </a:r>
            <a:r>
              <a:rPr sz="1200" i="1" spc="-195" dirty="0">
                <a:solidFill>
                  <a:srgbClr val="646469"/>
                </a:solidFill>
                <a:latin typeface="Times New Roman"/>
                <a:cs typeface="Times New Roman"/>
              </a:rPr>
              <a:t>ÚJJ</a:t>
            </a:r>
            <a:r>
              <a:rPr sz="1200" i="1" spc="-215" dirty="0">
                <a:solidFill>
                  <a:srgbClr val="646469"/>
                </a:solidFill>
                <a:latin typeface="Times New Roman"/>
                <a:cs typeface="Times New Roman"/>
              </a:rPr>
              <a:t>.</a:t>
            </a:r>
            <a:r>
              <a:rPr sz="850" spc="95" dirty="0">
                <a:solidFill>
                  <a:srgbClr val="494B54"/>
                </a:solidFill>
                <a:latin typeface="Times New Roman"/>
                <a:cs typeface="Times New Roman"/>
              </a:rPr>
              <a:t>1o</a:t>
            </a:r>
            <a:r>
              <a:rPr sz="850" dirty="0">
                <a:solidFill>
                  <a:srgbClr val="494B54"/>
                </a:solidFill>
                <a:latin typeface="Times New Roman"/>
                <a:cs typeface="Times New Roman"/>
              </a:rPr>
              <a:t>    </a:t>
            </a:r>
            <a:r>
              <a:rPr sz="850" spc="-65" dirty="0">
                <a:solidFill>
                  <a:srgbClr val="494B54"/>
                </a:solidFill>
                <a:latin typeface="Times New Roman"/>
                <a:cs typeface="Times New Roman"/>
              </a:rPr>
              <a:t> </a:t>
            </a:r>
            <a:r>
              <a:rPr sz="1450" spc="-150" dirty="0">
                <a:solidFill>
                  <a:srgbClr val="494B54"/>
                </a:solidFill>
                <a:latin typeface="Arial"/>
                <a:cs typeface="Arial"/>
              </a:rPr>
              <a:t>fbd;</a:t>
            </a:r>
            <a:r>
              <a:rPr sz="1450" spc="-100" dirty="0">
                <a:solidFill>
                  <a:srgbClr val="494B54"/>
                </a:solidFill>
                <a:latin typeface="Arial"/>
                <a:cs typeface="Arial"/>
              </a:rPr>
              <a:t>u</a:t>
            </a:r>
            <a:r>
              <a:rPr sz="1450" spc="-320" dirty="0">
                <a:solidFill>
                  <a:srgbClr val="AAAAAA"/>
                </a:solidFill>
                <a:latin typeface="Arial"/>
                <a:cs typeface="Arial"/>
              </a:rPr>
              <a:t>.</a:t>
            </a:r>
            <a:r>
              <a:rPr sz="1450" spc="-145" dirty="0">
                <a:solidFill>
                  <a:srgbClr val="494B54"/>
                </a:solidFill>
                <a:latin typeface="Arial"/>
                <a:cs typeface="Arial"/>
              </a:rPr>
              <a:t>o/"-0</a:t>
            </a:r>
            <a:endParaRPr sz="14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889892" y="7242660"/>
            <a:ext cx="157353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43230" algn="l"/>
              </a:tabLst>
            </a:pPr>
            <a:r>
              <a:rPr sz="1100" b="1" spc="-85" dirty="0">
                <a:solidFill>
                  <a:srgbClr val="070707"/>
                </a:solidFill>
                <a:latin typeface="Arial"/>
                <a:cs typeface="Arial"/>
              </a:rPr>
              <a:t>CPF:	</a:t>
            </a:r>
            <a:r>
              <a:rPr sz="950" spc="-75" dirty="0">
                <a:solidFill>
                  <a:srgbClr val="646469"/>
                </a:solidFill>
                <a:latin typeface="Arial"/>
                <a:cs typeface="Arial"/>
              </a:rPr>
              <a:t>OG'</a:t>
            </a:r>
            <a:r>
              <a:rPr sz="950" spc="-100" dirty="0">
                <a:solidFill>
                  <a:srgbClr val="64646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46469"/>
                </a:solidFill>
                <a:latin typeface="Arial"/>
                <a:cs typeface="Arial"/>
              </a:rPr>
              <a:t>S</a:t>
            </a:r>
            <a:r>
              <a:rPr sz="950" spc="45" dirty="0">
                <a:solidFill>
                  <a:srgbClr val="646469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AAAAAA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AAAAAA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AAAAAA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646469"/>
                </a:solidFill>
                <a:latin typeface="Arial"/>
                <a:cs typeface="Arial"/>
              </a:rPr>
              <a:t>&lt;j8o</a:t>
            </a:r>
            <a:r>
              <a:rPr sz="1050" spc="55" dirty="0">
                <a:solidFill>
                  <a:srgbClr val="646469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646469"/>
                </a:solidFill>
                <a:latin typeface="Arial"/>
                <a:cs typeface="Arial"/>
              </a:rPr>
              <a:t>.</a:t>
            </a:r>
            <a:r>
              <a:rPr sz="1050" dirty="0">
                <a:solidFill>
                  <a:srgbClr val="646469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646469"/>
                </a:solidFill>
                <a:latin typeface="Arial"/>
                <a:cs typeface="Arial"/>
              </a:rPr>
              <a:t> </a:t>
            </a:r>
            <a:r>
              <a:rPr sz="1050" spc="-245" dirty="0">
                <a:solidFill>
                  <a:srgbClr val="646469"/>
                </a:solidFill>
                <a:latin typeface="Arial"/>
                <a:cs typeface="Arial"/>
              </a:rPr>
              <a:t>cQ</a:t>
            </a:r>
            <a:r>
              <a:rPr sz="1050" spc="-165" dirty="0">
                <a:solidFill>
                  <a:srgbClr val="646469"/>
                </a:solidFill>
                <a:latin typeface="Arial"/>
                <a:cs typeface="Arial"/>
              </a:rPr>
              <a:t>S</a:t>
            </a:r>
            <a:r>
              <a:rPr sz="1050" spc="-254" dirty="0">
                <a:solidFill>
                  <a:srgbClr val="494B54"/>
                </a:solidFill>
                <a:latin typeface="Arial"/>
                <a:cs typeface="Arial"/>
              </a:rPr>
              <a:t>G'</a:t>
            </a:r>
            <a:r>
              <a:rPr sz="1050" spc="95" dirty="0">
                <a:solidFill>
                  <a:srgbClr val="494B5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646469"/>
                </a:solidFill>
                <a:latin typeface="Arial"/>
                <a:cs typeface="Arial"/>
              </a:rPr>
              <a:t>-</a:t>
            </a:r>
            <a:endParaRPr sz="10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68331" y="7257711"/>
            <a:ext cx="5905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i="1" spc="-155" dirty="0">
                <a:solidFill>
                  <a:srgbClr val="1F1D42"/>
                </a:solidFill>
                <a:latin typeface="Arial"/>
                <a:cs typeface="Arial"/>
              </a:rPr>
              <a:t>1</a:t>
            </a:r>
            <a:endParaRPr sz="7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1836</Words>
  <Application>Microsoft Office PowerPoint</Application>
  <PresentationFormat>Benutzerdefiniert</PresentationFormat>
  <Paragraphs>161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2018-06-25T18:05:41Z</dcterms:created>
  <dcterms:modified xsi:type="dcterms:W3CDTF">2018-06-25T16:05:52Z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