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Default Extension="jpg" ContentType="image/jpg"/>
  <Override PartName="/ppt/slides/slide2.xml" ContentType="application/vnd.openxmlformats-officedocument.presentationml.slide+xml"/>
  <Default Extension="png" ContentType="image/png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</p:sldIdLst>
  <p:sldSz cx="7556500" cy="10693400"/>
  <p:notesSz cx="7556500" cy="10693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6737" y="3314954"/>
            <a:ext cx="6423025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3475" y="5988304"/>
            <a:ext cx="5289550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95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algn="ctr">
              <a:lnSpc>
                <a:spcPts val="990"/>
              </a:lnSpc>
            </a:pPr>
            <a:r>
              <a:rPr dirty="0" spc="-5"/>
              <a:t>Diretoria </a:t>
            </a:r>
            <a:r>
              <a:rPr dirty="0"/>
              <a:t>de </a:t>
            </a:r>
            <a:r>
              <a:rPr dirty="0" spc="-5"/>
              <a:t>Administração - </a:t>
            </a:r>
            <a:r>
              <a:rPr dirty="0"/>
              <a:t>Rua </a:t>
            </a:r>
            <a:r>
              <a:rPr dirty="0" spc="-5"/>
              <a:t>Congonhas, 450 - CEP. 30.330.100 - Fone/Fax </a:t>
            </a:r>
            <a:r>
              <a:rPr dirty="0"/>
              <a:t>(031)</a:t>
            </a:r>
            <a:r>
              <a:rPr dirty="0" spc="110"/>
              <a:t> </a:t>
            </a:r>
            <a:r>
              <a:rPr dirty="0" spc="-5"/>
              <a:t>3223-2611</a:t>
            </a:r>
          </a:p>
          <a:p>
            <a:pPr algn="ctr" marL="635">
              <a:lnSpc>
                <a:spcPts val="1120"/>
              </a:lnSpc>
            </a:pPr>
            <a:r>
              <a:rPr dirty="0" spc="-5"/>
              <a:t>Praça </a:t>
            </a:r>
            <a:r>
              <a:rPr dirty="0"/>
              <a:t>de </a:t>
            </a:r>
            <a:r>
              <a:rPr dirty="0" spc="-5"/>
              <a:t>Esportes - </a:t>
            </a:r>
            <a:r>
              <a:rPr dirty="0"/>
              <a:t>Rua </a:t>
            </a:r>
            <a:r>
              <a:rPr dirty="0" spc="-5"/>
              <a:t>Benvinda </a:t>
            </a:r>
            <a:r>
              <a:rPr dirty="0"/>
              <a:t>de </a:t>
            </a:r>
            <a:r>
              <a:rPr dirty="0" spc="-5"/>
              <a:t>Carvalho, </a:t>
            </a:r>
            <a:r>
              <a:rPr dirty="0" spc="-10"/>
              <a:t>Final </a:t>
            </a:r>
            <a:r>
              <a:rPr dirty="0" spc="-5"/>
              <a:t>- CEP 30.330.180 - Belo Horizonte –</a:t>
            </a:r>
            <a:r>
              <a:rPr dirty="0" spc="145"/>
              <a:t> </a:t>
            </a:r>
            <a:r>
              <a:rPr dirty="0" spc="-5"/>
              <a:t>MG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95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algn="ctr">
              <a:lnSpc>
                <a:spcPts val="990"/>
              </a:lnSpc>
            </a:pPr>
            <a:r>
              <a:rPr dirty="0" spc="-5"/>
              <a:t>Diretoria </a:t>
            </a:r>
            <a:r>
              <a:rPr dirty="0"/>
              <a:t>de </a:t>
            </a:r>
            <a:r>
              <a:rPr dirty="0" spc="-5"/>
              <a:t>Administração - </a:t>
            </a:r>
            <a:r>
              <a:rPr dirty="0"/>
              <a:t>Rua </a:t>
            </a:r>
            <a:r>
              <a:rPr dirty="0" spc="-5"/>
              <a:t>Congonhas, 450 - CEP. 30.330.100 - Fone/Fax </a:t>
            </a:r>
            <a:r>
              <a:rPr dirty="0"/>
              <a:t>(031)</a:t>
            </a:r>
            <a:r>
              <a:rPr dirty="0" spc="110"/>
              <a:t> </a:t>
            </a:r>
            <a:r>
              <a:rPr dirty="0" spc="-5"/>
              <a:t>3223-2611</a:t>
            </a:r>
          </a:p>
          <a:p>
            <a:pPr algn="ctr" marL="635">
              <a:lnSpc>
                <a:spcPts val="1120"/>
              </a:lnSpc>
            </a:pPr>
            <a:r>
              <a:rPr dirty="0" spc="-5"/>
              <a:t>Praça </a:t>
            </a:r>
            <a:r>
              <a:rPr dirty="0"/>
              <a:t>de </a:t>
            </a:r>
            <a:r>
              <a:rPr dirty="0" spc="-5"/>
              <a:t>Esportes - </a:t>
            </a:r>
            <a:r>
              <a:rPr dirty="0"/>
              <a:t>Rua </a:t>
            </a:r>
            <a:r>
              <a:rPr dirty="0" spc="-5"/>
              <a:t>Benvinda </a:t>
            </a:r>
            <a:r>
              <a:rPr dirty="0"/>
              <a:t>de </a:t>
            </a:r>
            <a:r>
              <a:rPr dirty="0" spc="-5"/>
              <a:t>Carvalho, </a:t>
            </a:r>
            <a:r>
              <a:rPr dirty="0" spc="-10"/>
              <a:t>Final </a:t>
            </a:r>
            <a:r>
              <a:rPr dirty="0" spc="-5"/>
              <a:t>- CEP 30.330.180 - Belo Horizonte –</a:t>
            </a:r>
            <a:r>
              <a:rPr dirty="0" spc="145"/>
              <a:t> </a:t>
            </a:r>
            <a:r>
              <a:rPr dirty="0" spc="-5"/>
              <a:t>MG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7825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1597" y="2459482"/>
            <a:ext cx="3287077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95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algn="ctr">
              <a:lnSpc>
                <a:spcPts val="990"/>
              </a:lnSpc>
            </a:pPr>
            <a:r>
              <a:rPr dirty="0" spc="-5"/>
              <a:t>Diretoria </a:t>
            </a:r>
            <a:r>
              <a:rPr dirty="0"/>
              <a:t>de </a:t>
            </a:r>
            <a:r>
              <a:rPr dirty="0" spc="-5"/>
              <a:t>Administração - </a:t>
            </a:r>
            <a:r>
              <a:rPr dirty="0"/>
              <a:t>Rua </a:t>
            </a:r>
            <a:r>
              <a:rPr dirty="0" spc="-5"/>
              <a:t>Congonhas, 450 - CEP. 30.330.100 - Fone/Fax </a:t>
            </a:r>
            <a:r>
              <a:rPr dirty="0"/>
              <a:t>(031)</a:t>
            </a:r>
            <a:r>
              <a:rPr dirty="0" spc="110"/>
              <a:t> </a:t>
            </a:r>
            <a:r>
              <a:rPr dirty="0" spc="-5"/>
              <a:t>3223-2611</a:t>
            </a:r>
          </a:p>
          <a:p>
            <a:pPr algn="ctr" marL="635">
              <a:lnSpc>
                <a:spcPts val="1120"/>
              </a:lnSpc>
            </a:pPr>
            <a:r>
              <a:rPr dirty="0" spc="-5"/>
              <a:t>Praça </a:t>
            </a:r>
            <a:r>
              <a:rPr dirty="0"/>
              <a:t>de </a:t>
            </a:r>
            <a:r>
              <a:rPr dirty="0" spc="-5"/>
              <a:t>Esportes - </a:t>
            </a:r>
            <a:r>
              <a:rPr dirty="0"/>
              <a:t>Rua </a:t>
            </a:r>
            <a:r>
              <a:rPr dirty="0" spc="-5"/>
              <a:t>Benvinda </a:t>
            </a:r>
            <a:r>
              <a:rPr dirty="0"/>
              <a:t>de </a:t>
            </a:r>
            <a:r>
              <a:rPr dirty="0" spc="-5"/>
              <a:t>Carvalho, </a:t>
            </a:r>
            <a:r>
              <a:rPr dirty="0" spc="-10"/>
              <a:t>Final </a:t>
            </a:r>
            <a:r>
              <a:rPr dirty="0" spc="-5"/>
              <a:t>- CEP 30.330.180 - Belo Horizonte –</a:t>
            </a:r>
            <a:r>
              <a:rPr dirty="0" spc="145"/>
              <a:t> </a:t>
            </a:r>
            <a:r>
              <a:rPr dirty="0" spc="-5"/>
              <a:t>MG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95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algn="ctr">
              <a:lnSpc>
                <a:spcPts val="990"/>
              </a:lnSpc>
            </a:pPr>
            <a:r>
              <a:rPr dirty="0" spc="-5"/>
              <a:t>Diretoria </a:t>
            </a:r>
            <a:r>
              <a:rPr dirty="0"/>
              <a:t>de </a:t>
            </a:r>
            <a:r>
              <a:rPr dirty="0" spc="-5"/>
              <a:t>Administração - </a:t>
            </a:r>
            <a:r>
              <a:rPr dirty="0"/>
              <a:t>Rua </a:t>
            </a:r>
            <a:r>
              <a:rPr dirty="0" spc="-5"/>
              <a:t>Congonhas, 450 - CEP. 30.330.100 - Fone/Fax </a:t>
            </a:r>
            <a:r>
              <a:rPr dirty="0"/>
              <a:t>(031)</a:t>
            </a:r>
            <a:r>
              <a:rPr dirty="0" spc="110"/>
              <a:t> </a:t>
            </a:r>
            <a:r>
              <a:rPr dirty="0" spc="-5"/>
              <a:t>3223-2611</a:t>
            </a:r>
          </a:p>
          <a:p>
            <a:pPr algn="ctr" marL="635">
              <a:lnSpc>
                <a:spcPts val="1120"/>
              </a:lnSpc>
            </a:pPr>
            <a:r>
              <a:rPr dirty="0" spc="-5"/>
              <a:t>Praça </a:t>
            </a:r>
            <a:r>
              <a:rPr dirty="0"/>
              <a:t>de </a:t>
            </a:r>
            <a:r>
              <a:rPr dirty="0" spc="-5"/>
              <a:t>Esportes - </a:t>
            </a:r>
            <a:r>
              <a:rPr dirty="0"/>
              <a:t>Rua </a:t>
            </a:r>
            <a:r>
              <a:rPr dirty="0" spc="-5"/>
              <a:t>Benvinda </a:t>
            </a:r>
            <a:r>
              <a:rPr dirty="0"/>
              <a:t>de </a:t>
            </a:r>
            <a:r>
              <a:rPr dirty="0" spc="-5"/>
              <a:t>Carvalho, </a:t>
            </a:r>
            <a:r>
              <a:rPr dirty="0" spc="-10"/>
              <a:t>Final </a:t>
            </a:r>
            <a:r>
              <a:rPr dirty="0" spc="-5"/>
              <a:t>- CEP 30.330.180 - Belo Horizonte –</a:t>
            </a:r>
            <a:r>
              <a:rPr dirty="0" spc="145"/>
              <a:t> </a:t>
            </a:r>
            <a:r>
              <a:rPr dirty="0" spc="-5"/>
              <a:t>MG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95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algn="ctr">
              <a:lnSpc>
                <a:spcPts val="990"/>
              </a:lnSpc>
            </a:pPr>
            <a:r>
              <a:rPr dirty="0" spc="-5"/>
              <a:t>Diretoria </a:t>
            </a:r>
            <a:r>
              <a:rPr dirty="0"/>
              <a:t>de </a:t>
            </a:r>
            <a:r>
              <a:rPr dirty="0" spc="-5"/>
              <a:t>Administração - </a:t>
            </a:r>
            <a:r>
              <a:rPr dirty="0"/>
              <a:t>Rua </a:t>
            </a:r>
            <a:r>
              <a:rPr dirty="0" spc="-5"/>
              <a:t>Congonhas, 450 - CEP. 30.330.100 - Fone/Fax </a:t>
            </a:r>
            <a:r>
              <a:rPr dirty="0"/>
              <a:t>(031)</a:t>
            </a:r>
            <a:r>
              <a:rPr dirty="0" spc="110"/>
              <a:t> </a:t>
            </a:r>
            <a:r>
              <a:rPr dirty="0" spc="-5"/>
              <a:t>3223-2611</a:t>
            </a:r>
          </a:p>
          <a:p>
            <a:pPr algn="ctr" marL="635">
              <a:lnSpc>
                <a:spcPts val="1120"/>
              </a:lnSpc>
            </a:pPr>
            <a:r>
              <a:rPr dirty="0" spc="-5"/>
              <a:t>Praça </a:t>
            </a:r>
            <a:r>
              <a:rPr dirty="0"/>
              <a:t>de </a:t>
            </a:r>
            <a:r>
              <a:rPr dirty="0" spc="-5"/>
              <a:t>Esportes - </a:t>
            </a:r>
            <a:r>
              <a:rPr dirty="0"/>
              <a:t>Rua </a:t>
            </a:r>
            <a:r>
              <a:rPr dirty="0" spc="-5"/>
              <a:t>Benvinda </a:t>
            </a:r>
            <a:r>
              <a:rPr dirty="0"/>
              <a:t>de </a:t>
            </a:r>
            <a:r>
              <a:rPr dirty="0" spc="-5"/>
              <a:t>Carvalho, </a:t>
            </a:r>
            <a:r>
              <a:rPr dirty="0" spc="-10"/>
              <a:t>Final </a:t>
            </a:r>
            <a:r>
              <a:rPr dirty="0" spc="-5"/>
              <a:t>- CEP 30.330.180 - Belo Horizonte –</a:t>
            </a:r>
            <a:r>
              <a:rPr dirty="0" spc="145"/>
              <a:t> </a:t>
            </a:r>
            <a:r>
              <a:rPr dirty="0" spc="-5"/>
              <a:t>MG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825" y="427736"/>
            <a:ext cx="6800850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825" y="2459482"/>
            <a:ext cx="6800850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1389379" y="9768337"/>
            <a:ext cx="4781550" cy="2863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5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algn="ctr">
              <a:lnSpc>
                <a:spcPts val="990"/>
              </a:lnSpc>
            </a:pPr>
            <a:r>
              <a:rPr dirty="0" spc="-5"/>
              <a:t>Diretoria </a:t>
            </a:r>
            <a:r>
              <a:rPr dirty="0"/>
              <a:t>de </a:t>
            </a:r>
            <a:r>
              <a:rPr dirty="0" spc="-5"/>
              <a:t>Administração - </a:t>
            </a:r>
            <a:r>
              <a:rPr dirty="0"/>
              <a:t>Rua </a:t>
            </a:r>
            <a:r>
              <a:rPr dirty="0" spc="-5"/>
              <a:t>Congonhas, 450 - CEP. 30.330.100 - Fone/Fax </a:t>
            </a:r>
            <a:r>
              <a:rPr dirty="0"/>
              <a:t>(031)</a:t>
            </a:r>
            <a:r>
              <a:rPr dirty="0" spc="110"/>
              <a:t> </a:t>
            </a:r>
            <a:r>
              <a:rPr dirty="0" spc="-5"/>
              <a:t>3223-2611</a:t>
            </a:r>
          </a:p>
          <a:p>
            <a:pPr algn="ctr" marL="635">
              <a:lnSpc>
                <a:spcPts val="1120"/>
              </a:lnSpc>
            </a:pPr>
            <a:r>
              <a:rPr dirty="0" spc="-5"/>
              <a:t>Praça </a:t>
            </a:r>
            <a:r>
              <a:rPr dirty="0"/>
              <a:t>de </a:t>
            </a:r>
            <a:r>
              <a:rPr dirty="0" spc="-5"/>
              <a:t>Esportes - </a:t>
            </a:r>
            <a:r>
              <a:rPr dirty="0"/>
              <a:t>Rua </a:t>
            </a:r>
            <a:r>
              <a:rPr dirty="0" spc="-5"/>
              <a:t>Benvinda </a:t>
            </a:r>
            <a:r>
              <a:rPr dirty="0"/>
              <a:t>de </a:t>
            </a:r>
            <a:r>
              <a:rPr dirty="0" spc="-5"/>
              <a:t>Carvalho, </a:t>
            </a:r>
            <a:r>
              <a:rPr dirty="0" spc="-10"/>
              <a:t>Final </a:t>
            </a:r>
            <a:r>
              <a:rPr dirty="0" spc="-5"/>
              <a:t>- CEP 30.330.180 - Belo Horizonte –</a:t>
            </a:r>
            <a:r>
              <a:rPr dirty="0" spc="145"/>
              <a:t> </a:t>
            </a:r>
            <a:r>
              <a:rPr dirty="0" spc="-5"/>
              <a:t>MG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7825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5440680" y="9944862"/>
            <a:ext cx="173799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jpg"/><Relationship Id="rId3" Type="http://schemas.openxmlformats.org/officeDocument/2006/relationships/hyperlink" Target="http://www.mackenziebh.com.br/" TargetMode="External"/><Relationship Id="rId4" Type="http://schemas.openxmlformats.org/officeDocument/2006/relationships/hyperlink" Target="mailto:esportes@mackenziebh.com.br" TargetMode="Externa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2.png"/><Relationship Id="rId3" Type="http://schemas.openxmlformats.org/officeDocument/2006/relationships/image" Target="../media/image3.png"/><Relationship Id="rId4" Type="http://schemas.openxmlformats.org/officeDocument/2006/relationships/image" Target="../media/image4.png"/><Relationship Id="rId5" Type="http://schemas.openxmlformats.org/officeDocument/2006/relationships/hyperlink" Target="http://www.mackenziebh.com.br/" TargetMode="External"/><Relationship Id="rId6" Type="http://schemas.openxmlformats.org/officeDocument/2006/relationships/hyperlink" Target="mailto:esportes@mackenziebh.com.br" TargetMode="Externa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25955" y="42467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38905" y="9747492"/>
            <a:ext cx="6682740" cy="0"/>
          </a:xfrm>
          <a:custGeom>
            <a:avLst/>
            <a:gdLst/>
            <a:ahLst/>
            <a:cxnLst/>
            <a:rect l="l" t="t" r="r" b="b"/>
            <a:pathLst>
              <a:path w="6682740" h="0">
                <a:moveTo>
                  <a:pt x="0" y="0"/>
                </a:moveTo>
                <a:lnTo>
                  <a:pt x="6682740" y="0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5076444" y="345942"/>
            <a:ext cx="1046988" cy="7056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676649" y="472434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676649" y="472435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771137" y="518154"/>
            <a:ext cx="302260" cy="295910"/>
          </a:xfrm>
          <a:custGeom>
            <a:avLst/>
            <a:gdLst/>
            <a:ahLst/>
            <a:cxnLst/>
            <a:rect l="l" t="t" r="r" b="b"/>
            <a:pathLst>
              <a:path w="302259" h="295909">
                <a:moveTo>
                  <a:pt x="301752" y="0"/>
                </a:moveTo>
                <a:lnTo>
                  <a:pt x="0" y="0"/>
                </a:lnTo>
                <a:lnTo>
                  <a:pt x="150876" y="295656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670553" y="571494"/>
            <a:ext cx="220979" cy="203200"/>
          </a:xfrm>
          <a:custGeom>
            <a:avLst/>
            <a:gdLst/>
            <a:ahLst/>
            <a:cxnLst/>
            <a:rect l="l" t="t" r="r" b="b"/>
            <a:pathLst>
              <a:path w="220980" h="203200">
                <a:moveTo>
                  <a:pt x="220980" y="0"/>
                </a:moveTo>
                <a:lnTo>
                  <a:pt x="106680" y="0"/>
                </a:lnTo>
                <a:lnTo>
                  <a:pt x="56388" y="85344"/>
                </a:lnTo>
                <a:lnTo>
                  <a:pt x="0" y="202692"/>
                </a:lnTo>
                <a:lnTo>
                  <a:pt x="220980" y="202692"/>
                </a:lnTo>
                <a:lnTo>
                  <a:pt x="220980" y="143256"/>
                </a:lnTo>
                <a:lnTo>
                  <a:pt x="88392" y="143256"/>
                </a:lnTo>
                <a:lnTo>
                  <a:pt x="100584" y="123444"/>
                </a:lnTo>
                <a:lnTo>
                  <a:pt x="220980" y="123444"/>
                </a:lnTo>
                <a:lnTo>
                  <a:pt x="220980" y="71628"/>
                </a:lnTo>
                <a:lnTo>
                  <a:pt x="126492" y="71628"/>
                </a:lnTo>
                <a:lnTo>
                  <a:pt x="138684" y="45720"/>
                </a:lnTo>
                <a:lnTo>
                  <a:pt x="220980" y="45720"/>
                </a:lnTo>
                <a:lnTo>
                  <a:pt x="22098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947921" y="571494"/>
            <a:ext cx="207645" cy="203200"/>
          </a:xfrm>
          <a:custGeom>
            <a:avLst/>
            <a:gdLst/>
            <a:ahLst/>
            <a:cxnLst/>
            <a:rect l="l" t="t" r="r" b="b"/>
            <a:pathLst>
              <a:path w="207644" h="203200">
                <a:moveTo>
                  <a:pt x="106680" y="0"/>
                </a:moveTo>
                <a:lnTo>
                  <a:pt x="0" y="0"/>
                </a:lnTo>
                <a:lnTo>
                  <a:pt x="0" y="202692"/>
                </a:lnTo>
                <a:lnTo>
                  <a:pt x="207264" y="202692"/>
                </a:lnTo>
                <a:lnTo>
                  <a:pt x="201168" y="188976"/>
                </a:lnTo>
                <a:lnTo>
                  <a:pt x="201168" y="176784"/>
                </a:lnTo>
                <a:lnTo>
                  <a:pt x="195072" y="169164"/>
                </a:lnTo>
                <a:lnTo>
                  <a:pt x="188976" y="169164"/>
                </a:lnTo>
                <a:lnTo>
                  <a:pt x="175260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4968" y="45720"/>
                </a:lnTo>
                <a:lnTo>
                  <a:pt x="112776" y="19812"/>
                </a:lnTo>
                <a:lnTo>
                  <a:pt x="10668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682745" y="577590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79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4008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20396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954017" y="577590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79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2880" y="163068"/>
                </a:lnTo>
                <a:lnTo>
                  <a:pt x="176784" y="156972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803141" y="342894"/>
            <a:ext cx="239395" cy="189230"/>
          </a:xfrm>
          <a:custGeom>
            <a:avLst/>
            <a:gdLst/>
            <a:ahLst/>
            <a:cxnLst/>
            <a:rect l="l" t="t" r="r" b="b"/>
            <a:pathLst>
              <a:path w="239394" h="189229">
                <a:moveTo>
                  <a:pt x="94488" y="0"/>
                </a:moveTo>
                <a:lnTo>
                  <a:pt x="88392" y="6096"/>
                </a:lnTo>
                <a:lnTo>
                  <a:pt x="80772" y="32004"/>
                </a:lnTo>
                <a:lnTo>
                  <a:pt x="68580" y="38100"/>
                </a:lnTo>
                <a:lnTo>
                  <a:pt x="56388" y="65532"/>
                </a:lnTo>
                <a:lnTo>
                  <a:pt x="50292" y="71628"/>
                </a:lnTo>
                <a:lnTo>
                  <a:pt x="24384" y="129540"/>
                </a:lnTo>
                <a:lnTo>
                  <a:pt x="12192" y="137160"/>
                </a:lnTo>
                <a:lnTo>
                  <a:pt x="18288" y="143256"/>
                </a:lnTo>
                <a:lnTo>
                  <a:pt x="0" y="182880"/>
                </a:lnTo>
                <a:lnTo>
                  <a:pt x="50292" y="188976"/>
                </a:lnTo>
                <a:lnTo>
                  <a:pt x="74676" y="137160"/>
                </a:lnTo>
                <a:lnTo>
                  <a:pt x="88392" y="137160"/>
                </a:lnTo>
                <a:lnTo>
                  <a:pt x="88392" y="129540"/>
                </a:lnTo>
                <a:lnTo>
                  <a:pt x="80772" y="129540"/>
                </a:lnTo>
                <a:lnTo>
                  <a:pt x="88392" y="123444"/>
                </a:lnTo>
                <a:lnTo>
                  <a:pt x="94488" y="103632"/>
                </a:lnTo>
                <a:lnTo>
                  <a:pt x="201168" y="103632"/>
                </a:lnTo>
                <a:lnTo>
                  <a:pt x="195072" y="97536"/>
                </a:lnTo>
                <a:lnTo>
                  <a:pt x="169164" y="45720"/>
                </a:lnTo>
                <a:lnTo>
                  <a:pt x="118872" y="45720"/>
                </a:lnTo>
                <a:lnTo>
                  <a:pt x="112776" y="25908"/>
                </a:lnTo>
                <a:lnTo>
                  <a:pt x="106680" y="18288"/>
                </a:lnTo>
                <a:lnTo>
                  <a:pt x="100584" y="6096"/>
                </a:lnTo>
                <a:lnTo>
                  <a:pt x="94488" y="0"/>
                </a:lnTo>
                <a:close/>
              </a:path>
              <a:path w="239394" h="189229">
                <a:moveTo>
                  <a:pt x="201168" y="103632"/>
                </a:moveTo>
                <a:lnTo>
                  <a:pt x="150876" y="103632"/>
                </a:lnTo>
                <a:lnTo>
                  <a:pt x="156972" y="117348"/>
                </a:lnTo>
                <a:lnTo>
                  <a:pt x="156972" y="123444"/>
                </a:lnTo>
                <a:lnTo>
                  <a:pt x="163068" y="129540"/>
                </a:lnTo>
                <a:lnTo>
                  <a:pt x="169164" y="149352"/>
                </a:lnTo>
                <a:lnTo>
                  <a:pt x="195072" y="188976"/>
                </a:lnTo>
                <a:lnTo>
                  <a:pt x="239268" y="188976"/>
                </a:lnTo>
                <a:lnTo>
                  <a:pt x="239268" y="175260"/>
                </a:lnTo>
                <a:lnTo>
                  <a:pt x="233172" y="169164"/>
                </a:lnTo>
                <a:lnTo>
                  <a:pt x="219456" y="137160"/>
                </a:lnTo>
                <a:lnTo>
                  <a:pt x="219456" y="129540"/>
                </a:lnTo>
                <a:lnTo>
                  <a:pt x="213360" y="129540"/>
                </a:lnTo>
                <a:lnTo>
                  <a:pt x="207264" y="123444"/>
                </a:lnTo>
                <a:lnTo>
                  <a:pt x="207264" y="111252"/>
                </a:lnTo>
                <a:lnTo>
                  <a:pt x="201168" y="103632"/>
                </a:lnTo>
                <a:close/>
              </a:path>
              <a:path w="239394" h="189229">
                <a:moveTo>
                  <a:pt x="150876" y="103632"/>
                </a:moveTo>
                <a:lnTo>
                  <a:pt x="94488" y="103632"/>
                </a:lnTo>
                <a:lnTo>
                  <a:pt x="100584" y="117348"/>
                </a:lnTo>
                <a:lnTo>
                  <a:pt x="106680" y="123444"/>
                </a:lnTo>
                <a:lnTo>
                  <a:pt x="112776" y="143256"/>
                </a:lnTo>
                <a:lnTo>
                  <a:pt x="131064" y="143256"/>
                </a:lnTo>
                <a:lnTo>
                  <a:pt x="150876" y="103632"/>
                </a:lnTo>
                <a:close/>
              </a:path>
              <a:path w="239394" h="189229">
                <a:moveTo>
                  <a:pt x="156972" y="6096"/>
                </a:moveTo>
                <a:lnTo>
                  <a:pt x="150876" y="6096"/>
                </a:lnTo>
                <a:lnTo>
                  <a:pt x="138684" y="18288"/>
                </a:lnTo>
                <a:lnTo>
                  <a:pt x="131064" y="32004"/>
                </a:lnTo>
                <a:lnTo>
                  <a:pt x="118872" y="45720"/>
                </a:lnTo>
                <a:lnTo>
                  <a:pt x="169164" y="45720"/>
                </a:lnTo>
                <a:lnTo>
                  <a:pt x="156972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815333" y="361182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2296" y="0"/>
                </a:lnTo>
                <a:lnTo>
                  <a:pt x="76200" y="13716"/>
                </a:lnTo>
                <a:lnTo>
                  <a:pt x="50292" y="47244"/>
                </a:lnTo>
                <a:lnTo>
                  <a:pt x="12192" y="124968"/>
                </a:lnTo>
                <a:lnTo>
                  <a:pt x="0" y="156972"/>
                </a:lnTo>
                <a:lnTo>
                  <a:pt x="38100" y="156972"/>
                </a:lnTo>
                <a:lnTo>
                  <a:pt x="44196" y="144780"/>
                </a:lnTo>
                <a:lnTo>
                  <a:pt x="76200" y="79248"/>
                </a:lnTo>
                <a:lnTo>
                  <a:pt x="82296" y="73152"/>
                </a:lnTo>
                <a:lnTo>
                  <a:pt x="176925" y="73152"/>
                </a:lnTo>
                <a:lnTo>
                  <a:pt x="160551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7432"/>
                </a:lnTo>
                <a:lnTo>
                  <a:pt x="88392" y="0"/>
                </a:lnTo>
                <a:close/>
              </a:path>
              <a:path w="213359" h="157479">
                <a:moveTo>
                  <a:pt x="176925" y="73152"/>
                </a:moveTo>
                <a:lnTo>
                  <a:pt x="138684" y="73152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70688" y="131064"/>
                </a:lnTo>
                <a:lnTo>
                  <a:pt x="176784" y="144780"/>
                </a:lnTo>
                <a:lnTo>
                  <a:pt x="176784" y="150876"/>
                </a:lnTo>
                <a:lnTo>
                  <a:pt x="182880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2880" y="92964"/>
                </a:lnTo>
                <a:lnTo>
                  <a:pt x="182880" y="85344"/>
                </a:lnTo>
                <a:lnTo>
                  <a:pt x="176925" y="73152"/>
                </a:lnTo>
                <a:close/>
              </a:path>
              <a:path w="213359" h="157479">
                <a:moveTo>
                  <a:pt x="138684" y="73152"/>
                </a:moveTo>
                <a:lnTo>
                  <a:pt x="82296" y="73152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2588" y="79248"/>
                </a:lnTo>
                <a:lnTo>
                  <a:pt x="138684" y="73152"/>
                </a:lnTo>
                <a:close/>
              </a:path>
              <a:path w="213359" h="157479">
                <a:moveTo>
                  <a:pt x="132588" y="0"/>
                </a:moveTo>
                <a:lnTo>
                  <a:pt x="132588" y="7620"/>
                </a:lnTo>
                <a:lnTo>
                  <a:pt x="126492" y="19812"/>
                </a:lnTo>
                <a:lnTo>
                  <a:pt x="106680" y="39624"/>
                </a:lnTo>
                <a:lnTo>
                  <a:pt x="160551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25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117085" y="714750"/>
            <a:ext cx="26034" cy="53340"/>
          </a:xfrm>
          <a:custGeom>
            <a:avLst/>
            <a:gdLst/>
            <a:ahLst/>
            <a:cxnLst/>
            <a:rect l="l" t="t" r="r" b="b"/>
            <a:pathLst>
              <a:path w="26034" h="53340">
                <a:moveTo>
                  <a:pt x="6096" y="0"/>
                </a:moveTo>
                <a:lnTo>
                  <a:pt x="0" y="6096"/>
                </a:lnTo>
                <a:lnTo>
                  <a:pt x="25908" y="53340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123181" y="708654"/>
            <a:ext cx="52069" cy="66040"/>
          </a:xfrm>
          <a:custGeom>
            <a:avLst/>
            <a:gdLst/>
            <a:ahLst/>
            <a:cxnLst/>
            <a:rect l="l" t="t" r="r" b="b"/>
            <a:pathLst>
              <a:path w="52069" h="66040">
                <a:moveTo>
                  <a:pt x="51816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18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909821" y="472434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909821" y="472435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815333" y="348990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6200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62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960113" y="454146"/>
            <a:ext cx="38100" cy="71755"/>
          </a:xfrm>
          <a:custGeom>
            <a:avLst/>
            <a:gdLst/>
            <a:ahLst/>
            <a:cxnLst/>
            <a:rect l="l" t="t" r="r" b="b"/>
            <a:pathLst>
              <a:path w="38100" h="71754">
                <a:moveTo>
                  <a:pt x="0" y="0"/>
                </a:moveTo>
                <a:lnTo>
                  <a:pt x="38100" y="71628"/>
                </a:lnTo>
                <a:lnTo>
                  <a:pt x="38100" y="64008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847337" y="440430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897629" y="440430"/>
            <a:ext cx="18415" cy="32384"/>
          </a:xfrm>
          <a:custGeom>
            <a:avLst/>
            <a:gdLst/>
            <a:ahLst/>
            <a:cxnLst/>
            <a:rect l="l" t="t" r="r" b="b"/>
            <a:pathLst>
              <a:path w="18415" h="32384">
                <a:moveTo>
                  <a:pt x="6096" y="0"/>
                </a:moveTo>
                <a:lnTo>
                  <a:pt x="0" y="6096"/>
                </a:lnTo>
                <a:lnTo>
                  <a:pt x="12192" y="32004"/>
                </a:lnTo>
                <a:lnTo>
                  <a:pt x="18288" y="25908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934205" y="446526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7620" y="0"/>
                </a:lnTo>
                <a:lnTo>
                  <a:pt x="0" y="25908"/>
                </a:lnTo>
                <a:lnTo>
                  <a:pt x="0" y="33528"/>
                </a:lnTo>
                <a:lnTo>
                  <a:pt x="7620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739133" y="591306"/>
            <a:ext cx="26034" cy="45720"/>
          </a:xfrm>
          <a:custGeom>
            <a:avLst/>
            <a:gdLst/>
            <a:ahLst/>
            <a:cxnLst/>
            <a:rect l="l" t="t" r="r" b="b"/>
            <a:pathLst>
              <a:path w="26034" h="45720">
                <a:moveTo>
                  <a:pt x="25908" y="0"/>
                </a:moveTo>
                <a:lnTo>
                  <a:pt x="0" y="45720"/>
                </a:lnTo>
                <a:lnTo>
                  <a:pt x="7620" y="45720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444489" y="1392418"/>
            <a:ext cx="6675120" cy="52978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4425950">
              <a:lnSpc>
                <a:spcPct val="100000"/>
              </a:lnSpc>
              <a:spcBef>
                <a:spcPts val="100"/>
              </a:spcBef>
            </a:pPr>
            <a:r>
              <a:rPr dirty="0" sz="1100" spc="-5">
                <a:latin typeface="Tahoma"/>
                <a:cs typeface="Tahoma"/>
              </a:rPr>
              <a:t>Belo Horizonte, 25 </a:t>
            </a:r>
            <a:r>
              <a:rPr dirty="0" sz="1100">
                <a:latin typeface="Tahoma"/>
                <a:cs typeface="Tahoma"/>
              </a:rPr>
              <a:t>de </a:t>
            </a:r>
            <a:r>
              <a:rPr dirty="0" sz="1100" spc="-5">
                <a:latin typeface="Tahoma"/>
                <a:cs typeface="Tahoma"/>
              </a:rPr>
              <a:t>Abril </a:t>
            </a:r>
            <a:r>
              <a:rPr dirty="0" sz="1100">
                <a:latin typeface="Tahoma"/>
                <a:cs typeface="Tahoma"/>
              </a:rPr>
              <a:t>de </a:t>
            </a:r>
            <a:r>
              <a:rPr dirty="0" sz="1100" spc="-5">
                <a:latin typeface="Tahoma"/>
                <a:cs typeface="Tahoma"/>
              </a:rPr>
              <a:t>2016.</a:t>
            </a: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</a:pPr>
            <a:endParaRPr sz="1300">
              <a:latin typeface="Times New Roman"/>
              <a:cs typeface="Times New Roman"/>
            </a:endParaRPr>
          </a:p>
          <a:p>
            <a:pPr marL="1643380">
              <a:lnSpc>
                <a:spcPct val="100000"/>
              </a:lnSpc>
              <a:spcBef>
                <a:spcPts val="810"/>
              </a:spcBef>
            </a:pPr>
            <a:r>
              <a:rPr dirty="0" sz="1100" spc="80">
                <a:latin typeface="Tahoma"/>
                <a:cs typeface="Tahoma"/>
              </a:rPr>
              <a:t>TERMO</a:t>
            </a:r>
            <a:r>
              <a:rPr dirty="0" sz="1100" spc="-35">
                <a:latin typeface="Tahoma"/>
                <a:cs typeface="Tahoma"/>
              </a:rPr>
              <a:t> </a:t>
            </a:r>
            <a:r>
              <a:rPr dirty="0" sz="1100" spc="70">
                <a:latin typeface="Tahoma"/>
                <a:cs typeface="Tahoma"/>
              </a:rPr>
              <a:t>DE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85">
                <a:latin typeface="Tahoma"/>
                <a:cs typeface="Tahoma"/>
              </a:rPr>
              <a:t>ADJUDICAÇÃO</a:t>
            </a:r>
            <a:r>
              <a:rPr dirty="0" sz="1100" spc="-20">
                <a:latin typeface="Tahoma"/>
                <a:cs typeface="Tahoma"/>
              </a:rPr>
              <a:t> </a:t>
            </a:r>
            <a:r>
              <a:rPr dirty="0" sz="1100" spc="100">
                <a:latin typeface="Tahoma"/>
                <a:cs typeface="Tahoma"/>
              </a:rPr>
              <a:t>_</a:t>
            </a:r>
            <a:r>
              <a:rPr dirty="0" sz="1100" spc="-30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EDITAL</a:t>
            </a:r>
            <a:r>
              <a:rPr dirty="0" sz="1100" spc="-25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Nº</a:t>
            </a:r>
            <a:r>
              <a:rPr dirty="0" sz="1100" spc="-30">
                <a:latin typeface="Tahoma"/>
                <a:cs typeface="Tahoma"/>
              </a:rPr>
              <a:t> </a:t>
            </a:r>
            <a:r>
              <a:rPr dirty="0" sz="1100" spc="114">
                <a:latin typeface="Tahoma"/>
                <a:cs typeface="Tahoma"/>
              </a:rPr>
              <a:t>06/2016</a:t>
            </a:r>
            <a:endParaRPr sz="1100">
              <a:latin typeface="Tahoma"/>
              <a:cs typeface="Tahoma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1650">
              <a:latin typeface="Times New Roman"/>
              <a:cs typeface="Times New Roman"/>
            </a:endParaRPr>
          </a:p>
          <a:p>
            <a:pPr algn="just" marL="12700" marR="6350">
              <a:lnSpc>
                <a:spcPct val="100899"/>
              </a:lnSpc>
            </a:pPr>
            <a:r>
              <a:rPr dirty="0" sz="1100" spc="85">
                <a:latin typeface="Tahoma"/>
                <a:cs typeface="Tahoma"/>
              </a:rPr>
              <a:t>CONCORRÊNCIA </a:t>
            </a:r>
            <a:r>
              <a:rPr dirty="0" sz="1100" spc="80">
                <a:latin typeface="Tahoma"/>
                <a:cs typeface="Tahoma"/>
              </a:rPr>
              <a:t>Nº </a:t>
            </a:r>
            <a:r>
              <a:rPr dirty="0" sz="1100" spc="114">
                <a:latin typeface="Tahoma"/>
                <a:cs typeface="Tahoma"/>
              </a:rPr>
              <a:t>06/2016 </a:t>
            </a:r>
            <a:r>
              <a:rPr dirty="0" sz="1100" spc="100">
                <a:latin typeface="Tahoma"/>
                <a:cs typeface="Tahoma"/>
              </a:rPr>
              <a:t>– </a:t>
            </a:r>
            <a:r>
              <a:rPr dirty="0" sz="1100" spc="105">
                <a:latin typeface="Tahoma"/>
                <a:cs typeface="Tahoma"/>
              </a:rPr>
              <a:t>PARA </a:t>
            </a:r>
            <a:r>
              <a:rPr dirty="0" sz="1100" spc="85">
                <a:latin typeface="Tahoma"/>
                <a:cs typeface="Tahoma"/>
              </a:rPr>
              <a:t>AQUISIÇÃO </a:t>
            </a:r>
            <a:r>
              <a:rPr dirty="0" sz="1100" spc="75">
                <a:latin typeface="Tahoma"/>
                <a:cs typeface="Tahoma"/>
              </a:rPr>
              <a:t>DE </a:t>
            </a:r>
            <a:r>
              <a:rPr dirty="0" sz="1100" spc="90">
                <a:latin typeface="Tahoma"/>
                <a:cs typeface="Tahoma"/>
              </a:rPr>
              <a:t>MATERIAIS </a:t>
            </a:r>
            <a:r>
              <a:rPr dirty="0" sz="1100" spc="70">
                <a:latin typeface="Tahoma"/>
                <a:cs typeface="Tahoma"/>
              </a:rPr>
              <a:t>ESPORTIVOS,  </a:t>
            </a:r>
            <a:r>
              <a:rPr dirty="0" sz="1100" spc="85">
                <a:latin typeface="Tahoma"/>
                <a:cs typeface="Tahoma"/>
              </a:rPr>
              <a:t>EQUIPAMENTOS </a:t>
            </a:r>
            <a:r>
              <a:rPr dirty="0" sz="1100" spc="80">
                <a:latin typeface="Tahoma"/>
                <a:cs typeface="Tahoma"/>
              </a:rPr>
              <a:t>ESPORTIVOS </a:t>
            </a:r>
            <a:r>
              <a:rPr dirty="0" sz="1100" spc="60">
                <a:latin typeface="Tahoma"/>
                <a:cs typeface="Tahoma"/>
              </a:rPr>
              <a:t>E </a:t>
            </a:r>
            <a:r>
              <a:rPr dirty="0" sz="1100" spc="95">
                <a:latin typeface="Tahoma"/>
                <a:cs typeface="Tahoma"/>
              </a:rPr>
              <a:t>BOMBA </a:t>
            </a:r>
            <a:r>
              <a:rPr dirty="0" sz="1100" spc="70">
                <a:latin typeface="Tahoma"/>
                <a:cs typeface="Tahoma"/>
              </a:rPr>
              <a:t>DE </a:t>
            </a:r>
            <a:r>
              <a:rPr dirty="0" sz="1100" spc="80">
                <a:latin typeface="Tahoma"/>
                <a:cs typeface="Tahoma"/>
              </a:rPr>
              <a:t>AQUECIMENTO </a:t>
            </a:r>
            <a:r>
              <a:rPr dirty="0" sz="1100" spc="100">
                <a:latin typeface="Tahoma"/>
                <a:cs typeface="Tahoma"/>
              </a:rPr>
              <a:t>PARA </a:t>
            </a:r>
            <a:r>
              <a:rPr dirty="0" sz="1100" spc="85">
                <a:latin typeface="Tahoma"/>
                <a:cs typeface="Tahoma"/>
              </a:rPr>
              <a:t>PISCINA, </a:t>
            </a:r>
            <a:r>
              <a:rPr dirty="0" sz="1100" spc="95">
                <a:latin typeface="Tahoma"/>
                <a:cs typeface="Tahoma"/>
              </a:rPr>
              <a:t>PARA  </a:t>
            </a:r>
            <a:r>
              <a:rPr dirty="0" sz="1100" spc="80">
                <a:latin typeface="Tahoma"/>
                <a:cs typeface="Tahoma"/>
              </a:rPr>
              <a:t>ATENDIMENTO</a:t>
            </a:r>
            <a:r>
              <a:rPr dirty="0" sz="1100" spc="-25">
                <a:latin typeface="Tahoma"/>
                <a:cs typeface="Tahoma"/>
              </a:rPr>
              <a:t> </a:t>
            </a:r>
            <a:r>
              <a:rPr dirty="0" sz="1100" spc="95">
                <a:latin typeface="Tahoma"/>
                <a:cs typeface="Tahoma"/>
              </a:rPr>
              <a:t>A</a:t>
            </a:r>
            <a:r>
              <a:rPr dirty="0" sz="1100" spc="-35">
                <a:latin typeface="Tahoma"/>
                <a:cs typeface="Tahoma"/>
              </a:rPr>
              <a:t> </a:t>
            </a:r>
            <a:r>
              <a:rPr dirty="0" sz="1100" spc="90">
                <a:latin typeface="Tahoma"/>
                <a:cs typeface="Tahoma"/>
              </a:rPr>
              <a:t>UNIDADE</a:t>
            </a:r>
            <a:r>
              <a:rPr dirty="0" sz="1100" spc="-30">
                <a:latin typeface="Tahoma"/>
                <a:cs typeface="Tahoma"/>
              </a:rPr>
              <a:t> </a:t>
            </a:r>
            <a:r>
              <a:rPr dirty="0" sz="1100" spc="80">
                <a:latin typeface="Tahoma"/>
                <a:cs typeface="Tahoma"/>
              </a:rPr>
              <a:t>DO</a:t>
            </a:r>
            <a:r>
              <a:rPr dirty="0" sz="1100" spc="-20">
                <a:latin typeface="Tahoma"/>
                <a:cs typeface="Tahoma"/>
              </a:rPr>
              <a:t> </a:t>
            </a:r>
            <a:r>
              <a:rPr dirty="0" sz="1100" spc="90">
                <a:latin typeface="Tahoma"/>
                <a:cs typeface="Tahoma"/>
              </a:rPr>
              <a:t>MACKENZIE</a:t>
            </a:r>
            <a:r>
              <a:rPr dirty="0" sz="1100" spc="-30">
                <a:latin typeface="Tahoma"/>
                <a:cs typeface="Tahoma"/>
              </a:rPr>
              <a:t> </a:t>
            </a:r>
            <a:r>
              <a:rPr dirty="0" sz="1100" spc="70">
                <a:latin typeface="Tahoma"/>
                <a:cs typeface="Tahoma"/>
              </a:rPr>
              <a:t>ESPORTE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65">
                <a:latin typeface="Tahoma"/>
                <a:cs typeface="Tahoma"/>
              </a:rPr>
              <a:t>CLUBE.</a:t>
            </a:r>
            <a:endParaRPr sz="1100">
              <a:latin typeface="Tahoma"/>
              <a:cs typeface="Tahoma"/>
            </a:endParaRPr>
          </a:p>
          <a:p>
            <a:pPr algn="just" marL="12700" marR="6350">
              <a:lnSpc>
                <a:spcPct val="100000"/>
              </a:lnSpc>
              <a:spcBef>
                <a:spcPts val="969"/>
              </a:spcBef>
            </a:pP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A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Comissão </a:t>
            </a: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de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Compras </a:t>
            </a: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e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Licitações, no uso </a:t>
            </a: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de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suas atribuições legais no </a:t>
            </a: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que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tange </a:t>
            </a: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a </a:t>
            </a:r>
            <a:r>
              <a:rPr dirty="0" sz="1100" spc="85">
                <a:latin typeface="Tahoma"/>
                <a:cs typeface="Tahoma"/>
              </a:rPr>
              <a:t>CONCORRÊNCIA  </a:t>
            </a:r>
            <a:r>
              <a:rPr dirty="0" sz="1100" spc="80">
                <a:latin typeface="Tahoma"/>
                <a:cs typeface="Tahoma"/>
              </a:rPr>
              <a:t>Nº</a:t>
            </a:r>
            <a:r>
              <a:rPr dirty="0" sz="1100" spc="-10">
                <a:latin typeface="Tahoma"/>
                <a:cs typeface="Tahoma"/>
              </a:rPr>
              <a:t> </a:t>
            </a:r>
            <a:r>
              <a:rPr dirty="0" sz="1100" spc="110">
                <a:latin typeface="Tahoma"/>
                <a:cs typeface="Tahoma"/>
              </a:rPr>
              <a:t>06/2016</a:t>
            </a:r>
            <a:r>
              <a:rPr dirty="0" sz="1100" spc="-5">
                <a:latin typeface="Tahoma"/>
                <a:cs typeface="Tahoma"/>
              </a:rPr>
              <a:t> </a:t>
            </a:r>
            <a:r>
              <a:rPr dirty="0" sz="1100" spc="100">
                <a:latin typeface="Tahoma"/>
                <a:cs typeface="Tahoma"/>
              </a:rPr>
              <a:t>–</a:t>
            </a:r>
            <a:r>
              <a:rPr dirty="0" sz="1100" spc="-5">
                <a:latin typeface="Tahoma"/>
                <a:cs typeface="Tahoma"/>
              </a:rPr>
              <a:t> </a:t>
            </a:r>
            <a:r>
              <a:rPr dirty="0" sz="1100" spc="105">
                <a:latin typeface="Tahoma"/>
                <a:cs typeface="Tahoma"/>
              </a:rPr>
              <a:t>PARA</a:t>
            </a:r>
            <a:r>
              <a:rPr dirty="0" sz="1100" spc="-35">
                <a:latin typeface="Tahoma"/>
                <a:cs typeface="Tahoma"/>
              </a:rPr>
              <a:t> </a:t>
            </a:r>
            <a:r>
              <a:rPr dirty="0" sz="1100" spc="85">
                <a:latin typeface="Tahoma"/>
                <a:cs typeface="Tahoma"/>
              </a:rPr>
              <a:t>AQUISIÇÃO</a:t>
            </a:r>
            <a:r>
              <a:rPr dirty="0" sz="1100" spc="-10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DE</a:t>
            </a:r>
            <a:r>
              <a:rPr dirty="0" sz="1100" spc="-30">
                <a:latin typeface="Tahoma"/>
                <a:cs typeface="Tahoma"/>
              </a:rPr>
              <a:t> </a:t>
            </a:r>
            <a:r>
              <a:rPr dirty="0" sz="1100" spc="90">
                <a:latin typeface="Tahoma"/>
                <a:cs typeface="Tahoma"/>
              </a:rPr>
              <a:t>MATERIAIS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ESPORTIVOS,</a:t>
            </a:r>
            <a:r>
              <a:rPr dirty="0" sz="1100" spc="-5">
                <a:latin typeface="Tahoma"/>
                <a:cs typeface="Tahoma"/>
              </a:rPr>
              <a:t> </a:t>
            </a:r>
            <a:r>
              <a:rPr dirty="0" sz="1100" spc="85">
                <a:latin typeface="Tahoma"/>
                <a:cs typeface="Tahoma"/>
              </a:rPr>
              <a:t>EQUIPAMENTOS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80">
                <a:latin typeface="Tahoma"/>
                <a:cs typeface="Tahoma"/>
              </a:rPr>
              <a:t>ESPORTIVOS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60">
                <a:latin typeface="Tahoma"/>
                <a:cs typeface="Tahoma"/>
              </a:rPr>
              <a:t>E</a:t>
            </a:r>
            <a:endParaRPr sz="1100">
              <a:latin typeface="Tahoma"/>
              <a:cs typeface="Tahoma"/>
            </a:endParaRPr>
          </a:p>
          <a:p>
            <a:pPr algn="just" marL="12700" marR="5715">
              <a:lnSpc>
                <a:spcPct val="100699"/>
              </a:lnSpc>
              <a:spcBef>
                <a:spcPts val="5"/>
              </a:spcBef>
            </a:pPr>
            <a:r>
              <a:rPr dirty="0" sz="1100" spc="100">
                <a:latin typeface="Tahoma"/>
                <a:cs typeface="Tahoma"/>
              </a:rPr>
              <a:t>BOMBA </a:t>
            </a:r>
            <a:r>
              <a:rPr dirty="0" sz="1100" spc="70">
                <a:latin typeface="Tahoma"/>
                <a:cs typeface="Tahoma"/>
              </a:rPr>
              <a:t>DE </a:t>
            </a:r>
            <a:r>
              <a:rPr dirty="0" sz="1100" spc="80">
                <a:latin typeface="Tahoma"/>
                <a:cs typeface="Tahoma"/>
              </a:rPr>
              <a:t>AQUECIMENTO </a:t>
            </a:r>
            <a:r>
              <a:rPr dirty="0" sz="1100" spc="100">
                <a:latin typeface="Tahoma"/>
                <a:cs typeface="Tahoma"/>
              </a:rPr>
              <a:t>PARA </a:t>
            </a:r>
            <a:r>
              <a:rPr dirty="0" sz="1100" spc="90">
                <a:latin typeface="Tahoma"/>
                <a:cs typeface="Tahoma"/>
              </a:rPr>
              <a:t>PISCINA</a:t>
            </a:r>
            <a:r>
              <a:rPr dirty="0" sz="1100" spc="90">
                <a:solidFill>
                  <a:srgbClr val="212121"/>
                </a:solidFill>
                <a:latin typeface="Tahoma"/>
                <a:cs typeface="Tahoma"/>
              </a:rPr>
              <a:t>,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tendo analisado </a:t>
            </a:r>
            <a:r>
              <a:rPr dirty="0" sz="1100" spc="-10">
                <a:solidFill>
                  <a:srgbClr val="212121"/>
                </a:solidFill>
                <a:latin typeface="Tahoma"/>
                <a:cs typeface="Tahoma"/>
              </a:rPr>
              <a:t>as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propostas apresentadas pelas  empresas habilitadas, respeitando as condições </a:t>
            </a: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e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critérios </a:t>
            </a: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de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julgamento previstos </a:t>
            </a:r>
            <a:r>
              <a:rPr dirty="0" sz="1100" spc="-10">
                <a:solidFill>
                  <a:srgbClr val="212121"/>
                </a:solidFill>
                <a:latin typeface="Tahoma"/>
                <a:cs typeface="Tahoma"/>
              </a:rPr>
              <a:t>no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Edital  supramencionado, averiguou </a:t>
            </a: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que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as empresas infra descritas encontram-se devidamente aptas </a:t>
            </a: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a </a:t>
            </a:r>
            <a:r>
              <a:rPr dirty="0" sz="1100" spc="-10">
                <a:solidFill>
                  <a:srgbClr val="212121"/>
                </a:solidFill>
                <a:latin typeface="Tahoma"/>
                <a:cs typeface="Tahoma"/>
              </a:rPr>
              <a:t>fornecer  </a:t>
            </a: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o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produto </a:t>
            </a:r>
            <a:r>
              <a:rPr dirty="0" sz="1100">
                <a:latin typeface="Tahoma"/>
                <a:cs typeface="Tahoma"/>
              </a:rPr>
              <a:t>dos </a:t>
            </a:r>
            <a:r>
              <a:rPr dirty="0" sz="1100" spc="-5">
                <a:latin typeface="Tahoma"/>
                <a:cs typeface="Tahoma"/>
              </a:rPr>
              <a:t>Itens do </a:t>
            </a:r>
            <a:r>
              <a:rPr dirty="0" sz="1100" spc="75">
                <a:latin typeface="Tahoma"/>
                <a:cs typeface="Tahoma"/>
              </a:rPr>
              <a:t>EDITAL Nº </a:t>
            </a:r>
            <a:r>
              <a:rPr dirty="0" sz="1100" spc="114">
                <a:latin typeface="Tahoma"/>
                <a:cs typeface="Tahoma"/>
              </a:rPr>
              <a:t>06/2016 </a:t>
            </a:r>
            <a:r>
              <a:rPr dirty="0" sz="1100" spc="-10">
                <a:solidFill>
                  <a:srgbClr val="212121"/>
                </a:solidFill>
                <a:latin typeface="Tahoma"/>
                <a:cs typeface="Tahoma"/>
              </a:rPr>
              <a:t>ora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licitado </a:t>
            </a: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e </a:t>
            </a:r>
            <a:r>
              <a:rPr dirty="0" sz="1100" spc="90">
                <a:solidFill>
                  <a:srgbClr val="212121"/>
                </a:solidFill>
                <a:latin typeface="Tahoma"/>
                <a:cs typeface="Tahoma"/>
              </a:rPr>
              <a:t>ADJUDICA </a:t>
            </a: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o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resultado </a:t>
            </a:r>
            <a:r>
              <a:rPr dirty="0" sz="1100">
                <a:solidFill>
                  <a:srgbClr val="212121"/>
                </a:solidFill>
                <a:latin typeface="Tahoma"/>
                <a:cs typeface="Tahoma"/>
              </a:rPr>
              <a:t>do </a:t>
            </a:r>
            <a:r>
              <a:rPr dirty="0" sz="1100" spc="-5">
                <a:solidFill>
                  <a:srgbClr val="212121"/>
                </a:solidFill>
                <a:latin typeface="Tahoma"/>
                <a:cs typeface="Tahoma"/>
              </a:rPr>
              <a:t>referido processo  licitatório </a:t>
            </a:r>
            <a:r>
              <a:rPr dirty="0" sz="1100" spc="-5">
                <a:latin typeface="Tahoma"/>
                <a:cs typeface="Tahoma"/>
              </a:rPr>
              <a:t>em favor </a:t>
            </a:r>
            <a:r>
              <a:rPr dirty="0" sz="1100">
                <a:latin typeface="Tahoma"/>
                <a:cs typeface="Tahoma"/>
              </a:rPr>
              <a:t>das </a:t>
            </a:r>
            <a:r>
              <a:rPr dirty="0" sz="1100" spc="-5">
                <a:latin typeface="Tahoma"/>
                <a:cs typeface="Tahoma"/>
              </a:rPr>
              <a:t>empresas:</a:t>
            </a:r>
            <a:endParaRPr sz="1100">
              <a:latin typeface="Tahoma"/>
              <a:cs typeface="Tahoma"/>
            </a:endParaRPr>
          </a:p>
          <a:p>
            <a:pPr algn="just" marL="12700" marR="5080">
              <a:lnSpc>
                <a:spcPct val="100000"/>
              </a:lnSpc>
              <a:spcBef>
                <a:spcPts val="969"/>
              </a:spcBef>
            </a:pPr>
            <a:r>
              <a:rPr dirty="0" sz="1100" spc="100">
                <a:latin typeface="Tahoma"/>
                <a:cs typeface="Tahoma"/>
              </a:rPr>
              <a:t>BIG </a:t>
            </a:r>
            <a:r>
              <a:rPr dirty="0" sz="1100" spc="70">
                <a:latin typeface="Tahoma"/>
                <a:cs typeface="Tahoma"/>
              </a:rPr>
              <a:t>ESPORTE LTDA </a:t>
            </a:r>
            <a:r>
              <a:rPr dirty="0" sz="1100" spc="100">
                <a:latin typeface="Tahoma"/>
                <a:cs typeface="Tahoma"/>
              </a:rPr>
              <a:t>– </a:t>
            </a:r>
            <a:r>
              <a:rPr dirty="0" sz="1100" spc="75">
                <a:latin typeface="Tahoma"/>
                <a:cs typeface="Tahoma"/>
              </a:rPr>
              <a:t>CNPJ: </a:t>
            </a:r>
            <a:r>
              <a:rPr dirty="0" sz="1100" spc="90">
                <a:latin typeface="Tahoma"/>
                <a:cs typeface="Tahoma"/>
              </a:rPr>
              <a:t>00.285.953/001-43 </a:t>
            </a:r>
            <a:r>
              <a:rPr dirty="0" sz="1100" spc="-5">
                <a:latin typeface="Tahoma"/>
                <a:cs typeface="Tahoma"/>
              </a:rPr>
              <a:t>estabelecida </a:t>
            </a:r>
            <a:r>
              <a:rPr dirty="0" sz="1100">
                <a:latin typeface="Tahoma"/>
                <a:cs typeface="Tahoma"/>
              </a:rPr>
              <a:t>a </a:t>
            </a:r>
            <a:r>
              <a:rPr dirty="0" sz="1100" spc="-5">
                <a:latin typeface="Tahoma"/>
                <a:cs typeface="Tahoma"/>
              </a:rPr>
              <a:t>Avenida </a:t>
            </a:r>
            <a:r>
              <a:rPr dirty="0" sz="1100">
                <a:latin typeface="Tahoma"/>
                <a:cs typeface="Tahoma"/>
              </a:rPr>
              <a:t>Abílio </a:t>
            </a:r>
            <a:r>
              <a:rPr dirty="0" sz="1100" spc="-5">
                <a:latin typeface="Tahoma"/>
                <a:cs typeface="Tahoma"/>
              </a:rPr>
              <a:t>Machado, 1405 </a:t>
            </a:r>
            <a:r>
              <a:rPr dirty="0" sz="1100">
                <a:latin typeface="Tahoma"/>
                <a:cs typeface="Tahoma"/>
              </a:rPr>
              <a:t>A –  </a:t>
            </a:r>
            <a:r>
              <a:rPr dirty="0" sz="1100" spc="-5">
                <a:latin typeface="Tahoma"/>
                <a:cs typeface="Tahoma"/>
              </a:rPr>
              <a:t>Glória </a:t>
            </a:r>
            <a:r>
              <a:rPr dirty="0" sz="1100">
                <a:latin typeface="Tahoma"/>
                <a:cs typeface="Tahoma"/>
              </a:rPr>
              <a:t>– </a:t>
            </a:r>
            <a:r>
              <a:rPr dirty="0" sz="1100" spc="-5">
                <a:latin typeface="Tahoma"/>
                <a:cs typeface="Tahoma"/>
              </a:rPr>
              <a:t>Belo Horizonte/</a:t>
            </a:r>
            <a:r>
              <a:rPr dirty="0" sz="1100">
                <a:latin typeface="Tahoma"/>
                <a:cs typeface="Tahoma"/>
              </a:rPr>
              <a:t> MG;</a:t>
            </a:r>
            <a:endParaRPr sz="1100">
              <a:latin typeface="Tahoma"/>
              <a:cs typeface="Tahoma"/>
            </a:endParaRPr>
          </a:p>
          <a:p>
            <a:pPr algn="just" marL="12700" marR="5715">
              <a:lnSpc>
                <a:spcPct val="100899"/>
              </a:lnSpc>
              <a:spcBef>
                <a:spcPts val="960"/>
              </a:spcBef>
            </a:pPr>
            <a:r>
              <a:rPr dirty="0" sz="1100" spc="85">
                <a:latin typeface="Tahoma"/>
                <a:cs typeface="Tahoma"/>
              </a:rPr>
              <a:t>C&amp;C </a:t>
            </a:r>
            <a:r>
              <a:rPr dirty="0" sz="1100" spc="100">
                <a:latin typeface="Tahoma"/>
                <a:cs typeface="Tahoma"/>
              </a:rPr>
              <a:t>CAMPINAS </a:t>
            </a:r>
            <a:r>
              <a:rPr dirty="0" sz="1100" spc="85">
                <a:latin typeface="Tahoma"/>
                <a:cs typeface="Tahoma"/>
              </a:rPr>
              <a:t>COMERCIAL </a:t>
            </a:r>
            <a:r>
              <a:rPr dirty="0" sz="1100" spc="70">
                <a:latin typeface="Tahoma"/>
                <a:cs typeface="Tahoma"/>
              </a:rPr>
              <a:t>LTDA </a:t>
            </a:r>
            <a:r>
              <a:rPr dirty="0" sz="1100" spc="95">
                <a:latin typeface="Tahoma"/>
                <a:cs typeface="Tahoma"/>
              </a:rPr>
              <a:t>EPP </a:t>
            </a:r>
            <a:r>
              <a:rPr dirty="0" sz="1100" spc="75">
                <a:latin typeface="Tahoma"/>
                <a:cs typeface="Tahoma"/>
              </a:rPr>
              <a:t>- CNPJ: </a:t>
            </a:r>
            <a:r>
              <a:rPr dirty="0" sz="1100" spc="90">
                <a:latin typeface="Tahoma"/>
                <a:cs typeface="Tahoma"/>
              </a:rPr>
              <a:t>16.501.564/0001-48 </a:t>
            </a:r>
            <a:r>
              <a:rPr dirty="0" sz="1100" spc="-5">
                <a:latin typeface="Tahoma"/>
                <a:cs typeface="Tahoma"/>
              </a:rPr>
              <a:t>estabelecida </a:t>
            </a:r>
            <a:r>
              <a:rPr dirty="0" sz="1100">
                <a:latin typeface="Tahoma"/>
                <a:cs typeface="Tahoma"/>
              </a:rPr>
              <a:t>a </a:t>
            </a:r>
            <a:r>
              <a:rPr dirty="0" sz="1100" spc="-5">
                <a:latin typeface="Tahoma"/>
                <a:cs typeface="Tahoma"/>
              </a:rPr>
              <a:t>Rua Arnaldo  Barreto, 1060 </a:t>
            </a:r>
            <a:r>
              <a:rPr dirty="0" sz="1100">
                <a:latin typeface="Tahoma"/>
                <a:cs typeface="Tahoma"/>
              </a:rPr>
              <a:t>– </a:t>
            </a:r>
            <a:r>
              <a:rPr dirty="0" sz="1100" spc="-5">
                <a:latin typeface="Tahoma"/>
                <a:cs typeface="Tahoma"/>
              </a:rPr>
              <a:t>São Bernardo </a:t>
            </a:r>
            <a:r>
              <a:rPr dirty="0" sz="1100">
                <a:latin typeface="Tahoma"/>
                <a:cs typeface="Tahoma"/>
              </a:rPr>
              <a:t>–</a:t>
            </a:r>
            <a:r>
              <a:rPr dirty="0" sz="1100" spc="15">
                <a:latin typeface="Tahoma"/>
                <a:cs typeface="Tahoma"/>
              </a:rPr>
              <a:t> </a:t>
            </a:r>
            <a:r>
              <a:rPr dirty="0" sz="1100" spc="-5">
                <a:latin typeface="Tahoma"/>
                <a:cs typeface="Tahoma"/>
              </a:rPr>
              <a:t>Campinas/SP;</a:t>
            </a:r>
            <a:endParaRPr sz="1100">
              <a:latin typeface="Tahoma"/>
              <a:cs typeface="Tahoma"/>
            </a:endParaRPr>
          </a:p>
          <a:p>
            <a:pPr algn="just" marL="12700" marR="6350">
              <a:lnSpc>
                <a:spcPct val="100899"/>
              </a:lnSpc>
              <a:spcBef>
                <a:spcPts val="960"/>
              </a:spcBef>
            </a:pPr>
            <a:r>
              <a:rPr dirty="0" sz="1100" spc="75">
                <a:latin typeface="Tahoma"/>
                <a:cs typeface="Tahoma"/>
              </a:rPr>
              <a:t>ESPORTES </a:t>
            </a:r>
            <a:r>
              <a:rPr dirty="0" sz="1100" spc="95">
                <a:latin typeface="Tahoma"/>
                <a:cs typeface="Tahoma"/>
              </a:rPr>
              <a:t>CAMISA 10 </a:t>
            </a:r>
            <a:r>
              <a:rPr dirty="0" sz="1100" spc="70">
                <a:latin typeface="Tahoma"/>
                <a:cs typeface="Tahoma"/>
              </a:rPr>
              <a:t>LTDA </a:t>
            </a:r>
            <a:r>
              <a:rPr dirty="0" sz="1100" spc="75">
                <a:latin typeface="Tahoma"/>
                <a:cs typeface="Tahoma"/>
              </a:rPr>
              <a:t>- CNPJ: </a:t>
            </a:r>
            <a:r>
              <a:rPr dirty="0" sz="1100" spc="90">
                <a:latin typeface="Tahoma"/>
                <a:cs typeface="Tahoma"/>
              </a:rPr>
              <a:t>17.558.578/0001-60 </a:t>
            </a:r>
            <a:r>
              <a:rPr dirty="0" sz="1100" spc="-5">
                <a:latin typeface="Tahoma"/>
                <a:cs typeface="Tahoma"/>
              </a:rPr>
              <a:t>estabelecida </a:t>
            </a:r>
            <a:r>
              <a:rPr dirty="0" sz="1100">
                <a:latin typeface="Tahoma"/>
                <a:cs typeface="Tahoma"/>
              </a:rPr>
              <a:t>a </a:t>
            </a:r>
            <a:r>
              <a:rPr dirty="0" sz="1100" spc="-5">
                <a:latin typeface="Tahoma"/>
                <a:cs typeface="Tahoma"/>
              </a:rPr>
              <a:t>Avenida Santos Dumont,  539 </a:t>
            </a:r>
            <a:r>
              <a:rPr dirty="0" sz="1100">
                <a:latin typeface="Tahoma"/>
                <a:cs typeface="Tahoma"/>
              </a:rPr>
              <a:t>– </a:t>
            </a:r>
            <a:r>
              <a:rPr dirty="0" sz="1100" spc="-5">
                <a:latin typeface="Tahoma"/>
                <a:cs typeface="Tahoma"/>
              </a:rPr>
              <a:t>Centro </a:t>
            </a:r>
            <a:r>
              <a:rPr dirty="0" sz="1100">
                <a:latin typeface="Tahoma"/>
                <a:cs typeface="Tahoma"/>
              </a:rPr>
              <a:t>- </a:t>
            </a:r>
            <a:r>
              <a:rPr dirty="0" sz="1100" spc="-5">
                <a:latin typeface="Tahoma"/>
                <a:cs typeface="Tahoma"/>
              </a:rPr>
              <a:t>Belo</a:t>
            </a:r>
            <a:r>
              <a:rPr dirty="0" sz="1100" spc="10">
                <a:latin typeface="Tahoma"/>
                <a:cs typeface="Tahoma"/>
              </a:rPr>
              <a:t> </a:t>
            </a:r>
            <a:r>
              <a:rPr dirty="0" sz="1100" spc="-5">
                <a:latin typeface="Tahoma"/>
                <a:cs typeface="Tahoma"/>
              </a:rPr>
              <a:t>Horizonte/MG;</a:t>
            </a:r>
            <a:endParaRPr sz="110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975"/>
              </a:spcBef>
            </a:pPr>
            <a:r>
              <a:rPr dirty="0" sz="1100" spc="80">
                <a:latin typeface="Tahoma"/>
                <a:cs typeface="Tahoma"/>
              </a:rPr>
              <a:t>PEQUITA</a:t>
            </a:r>
            <a:r>
              <a:rPr dirty="0" sz="1100" spc="-5">
                <a:latin typeface="Tahoma"/>
                <a:cs typeface="Tahoma"/>
              </a:rPr>
              <a:t> </a:t>
            </a:r>
            <a:r>
              <a:rPr dirty="0" sz="1100" spc="90">
                <a:latin typeface="Tahoma"/>
                <a:cs typeface="Tahoma"/>
              </a:rPr>
              <a:t>INDÚSTRIA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60">
                <a:latin typeface="Tahoma"/>
                <a:cs typeface="Tahoma"/>
              </a:rPr>
              <a:t>E</a:t>
            </a:r>
            <a:r>
              <a:rPr dirty="0" sz="1100">
                <a:latin typeface="Tahoma"/>
                <a:cs typeface="Tahoma"/>
              </a:rPr>
              <a:t> </a:t>
            </a:r>
            <a:r>
              <a:rPr dirty="0" sz="1100" spc="85">
                <a:latin typeface="Tahoma"/>
                <a:cs typeface="Tahoma"/>
              </a:rPr>
              <a:t>COMERCIO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70">
                <a:latin typeface="Tahoma"/>
                <a:cs typeface="Tahoma"/>
              </a:rPr>
              <a:t>DE</a:t>
            </a:r>
            <a:r>
              <a:rPr dirty="0" sz="1100">
                <a:latin typeface="Tahoma"/>
                <a:cs typeface="Tahoma"/>
              </a:rPr>
              <a:t> </a:t>
            </a:r>
            <a:r>
              <a:rPr dirty="0" sz="1100" spc="80">
                <a:latin typeface="Tahoma"/>
                <a:cs typeface="Tahoma"/>
              </a:rPr>
              <a:t>ARTIGOS</a:t>
            </a:r>
            <a:r>
              <a:rPr dirty="0" sz="1100" spc="-20">
                <a:latin typeface="Tahoma"/>
                <a:cs typeface="Tahoma"/>
              </a:rPr>
              <a:t> </a:t>
            </a:r>
            <a:r>
              <a:rPr dirty="0" sz="1100" spc="80">
                <a:latin typeface="Tahoma"/>
                <a:cs typeface="Tahoma"/>
              </a:rPr>
              <a:t>ESPORTIVOS</a:t>
            </a:r>
            <a:r>
              <a:rPr dirty="0" sz="1100">
                <a:latin typeface="Tahoma"/>
                <a:cs typeface="Tahoma"/>
              </a:rPr>
              <a:t> </a:t>
            </a:r>
            <a:r>
              <a:rPr dirty="0" sz="1100" spc="70">
                <a:latin typeface="Tahoma"/>
                <a:cs typeface="Tahoma"/>
              </a:rPr>
              <a:t>LTDA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-</a:t>
            </a:r>
            <a:r>
              <a:rPr dirty="0" sz="1100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CNPJ:</a:t>
            </a:r>
            <a:r>
              <a:rPr dirty="0" sz="1100" spc="-10">
                <a:latin typeface="Tahoma"/>
                <a:cs typeface="Tahoma"/>
              </a:rPr>
              <a:t> </a:t>
            </a:r>
            <a:r>
              <a:rPr dirty="0" sz="1100" spc="90">
                <a:latin typeface="Tahoma"/>
                <a:cs typeface="Tahoma"/>
              </a:rPr>
              <a:t>24.015.851/0001-</a:t>
            </a:r>
            <a:endParaRPr sz="1100">
              <a:latin typeface="Tahoma"/>
              <a:cs typeface="Tahoma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dirty="0" sz="1100" spc="100">
                <a:latin typeface="Tahoma"/>
                <a:cs typeface="Tahoma"/>
              </a:rPr>
              <a:t>76 </a:t>
            </a:r>
            <a:r>
              <a:rPr dirty="0" sz="1100" spc="-5">
                <a:latin typeface="Tahoma"/>
                <a:cs typeface="Tahoma"/>
              </a:rPr>
              <a:t>estabelecida </a:t>
            </a:r>
            <a:r>
              <a:rPr dirty="0" sz="1100">
                <a:latin typeface="Tahoma"/>
                <a:cs typeface="Tahoma"/>
              </a:rPr>
              <a:t>a </a:t>
            </a:r>
            <a:r>
              <a:rPr dirty="0" sz="1100" spc="-5">
                <a:latin typeface="Tahoma"/>
                <a:cs typeface="Tahoma"/>
              </a:rPr>
              <a:t>Rua João Samaha, 1047 </a:t>
            </a:r>
            <a:r>
              <a:rPr dirty="0" sz="1100">
                <a:latin typeface="Tahoma"/>
                <a:cs typeface="Tahoma"/>
              </a:rPr>
              <a:t>– </a:t>
            </a:r>
            <a:r>
              <a:rPr dirty="0" sz="1100" spc="-5">
                <a:latin typeface="Tahoma"/>
                <a:cs typeface="Tahoma"/>
              </a:rPr>
              <a:t>São João Batista </a:t>
            </a:r>
            <a:r>
              <a:rPr dirty="0" sz="1100">
                <a:latin typeface="Tahoma"/>
                <a:cs typeface="Tahoma"/>
              </a:rPr>
              <a:t>- </a:t>
            </a:r>
            <a:r>
              <a:rPr dirty="0" sz="1100" spc="-5">
                <a:latin typeface="Tahoma"/>
                <a:cs typeface="Tahoma"/>
              </a:rPr>
              <a:t>Belo</a:t>
            </a:r>
            <a:r>
              <a:rPr dirty="0" sz="1100" spc="-55">
                <a:latin typeface="Tahoma"/>
                <a:cs typeface="Tahoma"/>
              </a:rPr>
              <a:t> </a:t>
            </a:r>
            <a:r>
              <a:rPr dirty="0" sz="1100" spc="-5">
                <a:latin typeface="Tahoma"/>
                <a:cs typeface="Tahoma"/>
              </a:rPr>
              <a:t>Horizonte/MG.</a:t>
            </a:r>
            <a:endParaRPr sz="1100">
              <a:latin typeface="Tahoma"/>
              <a:cs typeface="Tahoma"/>
            </a:endParaRPr>
          </a:p>
          <a:p>
            <a:pPr algn="just" marL="12700" marR="6985">
              <a:lnSpc>
                <a:spcPct val="100000"/>
              </a:lnSpc>
              <a:spcBef>
                <a:spcPts val="969"/>
              </a:spcBef>
            </a:pPr>
            <a:r>
              <a:rPr dirty="0" sz="1100" spc="-5">
                <a:latin typeface="Tahoma"/>
                <a:cs typeface="Tahoma"/>
              </a:rPr>
              <a:t>Tendo estas apresentado </a:t>
            </a:r>
            <a:r>
              <a:rPr dirty="0" sz="1100">
                <a:latin typeface="Tahoma"/>
                <a:cs typeface="Tahoma"/>
              </a:rPr>
              <a:t>os </a:t>
            </a:r>
            <a:r>
              <a:rPr dirty="0" sz="1100" spc="-5">
                <a:latin typeface="Tahoma"/>
                <a:cs typeface="Tahoma"/>
              </a:rPr>
              <a:t>seguintes valores, conforme detalhado na </a:t>
            </a:r>
            <a:r>
              <a:rPr dirty="0" sz="1100" spc="70">
                <a:latin typeface="Tahoma"/>
                <a:cs typeface="Tahoma"/>
              </a:rPr>
              <a:t>ATA </a:t>
            </a:r>
            <a:r>
              <a:rPr dirty="0" sz="1100" spc="75">
                <a:latin typeface="Tahoma"/>
                <a:cs typeface="Tahoma"/>
              </a:rPr>
              <a:t>DE </a:t>
            </a:r>
            <a:r>
              <a:rPr dirty="0" sz="1100" spc="80">
                <a:latin typeface="Tahoma"/>
                <a:cs typeface="Tahoma"/>
              </a:rPr>
              <a:t>JULGAMENTO </a:t>
            </a:r>
            <a:r>
              <a:rPr dirty="0" sz="1100" spc="100">
                <a:latin typeface="Tahoma"/>
                <a:cs typeface="Tahoma"/>
              </a:rPr>
              <a:t>_  </a:t>
            </a:r>
            <a:r>
              <a:rPr dirty="0" sz="1100" spc="75">
                <a:latin typeface="Tahoma"/>
                <a:cs typeface="Tahoma"/>
              </a:rPr>
              <a:t>EDITAL</a:t>
            </a:r>
            <a:r>
              <a:rPr dirty="0" sz="1100" spc="-20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Nº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80">
                <a:latin typeface="Tahoma"/>
                <a:cs typeface="Tahoma"/>
              </a:rPr>
              <a:t>06/2016</a:t>
            </a:r>
            <a:r>
              <a:rPr dirty="0" sz="1100" spc="-5">
                <a:latin typeface="Tahoma"/>
                <a:cs typeface="Tahoma"/>
              </a:rPr>
              <a:t> </a:t>
            </a:r>
            <a:r>
              <a:rPr dirty="0" sz="1100">
                <a:latin typeface="Tahoma"/>
                <a:cs typeface="Tahoma"/>
              </a:rPr>
              <a:t>, </a:t>
            </a:r>
            <a:r>
              <a:rPr dirty="0" sz="1100" spc="-5">
                <a:latin typeface="Tahoma"/>
                <a:cs typeface="Tahoma"/>
              </a:rPr>
              <a:t>para</a:t>
            </a:r>
            <a:r>
              <a:rPr dirty="0" sz="1100">
                <a:latin typeface="Tahoma"/>
                <a:cs typeface="Tahoma"/>
              </a:rPr>
              <a:t> o</a:t>
            </a:r>
            <a:r>
              <a:rPr dirty="0" sz="1100" spc="5">
                <a:latin typeface="Tahoma"/>
                <a:cs typeface="Tahoma"/>
              </a:rPr>
              <a:t> </a:t>
            </a:r>
            <a:r>
              <a:rPr dirty="0" sz="1100" spc="-5">
                <a:latin typeface="Tahoma"/>
                <a:cs typeface="Tahoma"/>
              </a:rPr>
              <a:t>fornecimento</a:t>
            </a:r>
            <a:r>
              <a:rPr dirty="0" sz="1100" spc="10">
                <a:latin typeface="Tahoma"/>
                <a:cs typeface="Tahoma"/>
              </a:rPr>
              <a:t> </a:t>
            </a:r>
            <a:r>
              <a:rPr dirty="0" sz="1100" spc="-5">
                <a:latin typeface="Tahoma"/>
                <a:cs typeface="Tahoma"/>
              </a:rPr>
              <a:t>dos</a:t>
            </a:r>
            <a:r>
              <a:rPr dirty="0" sz="1100" spc="-10">
                <a:latin typeface="Tahoma"/>
                <a:cs typeface="Tahoma"/>
              </a:rPr>
              <a:t> </a:t>
            </a:r>
            <a:r>
              <a:rPr dirty="0" sz="1100" spc="-5">
                <a:latin typeface="Tahoma"/>
                <a:cs typeface="Tahoma"/>
              </a:rPr>
              <a:t>itens</a:t>
            </a:r>
            <a:r>
              <a:rPr dirty="0" sz="1100">
                <a:latin typeface="Tahoma"/>
                <a:cs typeface="Tahoma"/>
              </a:rPr>
              <a:t> do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EDITAL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Nº</a:t>
            </a:r>
            <a:r>
              <a:rPr dirty="0" sz="1100" spc="-30">
                <a:latin typeface="Tahoma"/>
                <a:cs typeface="Tahoma"/>
              </a:rPr>
              <a:t> </a:t>
            </a:r>
            <a:r>
              <a:rPr dirty="0" sz="1100" spc="70">
                <a:latin typeface="Tahoma"/>
                <a:cs typeface="Tahoma"/>
              </a:rPr>
              <a:t>06/2016.</a:t>
            </a:r>
            <a:endParaRPr sz="1100">
              <a:latin typeface="Tahoma"/>
              <a:cs typeface="Tahoma"/>
            </a:endParaRPr>
          </a:p>
          <a:p>
            <a:pPr algn="just" marL="12700">
              <a:lnSpc>
                <a:spcPct val="100000"/>
              </a:lnSpc>
              <a:spcBef>
                <a:spcPts val="975"/>
              </a:spcBef>
            </a:pPr>
            <a:r>
              <a:rPr dirty="0" sz="1100" spc="100">
                <a:latin typeface="Tahoma"/>
                <a:cs typeface="Tahoma"/>
              </a:rPr>
              <a:t>BIG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70">
                <a:latin typeface="Tahoma"/>
                <a:cs typeface="Tahoma"/>
              </a:rPr>
              <a:t>ESPORTE</a:t>
            </a:r>
            <a:r>
              <a:rPr dirty="0" sz="1100" spc="-30">
                <a:latin typeface="Tahoma"/>
                <a:cs typeface="Tahoma"/>
              </a:rPr>
              <a:t> </a:t>
            </a:r>
            <a:r>
              <a:rPr dirty="0" sz="1100" spc="70">
                <a:latin typeface="Tahoma"/>
                <a:cs typeface="Tahoma"/>
              </a:rPr>
              <a:t>LTDA</a:t>
            </a:r>
            <a:r>
              <a:rPr dirty="0" sz="1100" spc="-20">
                <a:latin typeface="Tahoma"/>
                <a:cs typeface="Tahoma"/>
              </a:rPr>
              <a:t> </a:t>
            </a:r>
            <a:r>
              <a:rPr dirty="0" sz="1100" spc="100">
                <a:latin typeface="Tahoma"/>
                <a:cs typeface="Tahoma"/>
              </a:rPr>
              <a:t>–</a:t>
            </a:r>
            <a:r>
              <a:rPr dirty="0" sz="1100" spc="-40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CNPJ:</a:t>
            </a:r>
            <a:r>
              <a:rPr dirty="0" sz="1100" spc="-25">
                <a:latin typeface="Tahoma"/>
                <a:cs typeface="Tahoma"/>
              </a:rPr>
              <a:t> </a:t>
            </a:r>
            <a:r>
              <a:rPr dirty="0" sz="1100" spc="90">
                <a:latin typeface="Tahoma"/>
                <a:cs typeface="Tahoma"/>
              </a:rPr>
              <a:t>00.285.953/001-43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28" name="object 28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990"/>
              </a:lnSpc>
            </a:pPr>
            <a:r>
              <a:rPr dirty="0" spc="-5"/>
              <a:t>Diretoria </a:t>
            </a:r>
            <a:r>
              <a:rPr dirty="0"/>
              <a:t>de </a:t>
            </a:r>
            <a:r>
              <a:rPr dirty="0" spc="-5"/>
              <a:t>Administração - </a:t>
            </a:r>
            <a:r>
              <a:rPr dirty="0"/>
              <a:t>Rua </a:t>
            </a:r>
            <a:r>
              <a:rPr dirty="0" spc="-5"/>
              <a:t>Congonhas, 450 - CEP. 30.330.100 - Fone/Fax </a:t>
            </a:r>
            <a:r>
              <a:rPr dirty="0"/>
              <a:t>(031)</a:t>
            </a:r>
            <a:r>
              <a:rPr dirty="0" spc="110"/>
              <a:t> </a:t>
            </a:r>
            <a:r>
              <a:rPr dirty="0" spc="-5"/>
              <a:t>3223-2611</a:t>
            </a:r>
          </a:p>
          <a:p>
            <a:pPr algn="ctr" marL="635">
              <a:lnSpc>
                <a:spcPts val="1120"/>
              </a:lnSpc>
            </a:pPr>
            <a:r>
              <a:rPr dirty="0" spc="-5"/>
              <a:t>Praça </a:t>
            </a:r>
            <a:r>
              <a:rPr dirty="0"/>
              <a:t>de </a:t>
            </a:r>
            <a:r>
              <a:rPr dirty="0" spc="-5"/>
              <a:t>Esportes - </a:t>
            </a:r>
            <a:r>
              <a:rPr dirty="0"/>
              <a:t>Rua </a:t>
            </a:r>
            <a:r>
              <a:rPr dirty="0" spc="-5"/>
              <a:t>Benvinda </a:t>
            </a:r>
            <a:r>
              <a:rPr dirty="0"/>
              <a:t>de </a:t>
            </a:r>
            <a:r>
              <a:rPr dirty="0" spc="-5"/>
              <a:t>Carvalho, </a:t>
            </a:r>
            <a:r>
              <a:rPr dirty="0" spc="-10"/>
              <a:t>Final </a:t>
            </a:r>
            <a:r>
              <a:rPr dirty="0" spc="-5"/>
              <a:t>- CEP 30.330.180 - Belo Horizonte –</a:t>
            </a:r>
            <a:r>
              <a:rPr dirty="0" spc="145"/>
              <a:t> </a:t>
            </a:r>
            <a:r>
              <a:rPr dirty="0" spc="-5"/>
              <a:t>MG</a:t>
            </a:r>
          </a:p>
        </p:txBody>
      </p:sp>
      <p:sp>
        <p:nvSpPr>
          <p:cNvPr id="29" name="object 29"/>
          <p:cNvSpPr txBox="1"/>
          <p:nvPr/>
        </p:nvSpPr>
        <p:spPr>
          <a:xfrm>
            <a:off x="1631692" y="10047172"/>
            <a:ext cx="2012314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5"/>
              </a:lnSpc>
            </a:pPr>
            <a:r>
              <a:rPr dirty="0" sz="950" spc="-5">
                <a:latin typeface="Times New Roman"/>
                <a:cs typeface="Times New Roman"/>
              </a:rPr>
              <a:t>Home </a:t>
            </a:r>
            <a:r>
              <a:rPr dirty="0" sz="950" spc="-10">
                <a:latin typeface="Times New Roman"/>
                <a:cs typeface="Times New Roman"/>
              </a:rPr>
              <a:t>Page:</a:t>
            </a:r>
            <a:r>
              <a:rPr dirty="0" sz="950"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3"/>
              </a:rPr>
              <a:t>www.mackenziebh.com.br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3917694" y="10047172"/>
            <a:ext cx="201104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5"/>
              </a:lnSpc>
            </a:pPr>
            <a:r>
              <a:rPr dirty="0" sz="950" spc="-5">
                <a:latin typeface="Times New Roman"/>
                <a:cs typeface="Times New Roman"/>
              </a:rPr>
              <a:t>E Mail:</a:t>
            </a:r>
            <a:r>
              <a:rPr dirty="0" sz="950" spc="-20">
                <a:latin typeface="Times New Roman"/>
                <a:cs typeface="Times New Roman"/>
              </a:rPr>
              <a:t> </a:t>
            </a:r>
            <a:r>
              <a:rPr dirty="0" sz="1000" spc="-5">
                <a:latin typeface="Times New Roman"/>
                <a:cs typeface="Times New Roman"/>
                <a:hlinkClick r:id="rId4"/>
              </a:rPr>
              <a:t>esportes@mackenziebh.com.br</a:t>
            </a:r>
            <a:endParaRPr sz="1000">
              <a:latin typeface="Times New Roman"/>
              <a:cs typeface="Times New Roman"/>
            </a:endParaRPr>
          </a:p>
        </p:txBody>
      </p:sp>
      <p:graphicFrame>
        <p:nvGraphicFramePr>
          <p:cNvPr id="25" name="object 25"/>
          <p:cNvGraphicFramePr>
            <a:graphicFrameLocks noGrp="1"/>
          </p:cNvGraphicFramePr>
          <p:nvPr/>
        </p:nvGraphicFramePr>
        <p:xfrm>
          <a:off x="452621" y="6803121"/>
          <a:ext cx="6658609" cy="114935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0670"/>
                <a:gridCol w="1141730"/>
                <a:gridCol w="2161540"/>
                <a:gridCol w="720089"/>
                <a:gridCol w="810260"/>
                <a:gridCol w="770889"/>
                <a:gridCol w="769620"/>
              </a:tblGrid>
              <a:tr h="41300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30289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MATERIAL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66103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55">
                          <a:latin typeface="Tahoma"/>
                          <a:cs typeface="Tahoma"/>
                        </a:rPr>
                        <a:t>ESPECIFICAÇÃO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230" marR="53340" indent="13335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UNIDDADE 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8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MEDIDA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825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QUANTIDADE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5570" marR="109855" indent="92710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VALOR  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U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N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I</a:t>
                      </a:r>
                      <a:r>
                        <a:rPr dirty="0" sz="800" spc="-15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Á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R</a:t>
                      </a:r>
                      <a:r>
                        <a:rPr dirty="0" sz="800" spc="-20">
                          <a:latin typeface="Tahoma"/>
                          <a:cs typeface="Tahoma"/>
                        </a:rPr>
                        <a:t>I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825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7804" marR="201295" indent="-9525">
                        <a:lnSpc>
                          <a:spcPct val="100000"/>
                        </a:lnSpc>
                        <a:spcBef>
                          <a:spcPts val="650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V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R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825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45567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74295">
                        <a:lnSpc>
                          <a:spcPct val="100000"/>
                        </a:lnSpc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01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251460" marR="52705" indent="-190500">
                        <a:lnSpc>
                          <a:spcPct val="100000"/>
                        </a:lnSpc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BOLA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19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0">
                          <a:latin typeface="Tahoma"/>
                          <a:cs typeface="Tahoma"/>
                        </a:rPr>
                        <a:t>BASQUETE  </a:t>
                      </a:r>
                      <a:r>
                        <a:rPr dirty="0" sz="800" spc="60">
                          <a:latin typeface="Tahoma"/>
                          <a:cs typeface="Tahoma"/>
                        </a:rPr>
                        <a:t>PÊNALTI</a:t>
                      </a:r>
                      <a:r>
                        <a:rPr dirty="0" sz="800" spc="-4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45">
                          <a:latin typeface="Tahoma"/>
                          <a:cs typeface="Tahoma"/>
                        </a:rPr>
                        <a:t>7.5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19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3815" marR="36195">
                        <a:lnSpc>
                          <a:spcPct val="100000"/>
                        </a:lnSpc>
                        <a:spcBef>
                          <a:spcPts val="340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Material: Microfibra; Diâmetro: 75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-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78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cm;  Peso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aproximado: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650 </a:t>
                      </a:r>
                      <a:r>
                        <a:rPr dirty="0" sz="800" spc="-10">
                          <a:latin typeface="Tahoma"/>
                          <a:cs typeface="Tahoma"/>
                        </a:rPr>
                        <a:t>g;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Câmara: Airbility*;  Construção: Matrizada; Miolo: Slip</a:t>
                      </a:r>
                      <a:r>
                        <a:rPr dirty="0" sz="800" spc="3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System*.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31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7653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Unidade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96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70180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172,70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6675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16.579,20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74320">
                <a:tc gridSpan="5">
                  <a:txBody>
                    <a:bodyPr/>
                    <a:lstStyle/>
                    <a:p>
                      <a:pPr algn="r" marR="34290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749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 marL="409575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800" spc="8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3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16.579,20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749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26" name="object 26"/>
          <p:cNvSpPr txBox="1"/>
          <p:nvPr/>
        </p:nvSpPr>
        <p:spPr>
          <a:xfrm>
            <a:off x="444493" y="8061440"/>
            <a:ext cx="4807585" cy="193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00" spc="85">
                <a:latin typeface="Tahoma"/>
                <a:cs typeface="Tahoma"/>
              </a:rPr>
              <a:t>C&amp;C</a:t>
            </a:r>
            <a:r>
              <a:rPr dirty="0" sz="1100" spc="-20">
                <a:latin typeface="Tahoma"/>
                <a:cs typeface="Tahoma"/>
              </a:rPr>
              <a:t> </a:t>
            </a:r>
            <a:r>
              <a:rPr dirty="0" sz="1100" spc="100">
                <a:latin typeface="Tahoma"/>
                <a:cs typeface="Tahoma"/>
              </a:rPr>
              <a:t>CAMPINAS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85">
                <a:latin typeface="Tahoma"/>
                <a:cs typeface="Tahoma"/>
              </a:rPr>
              <a:t>COMERCIAL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70">
                <a:latin typeface="Tahoma"/>
                <a:cs typeface="Tahoma"/>
              </a:rPr>
              <a:t>LTDA</a:t>
            </a:r>
            <a:r>
              <a:rPr dirty="0" sz="1100" spc="-25">
                <a:latin typeface="Tahoma"/>
                <a:cs typeface="Tahoma"/>
              </a:rPr>
              <a:t> </a:t>
            </a:r>
            <a:r>
              <a:rPr dirty="0" sz="1100" spc="95">
                <a:latin typeface="Tahoma"/>
                <a:cs typeface="Tahoma"/>
              </a:rPr>
              <a:t>EPP</a:t>
            </a:r>
            <a:r>
              <a:rPr dirty="0" sz="1100" spc="-25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-</a:t>
            </a:r>
            <a:r>
              <a:rPr dirty="0" sz="1100" spc="-10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CNPJ:</a:t>
            </a:r>
            <a:r>
              <a:rPr dirty="0" sz="1100" spc="-20">
                <a:latin typeface="Tahoma"/>
                <a:cs typeface="Tahoma"/>
              </a:rPr>
              <a:t> </a:t>
            </a:r>
            <a:r>
              <a:rPr dirty="0" sz="1100" spc="90">
                <a:latin typeface="Tahoma"/>
                <a:cs typeface="Tahoma"/>
              </a:rPr>
              <a:t>16.501.564/0001-48</a:t>
            </a:r>
            <a:endParaRPr sz="1100">
              <a:latin typeface="Tahoma"/>
              <a:cs typeface="Tahoma"/>
            </a:endParaRPr>
          </a:p>
        </p:txBody>
      </p:sp>
      <p:graphicFrame>
        <p:nvGraphicFramePr>
          <p:cNvPr id="27" name="object 27"/>
          <p:cNvGraphicFramePr>
            <a:graphicFrameLocks noGrp="1"/>
          </p:cNvGraphicFramePr>
          <p:nvPr/>
        </p:nvGraphicFramePr>
        <p:xfrm>
          <a:off x="452621" y="8366745"/>
          <a:ext cx="6658609" cy="12833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0670"/>
                <a:gridCol w="1141730"/>
                <a:gridCol w="2161540"/>
                <a:gridCol w="720089"/>
                <a:gridCol w="810260"/>
                <a:gridCol w="770889"/>
                <a:gridCol w="769620"/>
              </a:tblGrid>
              <a:tr h="39624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302895">
                        <a:lnSpc>
                          <a:spcPct val="100000"/>
                        </a:lnSpc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MATERIAL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61035">
                        <a:lnSpc>
                          <a:spcPct val="100000"/>
                        </a:lnSpc>
                      </a:pPr>
                      <a:r>
                        <a:rPr dirty="0" sz="800" spc="55">
                          <a:latin typeface="Tahoma"/>
                          <a:cs typeface="Tahoma"/>
                        </a:rPr>
                        <a:t>ESPECIFICAÇÃO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2230" marR="53340" indent="13335">
                        <a:lnSpc>
                          <a:spcPct val="101299"/>
                        </a:lnSpc>
                        <a:spcBef>
                          <a:spcPts val="565"/>
                        </a:spcBef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UNIDDADE 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8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MEDIDA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7175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QUANTIDADE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15570" marR="109855" indent="92710">
                        <a:lnSpc>
                          <a:spcPct val="101299"/>
                        </a:lnSpc>
                        <a:spcBef>
                          <a:spcPts val="565"/>
                        </a:spcBef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VALOR  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U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N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I</a:t>
                      </a:r>
                      <a:r>
                        <a:rPr dirty="0" sz="800" spc="-15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Á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R</a:t>
                      </a:r>
                      <a:r>
                        <a:rPr dirty="0" sz="800" spc="-20">
                          <a:latin typeface="Tahoma"/>
                          <a:cs typeface="Tahoma"/>
                        </a:rPr>
                        <a:t>I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7175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17804" marR="201295" indent="-9525">
                        <a:lnSpc>
                          <a:spcPct val="101299"/>
                        </a:lnSpc>
                        <a:spcBef>
                          <a:spcPts val="565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V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R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7175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6720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7429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02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251460" marR="52705" indent="-190500">
                        <a:lnSpc>
                          <a:spcPct val="101200"/>
                        </a:lnSpc>
                        <a:spcBef>
                          <a:spcPts val="625"/>
                        </a:spcBef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BOLA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19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0">
                          <a:latin typeface="Tahoma"/>
                          <a:cs typeface="Tahoma"/>
                        </a:rPr>
                        <a:t>BASQUETE  </a:t>
                      </a:r>
                      <a:r>
                        <a:rPr dirty="0" sz="800" spc="60">
                          <a:latin typeface="Tahoma"/>
                          <a:cs typeface="Tahoma"/>
                        </a:rPr>
                        <a:t>PÊNALTI</a:t>
                      </a:r>
                      <a:r>
                        <a:rPr dirty="0" sz="800" spc="-4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45">
                          <a:latin typeface="Tahoma"/>
                          <a:cs typeface="Tahoma"/>
                        </a:rPr>
                        <a:t>5.7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3815" marR="35560">
                        <a:lnSpc>
                          <a:spcPct val="100600"/>
                        </a:lnSpc>
                        <a:spcBef>
                          <a:spcPts val="215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Bola Oficial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Basquete, tamanho mirim,  matrizada, confeccionada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com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microfibra.  Bola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com 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selo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Confederação Brasileira 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Basketball (CBB). Tamanho: 72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-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74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cm de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diâmetro. Peso: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450 - 500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g.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2730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17653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Unidade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24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13843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151,20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950">
                        <a:latin typeface="Times New Roman"/>
                        <a:cs typeface="Times New Roman"/>
                      </a:endParaRPr>
                    </a:p>
                    <a:p>
                      <a:pPr marL="9588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3.628,80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208788">
                <a:tc gridSpan="5">
                  <a:txBody>
                    <a:bodyPr/>
                    <a:lstStyle/>
                    <a:p>
                      <a:pPr algn="r" marR="3429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12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 marL="443230">
                        <a:lnSpc>
                          <a:spcPct val="100000"/>
                        </a:lnSpc>
                        <a:spcBef>
                          <a:spcPts val="325"/>
                        </a:spcBef>
                      </a:pPr>
                      <a:r>
                        <a:rPr dirty="0" sz="800" spc="8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0">
                          <a:latin typeface="Tahoma"/>
                          <a:cs typeface="Tahoma"/>
                        </a:rPr>
                        <a:t>3.628,80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12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425955" y="424679"/>
            <a:ext cx="1305560" cy="3835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1410"/>
              </a:lnSpc>
              <a:spcBef>
                <a:spcPts val="100"/>
              </a:spcBef>
            </a:pPr>
            <a:r>
              <a:rPr dirty="0" sz="1200" spc="-5" b="1">
                <a:latin typeface="Arial"/>
                <a:cs typeface="Arial"/>
              </a:rPr>
              <a:t>MACKENZIE</a:t>
            </a:r>
            <a:endParaRPr sz="1200">
              <a:latin typeface="Arial"/>
              <a:cs typeface="Arial"/>
            </a:endParaRPr>
          </a:p>
          <a:p>
            <a:pPr marL="12700">
              <a:lnSpc>
                <a:spcPts val="1410"/>
              </a:lnSpc>
            </a:pPr>
            <a:r>
              <a:rPr dirty="0" sz="1200" spc="-5">
                <a:latin typeface="Arial"/>
                <a:cs typeface="Arial"/>
              </a:rPr>
              <a:t>ESPORTE</a:t>
            </a:r>
            <a:r>
              <a:rPr dirty="0" sz="1200" spc="-45">
                <a:latin typeface="Arial"/>
                <a:cs typeface="Arial"/>
              </a:rPr>
              <a:t> </a:t>
            </a:r>
            <a:r>
              <a:rPr dirty="0" sz="1200" spc="-5">
                <a:latin typeface="Arial"/>
                <a:cs typeface="Arial"/>
              </a:rPr>
              <a:t>CLUBE</a:t>
            </a:r>
            <a:endParaRPr sz="12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38905" y="9747492"/>
            <a:ext cx="2293620" cy="0"/>
          </a:xfrm>
          <a:custGeom>
            <a:avLst/>
            <a:gdLst/>
            <a:ahLst/>
            <a:cxnLst/>
            <a:rect l="l" t="t" r="r" b="b"/>
            <a:pathLst>
              <a:path w="2293620" h="0">
                <a:moveTo>
                  <a:pt x="0" y="0"/>
                </a:moveTo>
                <a:lnTo>
                  <a:pt x="2293620" y="0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676649" y="472434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484632" y="0"/>
                </a:moveTo>
                <a:lnTo>
                  <a:pt x="0" y="0"/>
                </a:lnTo>
                <a:lnTo>
                  <a:pt x="245364" y="425196"/>
                </a:lnTo>
                <a:lnTo>
                  <a:pt x="48463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676649" y="472435"/>
            <a:ext cx="485140" cy="425450"/>
          </a:xfrm>
          <a:custGeom>
            <a:avLst/>
            <a:gdLst/>
            <a:ahLst/>
            <a:cxnLst/>
            <a:rect l="l" t="t" r="r" b="b"/>
            <a:pathLst>
              <a:path w="485140" h="425450">
                <a:moveTo>
                  <a:pt x="245363" y="425195"/>
                </a:moveTo>
                <a:lnTo>
                  <a:pt x="484631" y="0"/>
                </a:lnTo>
                <a:lnTo>
                  <a:pt x="0" y="0"/>
                </a:lnTo>
                <a:lnTo>
                  <a:pt x="245363" y="425195"/>
                </a:lnTo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771137" y="518154"/>
            <a:ext cx="302260" cy="295910"/>
          </a:xfrm>
          <a:custGeom>
            <a:avLst/>
            <a:gdLst/>
            <a:ahLst/>
            <a:cxnLst/>
            <a:rect l="l" t="t" r="r" b="b"/>
            <a:pathLst>
              <a:path w="302259" h="295909">
                <a:moveTo>
                  <a:pt x="301752" y="0"/>
                </a:moveTo>
                <a:lnTo>
                  <a:pt x="0" y="0"/>
                </a:lnTo>
                <a:lnTo>
                  <a:pt x="150876" y="295656"/>
                </a:lnTo>
                <a:lnTo>
                  <a:pt x="301752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670553" y="571494"/>
            <a:ext cx="220979" cy="203200"/>
          </a:xfrm>
          <a:custGeom>
            <a:avLst/>
            <a:gdLst/>
            <a:ahLst/>
            <a:cxnLst/>
            <a:rect l="l" t="t" r="r" b="b"/>
            <a:pathLst>
              <a:path w="220980" h="203200">
                <a:moveTo>
                  <a:pt x="220980" y="0"/>
                </a:moveTo>
                <a:lnTo>
                  <a:pt x="106680" y="0"/>
                </a:lnTo>
                <a:lnTo>
                  <a:pt x="56388" y="85344"/>
                </a:lnTo>
                <a:lnTo>
                  <a:pt x="0" y="202692"/>
                </a:lnTo>
                <a:lnTo>
                  <a:pt x="220980" y="202692"/>
                </a:lnTo>
                <a:lnTo>
                  <a:pt x="220980" y="143256"/>
                </a:lnTo>
                <a:lnTo>
                  <a:pt x="88392" y="143256"/>
                </a:lnTo>
                <a:lnTo>
                  <a:pt x="100584" y="123444"/>
                </a:lnTo>
                <a:lnTo>
                  <a:pt x="220980" y="123444"/>
                </a:lnTo>
                <a:lnTo>
                  <a:pt x="220980" y="71628"/>
                </a:lnTo>
                <a:lnTo>
                  <a:pt x="126492" y="71628"/>
                </a:lnTo>
                <a:lnTo>
                  <a:pt x="138684" y="45720"/>
                </a:lnTo>
                <a:lnTo>
                  <a:pt x="220980" y="45720"/>
                </a:lnTo>
                <a:lnTo>
                  <a:pt x="22098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947921" y="571494"/>
            <a:ext cx="207645" cy="203200"/>
          </a:xfrm>
          <a:custGeom>
            <a:avLst/>
            <a:gdLst/>
            <a:ahLst/>
            <a:cxnLst/>
            <a:rect l="l" t="t" r="r" b="b"/>
            <a:pathLst>
              <a:path w="207644" h="203200">
                <a:moveTo>
                  <a:pt x="106680" y="0"/>
                </a:moveTo>
                <a:lnTo>
                  <a:pt x="0" y="0"/>
                </a:lnTo>
                <a:lnTo>
                  <a:pt x="0" y="202692"/>
                </a:lnTo>
                <a:lnTo>
                  <a:pt x="207264" y="202692"/>
                </a:lnTo>
                <a:lnTo>
                  <a:pt x="201168" y="188976"/>
                </a:lnTo>
                <a:lnTo>
                  <a:pt x="201168" y="176784"/>
                </a:lnTo>
                <a:lnTo>
                  <a:pt x="195072" y="169164"/>
                </a:lnTo>
                <a:lnTo>
                  <a:pt x="188976" y="169164"/>
                </a:lnTo>
                <a:lnTo>
                  <a:pt x="175260" y="143256"/>
                </a:lnTo>
                <a:lnTo>
                  <a:pt x="38100" y="143256"/>
                </a:lnTo>
                <a:lnTo>
                  <a:pt x="38100" y="45720"/>
                </a:lnTo>
                <a:lnTo>
                  <a:pt x="124968" y="45720"/>
                </a:lnTo>
                <a:lnTo>
                  <a:pt x="112776" y="19812"/>
                </a:lnTo>
                <a:lnTo>
                  <a:pt x="10668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682745" y="577590"/>
            <a:ext cx="201295" cy="182880"/>
          </a:xfrm>
          <a:custGeom>
            <a:avLst/>
            <a:gdLst/>
            <a:ahLst/>
            <a:cxnLst/>
            <a:rect l="l" t="t" r="r" b="b"/>
            <a:pathLst>
              <a:path w="201294" h="182879">
                <a:moveTo>
                  <a:pt x="201168" y="0"/>
                </a:moveTo>
                <a:lnTo>
                  <a:pt x="94488" y="0"/>
                </a:lnTo>
                <a:lnTo>
                  <a:pt x="0" y="182880"/>
                </a:lnTo>
                <a:lnTo>
                  <a:pt x="201168" y="182880"/>
                </a:lnTo>
                <a:lnTo>
                  <a:pt x="201168" y="150876"/>
                </a:lnTo>
                <a:lnTo>
                  <a:pt x="64008" y="150876"/>
                </a:lnTo>
                <a:lnTo>
                  <a:pt x="88392" y="105156"/>
                </a:lnTo>
                <a:lnTo>
                  <a:pt x="201168" y="105156"/>
                </a:lnTo>
                <a:lnTo>
                  <a:pt x="201168" y="71628"/>
                </a:lnTo>
                <a:lnTo>
                  <a:pt x="100584" y="71628"/>
                </a:lnTo>
                <a:lnTo>
                  <a:pt x="120396" y="25908"/>
                </a:lnTo>
                <a:lnTo>
                  <a:pt x="201168" y="25908"/>
                </a:lnTo>
                <a:lnTo>
                  <a:pt x="20116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954017" y="577590"/>
            <a:ext cx="189230" cy="182880"/>
          </a:xfrm>
          <a:custGeom>
            <a:avLst/>
            <a:gdLst/>
            <a:ahLst/>
            <a:cxnLst/>
            <a:rect l="l" t="t" r="r" b="b"/>
            <a:pathLst>
              <a:path w="189230" h="182879">
                <a:moveTo>
                  <a:pt x="94488" y="0"/>
                </a:moveTo>
                <a:lnTo>
                  <a:pt x="0" y="0"/>
                </a:lnTo>
                <a:lnTo>
                  <a:pt x="0" y="182880"/>
                </a:lnTo>
                <a:lnTo>
                  <a:pt x="188976" y="182880"/>
                </a:lnTo>
                <a:lnTo>
                  <a:pt x="182880" y="163068"/>
                </a:lnTo>
                <a:lnTo>
                  <a:pt x="176784" y="156972"/>
                </a:lnTo>
                <a:lnTo>
                  <a:pt x="169164" y="150876"/>
                </a:lnTo>
                <a:lnTo>
                  <a:pt x="24384" y="150876"/>
                </a:lnTo>
                <a:lnTo>
                  <a:pt x="24384" y="25908"/>
                </a:lnTo>
                <a:lnTo>
                  <a:pt x="106680" y="25908"/>
                </a:lnTo>
                <a:lnTo>
                  <a:pt x="944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803141" y="342894"/>
            <a:ext cx="239395" cy="189230"/>
          </a:xfrm>
          <a:custGeom>
            <a:avLst/>
            <a:gdLst/>
            <a:ahLst/>
            <a:cxnLst/>
            <a:rect l="l" t="t" r="r" b="b"/>
            <a:pathLst>
              <a:path w="239394" h="189229">
                <a:moveTo>
                  <a:pt x="94488" y="0"/>
                </a:moveTo>
                <a:lnTo>
                  <a:pt x="88392" y="6096"/>
                </a:lnTo>
                <a:lnTo>
                  <a:pt x="80772" y="32004"/>
                </a:lnTo>
                <a:lnTo>
                  <a:pt x="68580" y="38100"/>
                </a:lnTo>
                <a:lnTo>
                  <a:pt x="56388" y="65532"/>
                </a:lnTo>
                <a:lnTo>
                  <a:pt x="50292" y="71628"/>
                </a:lnTo>
                <a:lnTo>
                  <a:pt x="24384" y="129540"/>
                </a:lnTo>
                <a:lnTo>
                  <a:pt x="12192" y="137160"/>
                </a:lnTo>
                <a:lnTo>
                  <a:pt x="18288" y="143256"/>
                </a:lnTo>
                <a:lnTo>
                  <a:pt x="0" y="182880"/>
                </a:lnTo>
                <a:lnTo>
                  <a:pt x="50292" y="188976"/>
                </a:lnTo>
                <a:lnTo>
                  <a:pt x="74676" y="137160"/>
                </a:lnTo>
                <a:lnTo>
                  <a:pt x="88392" y="137160"/>
                </a:lnTo>
                <a:lnTo>
                  <a:pt x="88392" y="129540"/>
                </a:lnTo>
                <a:lnTo>
                  <a:pt x="80772" y="129540"/>
                </a:lnTo>
                <a:lnTo>
                  <a:pt x="88392" y="123444"/>
                </a:lnTo>
                <a:lnTo>
                  <a:pt x="94488" y="103632"/>
                </a:lnTo>
                <a:lnTo>
                  <a:pt x="201168" y="103632"/>
                </a:lnTo>
                <a:lnTo>
                  <a:pt x="195072" y="97536"/>
                </a:lnTo>
                <a:lnTo>
                  <a:pt x="169164" y="45720"/>
                </a:lnTo>
                <a:lnTo>
                  <a:pt x="118872" y="45720"/>
                </a:lnTo>
                <a:lnTo>
                  <a:pt x="112776" y="25908"/>
                </a:lnTo>
                <a:lnTo>
                  <a:pt x="106680" y="18288"/>
                </a:lnTo>
                <a:lnTo>
                  <a:pt x="100584" y="6096"/>
                </a:lnTo>
                <a:lnTo>
                  <a:pt x="94488" y="0"/>
                </a:lnTo>
                <a:close/>
              </a:path>
              <a:path w="239394" h="189229">
                <a:moveTo>
                  <a:pt x="201168" y="103632"/>
                </a:moveTo>
                <a:lnTo>
                  <a:pt x="150876" y="103632"/>
                </a:lnTo>
                <a:lnTo>
                  <a:pt x="156972" y="117348"/>
                </a:lnTo>
                <a:lnTo>
                  <a:pt x="156972" y="123444"/>
                </a:lnTo>
                <a:lnTo>
                  <a:pt x="163068" y="129540"/>
                </a:lnTo>
                <a:lnTo>
                  <a:pt x="169164" y="149352"/>
                </a:lnTo>
                <a:lnTo>
                  <a:pt x="195072" y="188976"/>
                </a:lnTo>
                <a:lnTo>
                  <a:pt x="239268" y="188976"/>
                </a:lnTo>
                <a:lnTo>
                  <a:pt x="239268" y="175260"/>
                </a:lnTo>
                <a:lnTo>
                  <a:pt x="233172" y="169164"/>
                </a:lnTo>
                <a:lnTo>
                  <a:pt x="219456" y="137160"/>
                </a:lnTo>
                <a:lnTo>
                  <a:pt x="219456" y="129540"/>
                </a:lnTo>
                <a:lnTo>
                  <a:pt x="213360" y="129540"/>
                </a:lnTo>
                <a:lnTo>
                  <a:pt x="207264" y="123444"/>
                </a:lnTo>
                <a:lnTo>
                  <a:pt x="207264" y="111252"/>
                </a:lnTo>
                <a:lnTo>
                  <a:pt x="201168" y="103632"/>
                </a:lnTo>
                <a:close/>
              </a:path>
              <a:path w="239394" h="189229">
                <a:moveTo>
                  <a:pt x="150876" y="103632"/>
                </a:moveTo>
                <a:lnTo>
                  <a:pt x="94488" y="103632"/>
                </a:lnTo>
                <a:lnTo>
                  <a:pt x="100584" y="117348"/>
                </a:lnTo>
                <a:lnTo>
                  <a:pt x="106680" y="123444"/>
                </a:lnTo>
                <a:lnTo>
                  <a:pt x="112776" y="143256"/>
                </a:lnTo>
                <a:lnTo>
                  <a:pt x="131064" y="143256"/>
                </a:lnTo>
                <a:lnTo>
                  <a:pt x="150876" y="103632"/>
                </a:lnTo>
                <a:close/>
              </a:path>
              <a:path w="239394" h="189229">
                <a:moveTo>
                  <a:pt x="156972" y="6096"/>
                </a:moveTo>
                <a:lnTo>
                  <a:pt x="150876" y="6096"/>
                </a:lnTo>
                <a:lnTo>
                  <a:pt x="138684" y="18288"/>
                </a:lnTo>
                <a:lnTo>
                  <a:pt x="131064" y="32004"/>
                </a:lnTo>
                <a:lnTo>
                  <a:pt x="118872" y="45720"/>
                </a:lnTo>
                <a:lnTo>
                  <a:pt x="169164" y="45720"/>
                </a:lnTo>
                <a:lnTo>
                  <a:pt x="156972" y="60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815333" y="361182"/>
            <a:ext cx="213360" cy="157480"/>
          </a:xfrm>
          <a:custGeom>
            <a:avLst/>
            <a:gdLst/>
            <a:ahLst/>
            <a:cxnLst/>
            <a:rect l="l" t="t" r="r" b="b"/>
            <a:pathLst>
              <a:path w="213359" h="157479">
                <a:moveTo>
                  <a:pt x="88392" y="0"/>
                </a:moveTo>
                <a:lnTo>
                  <a:pt x="82296" y="0"/>
                </a:lnTo>
                <a:lnTo>
                  <a:pt x="76200" y="13716"/>
                </a:lnTo>
                <a:lnTo>
                  <a:pt x="50292" y="47244"/>
                </a:lnTo>
                <a:lnTo>
                  <a:pt x="12192" y="124968"/>
                </a:lnTo>
                <a:lnTo>
                  <a:pt x="0" y="156972"/>
                </a:lnTo>
                <a:lnTo>
                  <a:pt x="38100" y="156972"/>
                </a:lnTo>
                <a:lnTo>
                  <a:pt x="44196" y="144780"/>
                </a:lnTo>
                <a:lnTo>
                  <a:pt x="76200" y="79248"/>
                </a:lnTo>
                <a:lnTo>
                  <a:pt x="82296" y="73152"/>
                </a:lnTo>
                <a:lnTo>
                  <a:pt x="176925" y="73152"/>
                </a:lnTo>
                <a:lnTo>
                  <a:pt x="160551" y="39624"/>
                </a:lnTo>
                <a:lnTo>
                  <a:pt x="106680" y="39624"/>
                </a:lnTo>
                <a:lnTo>
                  <a:pt x="100584" y="33528"/>
                </a:lnTo>
                <a:lnTo>
                  <a:pt x="100584" y="27432"/>
                </a:lnTo>
                <a:lnTo>
                  <a:pt x="88392" y="0"/>
                </a:lnTo>
                <a:close/>
              </a:path>
              <a:path w="213359" h="157479">
                <a:moveTo>
                  <a:pt x="176925" y="73152"/>
                </a:moveTo>
                <a:lnTo>
                  <a:pt x="138684" y="73152"/>
                </a:lnTo>
                <a:lnTo>
                  <a:pt x="144780" y="79248"/>
                </a:lnTo>
                <a:lnTo>
                  <a:pt x="150876" y="99060"/>
                </a:lnTo>
                <a:lnTo>
                  <a:pt x="163068" y="118872"/>
                </a:lnTo>
                <a:lnTo>
                  <a:pt x="163068" y="124968"/>
                </a:lnTo>
                <a:lnTo>
                  <a:pt x="170688" y="131064"/>
                </a:lnTo>
                <a:lnTo>
                  <a:pt x="176784" y="144780"/>
                </a:lnTo>
                <a:lnTo>
                  <a:pt x="176784" y="150876"/>
                </a:lnTo>
                <a:lnTo>
                  <a:pt x="182880" y="156972"/>
                </a:lnTo>
                <a:lnTo>
                  <a:pt x="213360" y="156972"/>
                </a:lnTo>
                <a:lnTo>
                  <a:pt x="213360" y="150876"/>
                </a:lnTo>
                <a:lnTo>
                  <a:pt x="207264" y="144780"/>
                </a:lnTo>
                <a:lnTo>
                  <a:pt x="188976" y="105156"/>
                </a:lnTo>
                <a:lnTo>
                  <a:pt x="182880" y="92964"/>
                </a:lnTo>
                <a:lnTo>
                  <a:pt x="182880" y="85344"/>
                </a:lnTo>
                <a:lnTo>
                  <a:pt x="176925" y="73152"/>
                </a:lnTo>
                <a:close/>
              </a:path>
              <a:path w="213359" h="157479">
                <a:moveTo>
                  <a:pt x="138684" y="73152"/>
                </a:moveTo>
                <a:lnTo>
                  <a:pt x="82296" y="73152"/>
                </a:lnTo>
                <a:lnTo>
                  <a:pt x="88392" y="79248"/>
                </a:lnTo>
                <a:lnTo>
                  <a:pt x="100584" y="99060"/>
                </a:lnTo>
                <a:lnTo>
                  <a:pt x="100584" y="111252"/>
                </a:lnTo>
                <a:lnTo>
                  <a:pt x="112776" y="111252"/>
                </a:lnTo>
                <a:lnTo>
                  <a:pt x="118872" y="99060"/>
                </a:lnTo>
                <a:lnTo>
                  <a:pt x="132588" y="79248"/>
                </a:lnTo>
                <a:lnTo>
                  <a:pt x="138684" y="73152"/>
                </a:lnTo>
                <a:close/>
              </a:path>
              <a:path w="213359" h="157479">
                <a:moveTo>
                  <a:pt x="132588" y="0"/>
                </a:moveTo>
                <a:lnTo>
                  <a:pt x="132588" y="7620"/>
                </a:lnTo>
                <a:lnTo>
                  <a:pt x="126492" y="19812"/>
                </a:lnTo>
                <a:lnTo>
                  <a:pt x="106680" y="39624"/>
                </a:lnTo>
                <a:lnTo>
                  <a:pt x="160551" y="39624"/>
                </a:lnTo>
                <a:lnTo>
                  <a:pt x="150876" y="19812"/>
                </a:lnTo>
                <a:lnTo>
                  <a:pt x="144780" y="13716"/>
                </a:lnTo>
                <a:lnTo>
                  <a:pt x="144780" y="7620"/>
                </a:lnTo>
                <a:lnTo>
                  <a:pt x="132588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117085" y="714750"/>
            <a:ext cx="26034" cy="53340"/>
          </a:xfrm>
          <a:custGeom>
            <a:avLst/>
            <a:gdLst/>
            <a:ahLst/>
            <a:cxnLst/>
            <a:rect l="l" t="t" r="r" b="b"/>
            <a:pathLst>
              <a:path w="26034" h="53340">
                <a:moveTo>
                  <a:pt x="6096" y="0"/>
                </a:moveTo>
                <a:lnTo>
                  <a:pt x="0" y="6096"/>
                </a:lnTo>
                <a:lnTo>
                  <a:pt x="25908" y="53340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123181" y="708654"/>
            <a:ext cx="52069" cy="66040"/>
          </a:xfrm>
          <a:custGeom>
            <a:avLst/>
            <a:gdLst/>
            <a:ahLst/>
            <a:cxnLst/>
            <a:rect l="l" t="t" r="r" b="b"/>
            <a:pathLst>
              <a:path w="52069" h="66040">
                <a:moveTo>
                  <a:pt x="51816" y="0"/>
                </a:moveTo>
                <a:lnTo>
                  <a:pt x="0" y="6096"/>
                </a:lnTo>
                <a:lnTo>
                  <a:pt x="32004" y="65532"/>
                </a:lnTo>
                <a:lnTo>
                  <a:pt x="518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909821" y="472434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2"/>
                </a:moveTo>
                <a:lnTo>
                  <a:pt x="44196" y="19812"/>
                </a:lnTo>
                <a:lnTo>
                  <a:pt x="44196" y="0"/>
                </a:lnTo>
                <a:lnTo>
                  <a:pt x="0" y="0"/>
                </a:lnTo>
                <a:lnTo>
                  <a:pt x="0" y="1981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909821" y="472435"/>
            <a:ext cx="44450" cy="20320"/>
          </a:xfrm>
          <a:custGeom>
            <a:avLst/>
            <a:gdLst/>
            <a:ahLst/>
            <a:cxnLst/>
            <a:rect l="l" t="t" r="r" b="b"/>
            <a:pathLst>
              <a:path w="44450" h="20320">
                <a:moveTo>
                  <a:pt x="0" y="19811"/>
                </a:moveTo>
                <a:lnTo>
                  <a:pt x="44195" y="19811"/>
                </a:lnTo>
                <a:lnTo>
                  <a:pt x="44195" y="0"/>
                </a:lnTo>
                <a:lnTo>
                  <a:pt x="0" y="0"/>
                </a:lnTo>
                <a:lnTo>
                  <a:pt x="0" y="19811"/>
                </a:lnTo>
                <a:close/>
              </a:path>
            </a:pathLst>
          </a:custGeom>
          <a:ln w="317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815333" y="348990"/>
            <a:ext cx="88900" cy="143510"/>
          </a:xfrm>
          <a:custGeom>
            <a:avLst/>
            <a:gdLst/>
            <a:ahLst/>
            <a:cxnLst/>
            <a:rect l="l" t="t" r="r" b="b"/>
            <a:pathLst>
              <a:path w="88900" h="143509">
                <a:moveTo>
                  <a:pt x="76200" y="0"/>
                </a:moveTo>
                <a:lnTo>
                  <a:pt x="0" y="137160"/>
                </a:lnTo>
                <a:lnTo>
                  <a:pt x="6096" y="137160"/>
                </a:lnTo>
                <a:lnTo>
                  <a:pt x="12192" y="143256"/>
                </a:lnTo>
                <a:lnTo>
                  <a:pt x="88392" y="6096"/>
                </a:lnTo>
                <a:lnTo>
                  <a:pt x="7620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960113" y="454146"/>
            <a:ext cx="38100" cy="71755"/>
          </a:xfrm>
          <a:custGeom>
            <a:avLst/>
            <a:gdLst/>
            <a:ahLst/>
            <a:cxnLst/>
            <a:rect l="l" t="t" r="r" b="b"/>
            <a:pathLst>
              <a:path w="38100" h="71754">
                <a:moveTo>
                  <a:pt x="0" y="0"/>
                </a:moveTo>
                <a:lnTo>
                  <a:pt x="38100" y="71628"/>
                </a:lnTo>
                <a:lnTo>
                  <a:pt x="38100" y="64008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847337" y="440430"/>
            <a:ext cx="50800" cy="85725"/>
          </a:xfrm>
          <a:custGeom>
            <a:avLst/>
            <a:gdLst/>
            <a:ahLst/>
            <a:cxnLst/>
            <a:rect l="l" t="t" r="r" b="b"/>
            <a:pathLst>
              <a:path w="50800" h="85725">
                <a:moveTo>
                  <a:pt x="44196" y="0"/>
                </a:moveTo>
                <a:lnTo>
                  <a:pt x="0" y="85344"/>
                </a:lnTo>
                <a:lnTo>
                  <a:pt x="6096" y="85344"/>
                </a:lnTo>
                <a:lnTo>
                  <a:pt x="50292" y="6096"/>
                </a:lnTo>
                <a:lnTo>
                  <a:pt x="441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897629" y="440430"/>
            <a:ext cx="18415" cy="32384"/>
          </a:xfrm>
          <a:custGeom>
            <a:avLst/>
            <a:gdLst/>
            <a:ahLst/>
            <a:cxnLst/>
            <a:rect l="l" t="t" r="r" b="b"/>
            <a:pathLst>
              <a:path w="18415" h="32384">
                <a:moveTo>
                  <a:pt x="6096" y="0"/>
                </a:moveTo>
                <a:lnTo>
                  <a:pt x="0" y="6096"/>
                </a:lnTo>
                <a:lnTo>
                  <a:pt x="12192" y="32004"/>
                </a:lnTo>
                <a:lnTo>
                  <a:pt x="18288" y="25908"/>
                </a:lnTo>
                <a:lnTo>
                  <a:pt x="6096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934205" y="446526"/>
            <a:ext cx="20320" cy="33655"/>
          </a:xfrm>
          <a:custGeom>
            <a:avLst/>
            <a:gdLst/>
            <a:ahLst/>
            <a:cxnLst/>
            <a:rect l="l" t="t" r="r" b="b"/>
            <a:pathLst>
              <a:path w="20319" h="33654">
                <a:moveTo>
                  <a:pt x="19812" y="0"/>
                </a:moveTo>
                <a:lnTo>
                  <a:pt x="7620" y="0"/>
                </a:lnTo>
                <a:lnTo>
                  <a:pt x="0" y="25908"/>
                </a:lnTo>
                <a:lnTo>
                  <a:pt x="0" y="33528"/>
                </a:lnTo>
                <a:lnTo>
                  <a:pt x="7620" y="33528"/>
                </a:lnTo>
                <a:lnTo>
                  <a:pt x="1981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739133" y="591306"/>
            <a:ext cx="26034" cy="45720"/>
          </a:xfrm>
          <a:custGeom>
            <a:avLst/>
            <a:gdLst/>
            <a:ahLst/>
            <a:cxnLst/>
            <a:rect l="l" t="t" r="r" b="b"/>
            <a:pathLst>
              <a:path w="26034" h="45720">
                <a:moveTo>
                  <a:pt x="25908" y="0"/>
                </a:moveTo>
                <a:lnTo>
                  <a:pt x="0" y="45720"/>
                </a:lnTo>
                <a:lnTo>
                  <a:pt x="7620" y="45720"/>
                </a:lnTo>
                <a:lnTo>
                  <a:pt x="25908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2732532" y="9747492"/>
            <a:ext cx="2733040" cy="0"/>
          </a:xfrm>
          <a:custGeom>
            <a:avLst/>
            <a:gdLst/>
            <a:ahLst/>
            <a:cxnLst/>
            <a:rect l="l" t="t" r="r" b="b"/>
            <a:pathLst>
              <a:path w="2733040" h="0">
                <a:moveTo>
                  <a:pt x="0" y="0"/>
                </a:moveTo>
                <a:lnTo>
                  <a:pt x="2732532" y="0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 txBox="1"/>
          <p:nvPr/>
        </p:nvSpPr>
        <p:spPr>
          <a:xfrm>
            <a:off x="444493" y="1729222"/>
            <a:ext cx="4063365" cy="1936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100" spc="75">
                <a:latin typeface="Tahoma"/>
                <a:cs typeface="Tahoma"/>
              </a:rPr>
              <a:t>ESPORTES</a:t>
            </a:r>
            <a:r>
              <a:rPr dirty="0" sz="1100" spc="-25">
                <a:latin typeface="Tahoma"/>
                <a:cs typeface="Tahoma"/>
              </a:rPr>
              <a:t> </a:t>
            </a:r>
            <a:r>
              <a:rPr dirty="0" sz="1100" spc="95">
                <a:latin typeface="Tahoma"/>
                <a:cs typeface="Tahoma"/>
              </a:rPr>
              <a:t>CAMISA</a:t>
            </a:r>
            <a:r>
              <a:rPr dirty="0" sz="1100" spc="-35">
                <a:latin typeface="Tahoma"/>
                <a:cs typeface="Tahoma"/>
              </a:rPr>
              <a:t> </a:t>
            </a:r>
            <a:r>
              <a:rPr dirty="0" sz="1100" spc="95">
                <a:latin typeface="Tahoma"/>
                <a:cs typeface="Tahoma"/>
              </a:rPr>
              <a:t>10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70">
                <a:latin typeface="Tahoma"/>
                <a:cs typeface="Tahoma"/>
              </a:rPr>
              <a:t>LTDA</a:t>
            </a:r>
            <a:r>
              <a:rPr dirty="0" sz="1100" spc="-35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-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CNPJ:</a:t>
            </a:r>
            <a:r>
              <a:rPr dirty="0" sz="1100" spc="-25">
                <a:latin typeface="Tahoma"/>
                <a:cs typeface="Tahoma"/>
              </a:rPr>
              <a:t> </a:t>
            </a:r>
            <a:r>
              <a:rPr dirty="0" sz="1100" spc="90">
                <a:latin typeface="Tahoma"/>
                <a:cs typeface="Tahoma"/>
              </a:rPr>
              <a:t>17.558.578/0001-60</a:t>
            </a:r>
            <a:endParaRPr sz="1100">
              <a:latin typeface="Tahoma"/>
              <a:cs typeface="Tahoma"/>
            </a:endParaRPr>
          </a:p>
        </p:txBody>
      </p:sp>
      <p:graphicFrame>
        <p:nvGraphicFramePr>
          <p:cNvPr id="25" name="object 25"/>
          <p:cNvGraphicFramePr>
            <a:graphicFrameLocks noGrp="1"/>
          </p:cNvGraphicFramePr>
          <p:nvPr/>
        </p:nvGraphicFramePr>
        <p:xfrm>
          <a:off x="452621" y="2034525"/>
          <a:ext cx="6658609" cy="1254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0670"/>
                <a:gridCol w="1141730"/>
                <a:gridCol w="2161540"/>
                <a:gridCol w="720089"/>
                <a:gridCol w="810260"/>
                <a:gridCol w="770889"/>
                <a:gridCol w="769620"/>
              </a:tblGrid>
              <a:tr h="5440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302895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MATERIAL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61035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sz="800" spc="55">
                          <a:latin typeface="Tahoma"/>
                          <a:cs typeface="Tahoma"/>
                        </a:rPr>
                        <a:t>ESPECIFICAÇÃO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62230" marR="53340" indent="13335">
                        <a:lnSpc>
                          <a:spcPct val="101200"/>
                        </a:lnSpc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UNIDDADE 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8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MEDIDA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QUANTIDADE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15570" marR="109855" indent="92710">
                        <a:lnSpc>
                          <a:spcPct val="101200"/>
                        </a:lnSpc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VALOR  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U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N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I</a:t>
                      </a:r>
                      <a:r>
                        <a:rPr dirty="0" sz="800" spc="-15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Á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R</a:t>
                      </a:r>
                      <a:r>
                        <a:rPr dirty="0" sz="800" spc="-20">
                          <a:latin typeface="Tahoma"/>
                          <a:cs typeface="Tahoma"/>
                        </a:rPr>
                        <a:t>I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217804" marR="201295" indent="-9525">
                        <a:lnSpc>
                          <a:spcPct val="101200"/>
                        </a:lnSpc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V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R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9776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74295">
                        <a:lnSpc>
                          <a:spcPct val="100000"/>
                        </a:lnSpc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03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1460" marR="167005" indent="-78105">
                        <a:lnSpc>
                          <a:spcPct val="100000"/>
                        </a:lnSpc>
                        <a:spcBef>
                          <a:spcPts val="590"/>
                        </a:spcBef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BOLA</a:t>
                      </a:r>
                      <a:r>
                        <a:rPr dirty="0" sz="800" spc="-19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60">
                          <a:latin typeface="Tahoma"/>
                          <a:cs typeface="Tahoma"/>
                        </a:rPr>
                        <a:t>VÔLEI  PÊNALTI</a:t>
                      </a:r>
                      <a:r>
                        <a:rPr dirty="0" sz="800" spc="-5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45">
                          <a:latin typeface="Tahoma"/>
                          <a:cs typeface="Tahoma"/>
                        </a:rPr>
                        <a:t>7.0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7493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815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Material:</a:t>
                      </a:r>
                      <a:r>
                        <a:rPr dirty="0" sz="800" spc="1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Em</a:t>
                      </a:r>
                      <a:r>
                        <a:rPr dirty="0" sz="800" spc="10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microfibra;</a:t>
                      </a:r>
                      <a:r>
                        <a:rPr dirty="0" sz="800" spc="114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Circunferência:</a:t>
                      </a:r>
                      <a:r>
                        <a:rPr dirty="0" sz="800" spc="1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65</a:t>
                      </a:r>
                      <a:r>
                        <a:rPr dirty="0" sz="800" spc="1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-</a:t>
                      </a:r>
                      <a:endParaRPr sz="800">
                        <a:latin typeface="Tahoma"/>
                        <a:cs typeface="Tahoma"/>
                      </a:endParaRPr>
                    </a:p>
                    <a:p>
                      <a:pPr marL="43815" marR="35560" indent="-635">
                        <a:lnSpc>
                          <a:spcPts val="969"/>
                        </a:lnSpc>
                        <a:spcBef>
                          <a:spcPts val="25"/>
                        </a:spcBef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67 cm;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Pressão estimada: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4-5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LBS;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Peso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Aproximado: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260 – 280</a:t>
                      </a:r>
                      <a:r>
                        <a:rPr dirty="0" sz="800" spc="-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g.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139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76530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Unidade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 marL="635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96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170180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181,90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99060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17.462,40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6324">
                <a:tc gridSpan="5">
                  <a:txBody>
                    <a:bodyPr/>
                    <a:lstStyle/>
                    <a:p>
                      <a:pPr algn="r" marR="34290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901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 marL="424815">
                        <a:lnSpc>
                          <a:spcPct val="100000"/>
                        </a:lnSpc>
                        <a:spcBef>
                          <a:spcPts val="710"/>
                        </a:spcBef>
                      </a:pPr>
                      <a:r>
                        <a:rPr dirty="0" sz="800" spc="8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3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17.462,40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9017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26" name="object 26"/>
          <p:cNvSpPr txBox="1"/>
          <p:nvPr/>
        </p:nvSpPr>
        <p:spPr>
          <a:xfrm>
            <a:off x="444493" y="3398002"/>
            <a:ext cx="6674484" cy="3613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 sz="1100" spc="80">
                <a:latin typeface="Tahoma"/>
                <a:cs typeface="Tahoma"/>
              </a:rPr>
              <a:t>PEQUITA</a:t>
            </a:r>
            <a:r>
              <a:rPr dirty="0" sz="1100" spc="-5">
                <a:latin typeface="Tahoma"/>
                <a:cs typeface="Tahoma"/>
              </a:rPr>
              <a:t> </a:t>
            </a:r>
            <a:r>
              <a:rPr dirty="0" sz="1100" spc="90">
                <a:latin typeface="Tahoma"/>
                <a:cs typeface="Tahoma"/>
              </a:rPr>
              <a:t>INDÚSTRIA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60">
                <a:latin typeface="Tahoma"/>
                <a:cs typeface="Tahoma"/>
              </a:rPr>
              <a:t>E</a:t>
            </a:r>
            <a:r>
              <a:rPr dirty="0" sz="1100">
                <a:latin typeface="Tahoma"/>
                <a:cs typeface="Tahoma"/>
              </a:rPr>
              <a:t> </a:t>
            </a:r>
            <a:r>
              <a:rPr dirty="0" sz="1100" spc="85">
                <a:latin typeface="Tahoma"/>
                <a:cs typeface="Tahoma"/>
              </a:rPr>
              <a:t>COMERCIO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70">
                <a:latin typeface="Tahoma"/>
                <a:cs typeface="Tahoma"/>
              </a:rPr>
              <a:t>DE</a:t>
            </a:r>
            <a:r>
              <a:rPr dirty="0" sz="1100">
                <a:latin typeface="Tahoma"/>
                <a:cs typeface="Tahoma"/>
              </a:rPr>
              <a:t> </a:t>
            </a:r>
            <a:r>
              <a:rPr dirty="0" sz="1100" spc="80">
                <a:latin typeface="Tahoma"/>
                <a:cs typeface="Tahoma"/>
              </a:rPr>
              <a:t>ARTIGOS</a:t>
            </a:r>
            <a:r>
              <a:rPr dirty="0" sz="1100" spc="-20">
                <a:latin typeface="Tahoma"/>
                <a:cs typeface="Tahoma"/>
              </a:rPr>
              <a:t> </a:t>
            </a:r>
            <a:r>
              <a:rPr dirty="0" sz="1100" spc="80">
                <a:latin typeface="Tahoma"/>
                <a:cs typeface="Tahoma"/>
              </a:rPr>
              <a:t>ESPORTIVOS</a:t>
            </a:r>
            <a:r>
              <a:rPr dirty="0" sz="1100">
                <a:latin typeface="Tahoma"/>
                <a:cs typeface="Tahoma"/>
              </a:rPr>
              <a:t> </a:t>
            </a:r>
            <a:r>
              <a:rPr dirty="0" sz="1100" spc="70">
                <a:latin typeface="Tahoma"/>
                <a:cs typeface="Tahoma"/>
              </a:rPr>
              <a:t>LTDA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-</a:t>
            </a:r>
            <a:r>
              <a:rPr dirty="0" sz="1100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CNPJ:</a:t>
            </a:r>
            <a:r>
              <a:rPr dirty="0" sz="1100" spc="-10">
                <a:latin typeface="Tahoma"/>
                <a:cs typeface="Tahoma"/>
              </a:rPr>
              <a:t> </a:t>
            </a:r>
            <a:r>
              <a:rPr dirty="0" sz="1100" spc="90">
                <a:latin typeface="Tahoma"/>
                <a:cs typeface="Tahoma"/>
              </a:rPr>
              <a:t>24.015.851/0001-  </a:t>
            </a:r>
            <a:r>
              <a:rPr dirty="0" sz="1100" spc="100">
                <a:latin typeface="Tahoma"/>
                <a:cs typeface="Tahoma"/>
              </a:rPr>
              <a:t>76</a:t>
            </a:r>
            <a:endParaRPr sz="1100">
              <a:latin typeface="Tahoma"/>
              <a:cs typeface="Tahoma"/>
            </a:endParaRPr>
          </a:p>
        </p:txBody>
      </p:sp>
      <p:graphicFrame>
        <p:nvGraphicFramePr>
          <p:cNvPr id="27" name="object 27"/>
          <p:cNvGraphicFramePr>
            <a:graphicFrameLocks noGrp="1"/>
          </p:cNvGraphicFramePr>
          <p:nvPr/>
        </p:nvGraphicFramePr>
        <p:xfrm>
          <a:off x="452621" y="3870945"/>
          <a:ext cx="6658609" cy="23272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80670"/>
                <a:gridCol w="1141730"/>
                <a:gridCol w="2161540"/>
                <a:gridCol w="720089"/>
                <a:gridCol w="810260"/>
                <a:gridCol w="770889"/>
                <a:gridCol w="769620"/>
              </a:tblGrid>
              <a:tr h="544068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302895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MATERIAL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marL="661035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sz="800" spc="55">
                          <a:latin typeface="Tahoma"/>
                          <a:cs typeface="Tahoma"/>
                        </a:rPr>
                        <a:t>ESPECIFICAÇÃO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62230" marR="53340" indent="13335">
                        <a:lnSpc>
                          <a:spcPct val="101299"/>
                        </a:lnSpc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UNIDDADE 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DE</a:t>
                      </a:r>
                      <a:r>
                        <a:rPr dirty="0" sz="800" spc="-8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65">
                          <a:latin typeface="Tahoma"/>
                          <a:cs typeface="Tahoma"/>
                        </a:rPr>
                        <a:t>MEDIDA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10"/>
                        </a:spcBef>
                      </a:pPr>
                      <a:r>
                        <a:rPr dirty="0" sz="800" spc="60">
                          <a:latin typeface="Tahoma"/>
                          <a:cs typeface="Tahoma"/>
                        </a:rPr>
                        <a:t>QUANTIDADE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115570" marR="109855" indent="92710">
                        <a:lnSpc>
                          <a:spcPct val="101299"/>
                        </a:lnSpc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VALOR  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U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N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I</a:t>
                      </a:r>
                      <a:r>
                        <a:rPr dirty="0" sz="800" spc="-15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Á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R</a:t>
                      </a:r>
                      <a:r>
                        <a:rPr dirty="0" sz="800" spc="-20">
                          <a:latin typeface="Tahoma"/>
                          <a:cs typeface="Tahoma"/>
                        </a:rPr>
                        <a:t>I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marL="217804" marR="201295" indent="-9525">
                        <a:lnSpc>
                          <a:spcPct val="101299"/>
                        </a:lnSpc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V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L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R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7325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08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 marL="104775" marR="97790" indent="-127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800" spc="65">
                          <a:latin typeface="Tahoma"/>
                          <a:cs typeface="Tahoma"/>
                        </a:rPr>
                        <a:t>BIRUTA </a:t>
                      </a:r>
                      <a:r>
                        <a:rPr dirty="0" sz="800" spc="70">
                          <a:latin typeface="Tahoma"/>
                          <a:cs typeface="Tahoma"/>
                        </a:rPr>
                        <a:t>PARA 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LEVANTAMENTO</a:t>
                      </a:r>
                      <a:r>
                        <a:rPr dirty="0" sz="800" spc="-8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155">
                          <a:latin typeface="Tahoma"/>
                          <a:cs typeface="Tahoma"/>
                        </a:rPr>
                        <a:t>/ 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RECEPÇÃO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3815" marR="35560">
                        <a:lnSpc>
                          <a:spcPct val="100499"/>
                        </a:lnSpc>
                        <a:spcBef>
                          <a:spcPts val="525"/>
                        </a:spcBef>
                      </a:pP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Saquarema para treinamento </a:t>
                      </a:r>
                      <a:r>
                        <a:rPr dirty="0" sz="800" spc="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passes e 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levantamentos, em perfil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tubular de aço , 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possuindo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um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alvo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,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regulagem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altura  tipo telescópica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com 06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estágios, regulagem 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ângulo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de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arremesso.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É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equipada 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com 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rodas para</a:t>
                      </a:r>
                      <a:r>
                        <a:rPr dirty="0" sz="800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solidFill>
                            <a:srgbClr val="212121"/>
                          </a:solidFill>
                          <a:latin typeface="Tahoma"/>
                          <a:cs typeface="Tahoma"/>
                        </a:rPr>
                        <a:t>locomoção.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666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Unidade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8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marL="127635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1.400,00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50">
                        <a:latin typeface="Times New Roman"/>
                        <a:cs typeface="Times New Roman"/>
                      </a:endParaRPr>
                    </a:p>
                    <a:p>
                      <a:pPr algn="ctr" marL="31115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11.200,00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958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 spc="70">
                          <a:latin typeface="Tahoma"/>
                          <a:cs typeface="Tahoma"/>
                        </a:rPr>
                        <a:t>09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175260" marR="167005" indent="226695">
                        <a:lnSpc>
                          <a:spcPct val="101299"/>
                        </a:lnSpc>
                      </a:pPr>
                      <a:r>
                        <a:rPr dirty="0" sz="800" spc="50">
                          <a:latin typeface="Tahoma"/>
                          <a:cs typeface="Tahoma"/>
                        </a:rPr>
                        <a:t>POSTE 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R</a:t>
                      </a:r>
                      <a:r>
                        <a:rPr dirty="0" sz="800" spc="-10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F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I</a:t>
                      </a:r>
                      <a:r>
                        <a:rPr dirty="0" sz="800" spc="-10">
                          <a:latin typeface="Tahoma"/>
                          <a:cs typeface="Tahoma"/>
                        </a:rPr>
                        <a:t>SS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I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N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43815" marR="36830">
                        <a:lnSpc>
                          <a:spcPct val="100400"/>
                        </a:lnSpc>
                        <a:spcBef>
                          <a:spcPts val="405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Tubos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de aço 3",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chapa 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11;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Argolas para  fixação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da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rede; Bucha para fixação no piso;  Tamanho: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2,55m;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Ponteira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do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poste em  metal</a:t>
                      </a:r>
                      <a:r>
                        <a:rPr dirty="0" sz="800" spc="-1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-5">
                          <a:latin typeface="Tahoma"/>
                          <a:cs typeface="Tahoma"/>
                        </a:rPr>
                        <a:t>cromado.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514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Par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1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marL="170180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790,00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9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80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25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790,00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07848">
                <a:tc gridSpan="5">
                  <a:txBody>
                    <a:bodyPr/>
                    <a:lstStyle/>
                    <a:p>
                      <a:pPr algn="r" marR="34290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dirty="0" sz="800" spc="-5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 spc="5">
                          <a:latin typeface="Tahoma"/>
                          <a:cs typeface="Tahoma"/>
                        </a:rPr>
                        <a:t>O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T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A</a:t>
                      </a:r>
                      <a:r>
                        <a:rPr dirty="0" sz="800">
                          <a:latin typeface="Tahoma"/>
                          <a:cs typeface="Tahoma"/>
                        </a:rPr>
                        <a:t>L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920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gridSpan="2">
                  <a:txBody>
                    <a:bodyPr/>
                    <a:lstStyle/>
                    <a:p>
                      <a:pPr marL="424815">
                        <a:lnSpc>
                          <a:spcPct val="100000"/>
                        </a:lnSpc>
                        <a:spcBef>
                          <a:spcPts val="725"/>
                        </a:spcBef>
                      </a:pPr>
                      <a:r>
                        <a:rPr dirty="0" sz="800" spc="80">
                          <a:latin typeface="Tahoma"/>
                          <a:cs typeface="Tahoma"/>
                        </a:rPr>
                        <a:t>R$</a:t>
                      </a:r>
                      <a:r>
                        <a:rPr dirty="0" sz="800" spc="-30">
                          <a:latin typeface="Tahoma"/>
                          <a:cs typeface="Tahoma"/>
                        </a:rPr>
                        <a:t> </a:t>
                      </a:r>
                      <a:r>
                        <a:rPr dirty="0" sz="800" spc="55">
                          <a:latin typeface="Tahoma"/>
                          <a:cs typeface="Tahoma"/>
                        </a:rPr>
                        <a:t>11.990,00</a:t>
                      </a:r>
                      <a:endParaRPr sz="800">
                        <a:latin typeface="Tahoma"/>
                        <a:cs typeface="Tahoma"/>
                      </a:endParaRPr>
                    </a:p>
                  </a:txBody>
                  <a:tcPr marL="0" marR="0" marB="0" marT="920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28" name="object 28"/>
          <p:cNvSpPr/>
          <p:nvPr/>
        </p:nvSpPr>
        <p:spPr>
          <a:xfrm>
            <a:off x="5076444" y="345943"/>
            <a:ext cx="388619" cy="70561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2732532" y="4421109"/>
            <a:ext cx="1303020" cy="867410"/>
          </a:xfrm>
          <a:custGeom>
            <a:avLst/>
            <a:gdLst/>
            <a:ahLst/>
            <a:cxnLst/>
            <a:rect l="l" t="t" r="r" b="b"/>
            <a:pathLst>
              <a:path w="1303020" h="867410">
                <a:moveTo>
                  <a:pt x="0" y="867149"/>
                </a:moveTo>
                <a:lnTo>
                  <a:pt x="1303013" y="867149"/>
                </a:lnTo>
                <a:lnTo>
                  <a:pt x="1303013" y="0"/>
                </a:lnTo>
                <a:lnTo>
                  <a:pt x="0" y="0"/>
                </a:lnTo>
                <a:lnTo>
                  <a:pt x="0" y="867149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2732532" y="4486641"/>
            <a:ext cx="1260475" cy="121920"/>
          </a:xfrm>
          <a:custGeom>
            <a:avLst/>
            <a:gdLst/>
            <a:ahLst/>
            <a:cxnLst/>
            <a:rect l="l" t="t" r="r" b="b"/>
            <a:pathLst>
              <a:path w="1260475" h="121920">
                <a:moveTo>
                  <a:pt x="0" y="121914"/>
                </a:moveTo>
                <a:lnTo>
                  <a:pt x="1260341" y="121914"/>
                </a:lnTo>
                <a:lnTo>
                  <a:pt x="1260341" y="0"/>
                </a:lnTo>
                <a:lnTo>
                  <a:pt x="0" y="0"/>
                </a:lnTo>
                <a:lnTo>
                  <a:pt x="0" y="12191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2732532" y="4608561"/>
            <a:ext cx="1260475" cy="123825"/>
          </a:xfrm>
          <a:custGeom>
            <a:avLst/>
            <a:gdLst/>
            <a:ahLst/>
            <a:cxnLst/>
            <a:rect l="l" t="t" r="r" b="b"/>
            <a:pathLst>
              <a:path w="1260475" h="123825">
                <a:moveTo>
                  <a:pt x="0" y="123438"/>
                </a:moveTo>
                <a:lnTo>
                  <a:pt x="1260341" y="123438"/>
                </a:lnTo>
                <a:lnTo>
                  <a:pt x="1260341" y="0"/>
                </a:lnTo>
                <a:lnTo>
                  <a:pt x="0" y="0"/>
                </a:lnTo>
                <a:lnTo>
                  <a:pt x="0" y="12343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2732532" y="4732005"/>
            <a:ext cx="1260475" cy="121920"/>
          </a:xfrm>
          <a:custGeom>
            <a:avLst/>
            <a:gdLst/>
            <a:ahLst/>
            <a:cxnLst/>
            <a:rect l="l" t="t" r="r" b="b"/>
            <a:pathLst>
              <a:path w="1260475" h="121920">
                <a:moveTo>
                  <a:pt x="0" y="121914"/>
                </a:moveTo>
                <a:lnTo>
                  <a:pt x="1260341" y="121914"/>
                </a:lnTo>
                <a:lnTo>
                  <a:pt x="1260341" y="0"/>
                </a:lnTo>
                <a:lnTo>
                  <a:pt x="0" y="0"/>
                </a:lnTo>
                <a:lnTo>
                  <a:pt x="0" y="12191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2732532" y="4853925"/>
            <a:ext cx="1260475" cy="123825"/>
          </a:xfrm>
          <a:custGeom>
            <a:avLst/>
            <a:gdLst/>
            <a:ahLst/>
            <a:cxnLst/>
            <a:rect l="l" t="t" r="r" b="b"/>
            <a:pathLst>
              <a:path w="1260475" h="123825">
                <a:moveTo>
                  <a:pt x="0" y="123438"/>
                </a:moveTo>
                <a:lnTo>
                  <a:pt x="1260341" y="123438"/>
                </a:lnTo>
                <a:lnTo>
                  <a:pt x="1260341" y="0"/>
                </a:lnTo>
                <a:lnTo>
                  <a:pt x="0" y="0"/>
                </a:lnTo>
                <a:lnTo>
                  <a:pt x="0" y="12343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2732532" y="4977369"/>
            <a:ext cx="1260475" cy="121920"/>
          </a:xfrm>
          <a:custGeom>
            <a:avLst/>
            <a:gdLst/>
            <a:ahLst/>
            <a:cxnLst/>
            <a:rect l="l" t="t" r="r" b="b"/>
            <a:pathLst>
              <a:path w="1260475" h="121920">
                <a:moveTo>
                  <a:pt x="0" y="121914"/>
                </a:moveTo>
                <a:lnTo>
                  <a:pt x="1260341" y="121914"/>
                </a:lnTo>
                <a:lnTo>
                  <a:pt x="1260341" y="0"/>
                </a:lnTo>
                <a:lnTo>
                  <a:pt x="0" y="0"/>
                </a:lnTo>
                <a:lnTo>
                  <a:pt x="0" y="12191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2732532" y="5099289"/>
            <a:ext cx="1260475" cy="123825"/>
          </a:xfrm>
          <a:custGeom>
            <a:avLst/>
            <a:gdLst/>
            <a:ahLst/>
            <a:cxnLst/>
            <a:rect l="l" t="t" r="r" b="b"/>
            <a:pathLst>
              <a:path w="1260475" h="123825">
                <a:moveTo>
                  <a:pt x="0" y="123438"/>
                </a:moveTo>
                <a:lnTo>
                  <a:pt x="1260341" y="123438"/>
                </a:lnTo>
                <a:lnTo>
                  <a:pt x="1260341" y="0"/>
                </a:lnTo>
                <a:lnTo>
                  <a:pt x="0" y="0"/>
                </a:lnTo>
                <a:lnTo>
                  <a:pt x="0" y="12343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2732532" y="5294361"/>
            <a:ext cx="1303020" cy="589915"/>
          </a:xfrm>
          <a:custGeom>
            <a:avLst/>
            <a:gdLst/>
            <a:ahLst/>
            <a:cxnLst/>
            <a:rect l="l" t="t" r="r" b="b"/>
            <a:pathLst>
              <a:path w="1303020" h="589914">
                <a:moveTo>
                  <a:pt x="0" y="589781"/>
                </a:moveTo>
                <a:lnTo>
                  <a:pt x="1303013" y="589781"/>
                </a:lnTo>
                <a:lnTo>
                  <a:pt x="1303013" y="0"/>
                </a:lnTo>
                <a:lnTo>
                  <a:pt x="0" y="0"/>
                </a:lnTo>
                <a:lnTo>
                  <a:pt x="0" y="589781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2732532" y="5344653"/>
            <a:ext cx="1260475" cy="121920"/>
          </a:xfrm>
          <a:custGeom>
            <a:avLst/>
            <a:gdLst/>
            <a:ahLst/>
            <a:cxnLst/>
            <a:rect l="l" t="t" r="r" b="b"/>
            <a:pathLst>
              <a:path w="1260475" h="121920">
                <a:moveTo>
                  <a:pt x="0" y="121914"/>
                </a:moveTo>
                <a:lnTo>
                  <a:pt x="1260341" y="121914"/>
                </a:lnTo>
                <a:lnTo>
                  <a:pt x="1260341" y="0"/>
                </a:lnTo>
                <a:lnTo>
                  <a:pt x="0" y="0"/>
                </a:lnTo>
                <a:lnTo>
                  <a:pt x="0" y="12191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2732532" y="5466573"/>
            <a:ext cx="1260475" cy="123825"/>
          </a:xfrm>
          <a:custGeom>
            <a:avLst/>
            <a:gdLst/>
            <a:ahLst/>
            <a:cxnLst/>
            <a:rect l="l" t="t" r="r" b="b"/>
            <a:pathLst>
              <a:path w="1260475" h="123825">
                <a:moveTo>
                  <a:pt x="0" y="123438"/>
                </a:moveTo>
                <a:lnTo>
                  <a:pt x="1260341" y="123438"/>
                </a:lnTo>
                <a:lnTo>
                  <a:pt x="1260341" y="0"/>
                </a:lnTo>
                <a:lnTo>
                  <a:pt x="0" y="0"/>
                </a:lnTo>
                <a:lnTo>
                  <a:pt x="0" y="123438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2732532" y="5590017"/>
            <a:ext cx="1260475" cy="121920"/>
          </a:xfrm>
          <a:custGeom>
            <a:avLst/>
            <a:gdLst/>
            <a:ahLst/>
            <a:cxnLst/>
            <a:rect l="l" t="t" r="r" b="b"/>
            <a:pathLst>
              <a:path w="1260475" h="121920">
                <a:moveTo>
                  <a:pt x="0" y="121914"/>
                </a:moveTo>
                <a:lnTo>
                  <a:pt x="1260341" y="121914"/>
                </a:lnTo>
                <a:lnTo>
                  <a:pt x="1260341" y="0"/>
                </a:lnTo>
                <a:lnTo>
                  <a:pt x="0" y="0"/>
                </a:lnTo>
                <a:lnTo>
                  <a:pt x="0" y="12191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2732532" y="5711937"/>
            <a:ext cx="1260475" cy="121920"/>
          </a:xfrm>
          <a:custGeom>
            <a:avLst/>
            <a:gdLst/>
            <a:ahLst/>
            <a:cxnLst/>
            <a:rect l="l" t="t" r="r" b="b"/>
            <a:pathLst>
              <a:path w="1260475" h="121920">
                <a:moveTo>
                  <a:pt x="0" y="121914"/>
                </a:moveTo>
                <a:lnTo>
                  <a:pt x="1260341" y="121914"/>
                </a:lnTo>
                <a:lnTo>
                  <a:pt x="1260341" y="0"/>
                </a:lnTo>
                <a:lnTo>
                  <a:pt x="0" y="0"/>
                </a:lnTo>
                <a:lnTo>
                  <a:pt x="0" y="12191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5465064" y="9747492"/>
            <a:ext cx="1656714" cy="0"/>
          </a:xfrm>
          <a:custGeom>
            <a:avLst/>
            <a:gdLst/>
            <a:ahLst/>
            <a:cxnLst/>
            <a:rect l="l" t="t" r="r" b="b"/>
            <a:pathLst>
              <a:path w="1656715" h="0">
                <a:moveTo>
                  <a:pt x="0" y="0"/>
                </a:moveTo>
                <a:lnTo>
                  <a:pt x="1656588" y="0"/>
                </a:lnTo>
              </a:path>
            </a:pathLst>
          </a:custGeom>
          <a:ln w="6090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5465063" y="345943"/>
            <a:ext cx="658367" cy="70561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 txBox="1"/>
          <p:nvPr/>
        </p:nvSpPr>
        <p:spPr>
          <a:xfrm>
            <a:off x="842257" y="6352122"/>
            <a:ext cx="5877560" cy="531495"/>
          </a:xfrm>
          <a:prstGeom prst="rect">
            <a:avLst/>
          </a:prstGeom>
        </p:spPr>
        <p:txBody>
          <a:bodyPr wrap="square" lIns="0" tIns="97790" rIns="0" bIns="0" rtlCol="0" vert="horz">
            <a:spAutoFit/>
          </a:bodyPr>
          <a:lstStyle/>
          <a:p>
            <a:pPr algn="ctr">
              <a:lnSpc>
                <a:spcPct val="100000"/>
              </a:lnSpc>
              <a:spcBef>
                <a:spcPts val="770"/>
              </a:spcBef>
            </a:pPr>
            <a:r>
              <a:rPr dirty="0" sz="1100" spc="85">
                <a:latin typeface="Tahoma"/>
                <a:cs typeface="Tahoma"/>
              </a:rPr>
              <a:t>VALOR</a:t>
            </a:r>
            <a:r>
              <a:rPr dirty="0" sz="1100" spc="-30">
                <a:latin typeface="Tahoma"/>
                <a:cs typeface="Tahoma"/>
              </a:rPr>
              <a:t> </a:t>
            </a:r>
            <a:r>
              <a:rPr dirty="0" sz="1100" spc="85">
                <a:latin typeface="Tahoma"/>
                <a:cs typeface="Tahoma"/>
              </a:rPr>
              <a:t>GLOBAL</a:t>
            </a:r>
            <a:r>
              <a:rPr dirty="0" sz="1100" spc="-30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DO</a:t>
            </a:r>
            <a:r>
              <a:rPr dirty="0" sz="1100" spc="-20">
                <a:latin typeface="Tahoma"/>
                <a:cs typeface="Tahoma"/>
              </a:rPr>
              <a:t> </a:t>
            </a:r>
            <a:r>
              <a:rPr dirty="0" sz="1100" spc="70">
                <a:latin typeface="Tahoma"/>
                <a:cs typeface="Tahoma"/>
              </a:rPr>
              <a:t>PROCESSO:</a:t>
            </a:r>
            <a:r>
              <a:rPr dirty="0" sz="1100" spc="-25">
                <a:latin typeface="Tahoma"/>
                <a:cs typeface="Tahoma"/>
              </a:rPr>
              <a:t> </a:t>
            </a:r>
            <a:r>
              <a:rPr dirty="0" sz="1100" spc="110">
                <a:latin typeface="Tahoma"/>
                <a:cs typeface="Tahoma"/>
              </a:rPr>
              <a:t>R$</a:t>
            </a:r>
            <a:r>
              <a:rPr dirty="0" sz="1100" spc="-25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49.660,40</a:t>
            </a:r>
            <a:endParaRPr sz="1100">
              <a:latin typeface="Tahoma"/>
              <a:cs typeface="Tahoma"/>
            </a:endParaRPr>
          </a:p>
          <a:p>
            <a:pPr algn="ctr">
              <a:lnSpc>
                <a:spcPct val="100000"/>
              </a:lnSpc>
              <a:spcBef>
                <a:spcPts val="670"/>
              </a:spcBef>
            </a:pPr>
            <a:r>
              <a:rPr dirty="0" sz="1100" spc="80">
                <a:latin typeface="Tahoma"/>
                <a:cs typeface="Tahoma"/>
              </a:rPr>
              <a:t>(QUARENTA</a:t>
            </a:r>
            <a:r>
              <a:rPr dirty="0" sz="1100" spc="-40">
                <a:latin typeface="Tahoma"/>
                <a:cs typeface="Tahoma"/>
              </a:rPr>
              <a:t> </a:t>
            </a:r>
            <a:r>
              <a:rPr dirty="0" sz="1100" spc="60">
                <a:latin typeface="Tahoma"/>
                <a:cs typeface="Tahoma"/>
              </a:rPr>
              <a:t>E</a:t>
            </a:r>
            <a:r>
              <a:rPr dirty="0" sz="1100" spc="-25">
                <a:latin typeface="Tahoma"/>
                <a:cs typeface="Tahoma"/>
              </a:rPr>
              <a:t> </a:t>
            </a:r>
            <a:r>
              <a:rPr dirty="0" sz="1100" spc="80">
                <a:latin typeface="Tahoma"/>
                <a:cs typeface="Tahoma"/>
              </a:rPr>
              <a:t>NOVE</a:t>
            </a:r>
            <a:r>
              <a:rPr dirty="0" sz="1100" spc="-30">
                <a:latin typeface="Tahoma"/>
                <a:cs typeface="Tahoma"/>
              </a:rPr>
              <a:t> </a:t>
            </a:r>
            <a:r>
              <a:rPr dirty="0" sz="1100" spc="110">
                <a:latin typeface="Tahoma"/>
                <a:cs typeface="Tahoma"/>
              </a:rPr>
              <a:t>MIL</a:t>
            </a:r>
            <a:r>
              <a:rPr dirty="0" sz="1100" spc="-25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SEISCENTOS</a:t>
            </a:r>
            <a:r>
              <a:rPr dirty="0" sz="1100" spc="-25">
                <a:latin typeface="Tahoma"/>
                <a:cs typeface="Tahoma"/>
              </a:rPr>
              <a:t> </a:t>
            </a:r>
            <a:r>
              <a:rPr dirty="0" sz="1100" spc="60">
                <a:latin typeface="Tahoma"/>
                <a:cs typeface="Tahoma"/>
              </a:rPr>
              <a:t>E</a:t>
            </a:r>
            <a:r>
              <a:rPr dirty="0" sz="1100" spc="-35">
                <a:latin typeface="Tahoma"/>
                <a:cs typeface="Tahoma"/>
              </a:rPr>
              <a:t> </a:t>
            </a:r>
            <a:r>
              <a:rPr dirty="0" sz="1100" spc="70">
                <a:latin typeface="Tahoma"/>
                <a:cs typeface="Tahoma"/>
              </a:rPr>
              <a:t>SESSENTA</a:t>
            </a:r>
            <a:r>
              <a:rPr dirty="0" sz="1100" spc="-35">
                <a:latin typeface="Tahoma"/>
                <a:cs typeface="Tahoma"/>
              </a:rPr>
              <a:t> </a:t>
            </a:r>
            <a:r>
              <a:rPr dirty="0" sz="1100" spc="95">
                <a:latin typeface="Tahoma"/>
                <a:cs typeface="Tahoma"/>
              </a:rPr>
              <a:t>REAIS</a:t>
            </a:r>
            <a:r>
              <a:rPr dirty="0" sz="1100" spc="-40">
                <a:latin typeface="Tahoma"/>
                <a:cs typeface="Tahoma"/>
              </a:rPr>
              <a:t> </a:t>
            </a:r>
            <a:r>
              <a:rPr dirty="0" sz="1100" spc="60">
                <a:latin typeface="Tahoma"/>
                <a:cs typeface="Tahoma"/>
              </a:rPr>
              <a:t>E</a:t>
            </a:r>
            <a:r>
              <a:rPr dirty="0" sz="1100" spc="-15">
                <a:latin typeface="Tahoma"/>
                <a:cs typeface="Tahoma"/>
              </a:rPr>
              <a:t> </a:t>
            </a:r>
            <a:r>
              <a:rPr dirty="0" sz="1100" spc="80">
                <a:latin typeface="Tahoma"/>
                <a:cs typeface="Tahoma"/>
              </a:rPr>
              <a:t>QUARENTA</a:t>
            </a:r>
            <a:r>
              <a:rPr dirty="0" sz="1100" spc="-25">
                <a:latin typeface="Tahoma"/>
                <a:cs typeface="Tahoma"/>
              </a:rPr>
              <a:t> </a:t>
            </a:r>
            <a:r>
              <a:rPr dirty="0" sz="1100" spc="75">
                <a:latin typeface="Tahoma"/>
                <a:cs typeface="Tahoma"/>
              </a:rPr>
              <a:t>CENTAVOS)</a:t>
            </a:r>
            <a:endParaRPr sz="1100">
              <a:latin typeface="Tahoma"/>
              <a:cs typeface="Tahoma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1914144" y="7280143"/>
            <a:ext cx="3742944" cy="14508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algn="ctr">
              <a:lnSpc>
                <a:spcPts val="990"/>
              </a:lnSpc>
            </a:pPr>
            <a:r>
              <a:rPr dirty="0" spc="-5"/>
              <a:t>Diretoria </a:t>
            </a:r>
            <a:r>
              <a:rPr dirty="0"/>
              <a:t>de </a:t>
            </a:r>
            <a:r>
              <a:rPr dirty="0" spc="-5"/>
              <a:t>Administração - </a:t>
            </a:r>
            <a:r>
              <a:rPr dirty="0"/>
              <a:t>Rua </a:t>
            </a:r>
            <a:r>
              <a:rPr dirty="0" spc="-5"/>
              <a:t>Congonhas, 450 - CEP. 30.330.100 - Fone/Fax </a:t>
            </a:r>
            <a:r>
              <a:rPr dirty="0"/>
              <a:t>(031)</a:t>
            </a:r>
            <a:r>
              <a:rPr dirty="0" spc="110"/>
              <a:t> </a:t>
            </a:r>
            <a:r>
              <a:rPr dirty="0" spc="-5"/>
              <a:t>3223-2611</a:t>
            </a:r>
          </a:p>
          <a:p>
            <a:pPr algn="ctr" marL="635">
              <a:lnSpc>
                <a:spcPts val="1120"/>
              </a:lnSpc>
            </a:pPr>
            <a:r>
              <a:rPr dirty="0" spc="-5"/>
              <a:t>Praça </a:t>
            </a:r>
            <a:r>
              <a:rPr dirty="0"/>
              <a:t>de </a:t>
            </a:r>
            <a:r>
              <a:rPr dirty="0" spc="-5"/>
              <a:t>Esportes - </a:t>
            </a:r>
            <a:r>
              <a:rPr dirty="0"/>
              <a:t>Rua </a:t>
            </a:r>
            <a:r>
              <a:rPr dirty="0" spc="-5"/>
              <a:t>Benvinda </a:t>
            </a:r>
            <a:r>
              <a:rPr dirty="0"/>
              <a:t>de </a:t>
            </a:r>
            <a:r>
              <a:rPr dirty="0" spc="-5"/>
              <a:t>Carvalho, </a:t>
            </a:r>
            <a:r>
              <a:rPr dirty="0" spc="-10"/>
              <a:t>Final </a:t>
            </a:r>
            <a:r>
              <a:rPr dirty="0" spc="-5"/>
              <a:t>- CEP 30.330.180 - Belo Horizonte –</a:t>
            </a:r>
            <a:r>
              <a:rPr dirty="0" spc="145"/>
              <a:t> </a:t>
            </a:r>
            <a:r>
              <a:rPr dirty="0" spc="-5"/>
              <a:t>MG</a:t>
            </a:r>
          </a:p>
        </p:txBody>
      </p:sp>
      <p:sp>
        <p:nvSpPr>
          <p:cNvPr id="46" name="object 46"/>
          <p:cNvSpPr txBox="1"/>
          <p:nvPr/>
        </p:nvSpPr>
        <p:spPr>
          <a:xfrm>
            <a:off x="1631692" y="10047172"/>
            <a:ext cx="2012314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5"/>
              </a:lnSpc>
            </a:pPr>
            <a:r>
              <a:rPr dirty="0" sz="950" spc="-5">
                <a:latin typeface="Times New Roman"/>
                <a:cs typeface="Times New Roman"/>
              </a:rPr>
              <a:t>Home </a:t>
            </a:r>
            <a:r>
              <a:rPr dirty="0" sz="950" spc="-10">
                <a:latin typeface="Times New Roman"/>
                <a:cs typeface="Times New Roman"/>
              </a:rPr>
              <a:t>Page:</a:t>
            </a:r>
            <a:r>
              <a:rPr dirty="0" sz="950">
                <a:latin typeface="Times New Roman"/>
                <a:cs typeface="Times New Roman"/>
              </a:rPr>
              <a:t> </a:t>
            </a:r>
            <a:r>
              <a:rPr dirty="0" u="sng" sz="1000" spc="-5">
                <a:solidFill>
                  <a:srgbClr val="0000FF"/>
                </a:solidFill>
                <a:uFill>
                  <a:solidFill>
                    <a:srgbClr val="0000FF"/>
                  </a:solidFill>
                </a:uFill>
                <a:latin typeface="Times New Roman"/>
                <a:cs typeface="Times New Roman"/>
                <a:hlinkClick r:id="rId5"/>
              </a:rPr>
              <a:t>www.mackenziebh.com.br</a:t>
            </a:r>
            <a:endParaRPr sz="1000">
              <a:latin typeface="Times New Roman"/>
              <a:cs typeface="Times New Roman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3917694" y="10047172"/>
            <a:ext cx="2011045" cy="152400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1055"/>
              </a:lnSpc>
            </a:pPr>
            <a:r>
              <a:rPr dirty="0" sz="950" spc="-5">
                <a:latin typeface="Times New Roman"/>
                <a:cs typeface="Times New Roman"/>
              </a:rPr>
              <a:t>E Mail:</a:t>
            </a:r>
            <a:r>
              <a:rPr dirty="0" sz="950" spc="-20">
                <a:latin typeface="Times New Roman"/>
                <a:cs typeface="Times New Roman"/>
              </a:rPr>
              <a:t> </a:t>
            </a:r>
            <a:r>
              <a:rPr dirty="0" sz="1000" spc="-5">
                <a:latin typeface="Times New Roman"/>
                <a:cs typeface="Times New Roman"/>
                <a:hlinkClick r:id="rId6"/>
              </a:rPr>
              <a:t>esportes@mackenziebh.com.br</a:t>
            </a:r>
            <a:endParaRPr sz="1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Secretaria</dc:creator>
  <dc:title>(Microsoft Word - ADJUDICA\307\303O  _  06.2016)</dc:title>
  <dcterms:created xsi:type="dcterms:W3CDTF">2018-06-10T20:54:37Z</dcterms:created>
  <dcterms:modified xsi:type="dcterms:W3CDTF">2018-06-10T20:54:37Z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2016-04-26T00:00:00Z</vt:filetime>
  </property>
  <property fmtid="{D5CDD505-2E9C-101B-9397-08002B2CF9AE}" pid="3" name="Creator">
    <vt:lpwstr>PScript5.dll Version 5.2.2</vt:lpwstr>
  </property>
  <property fmtid="{D5CDD505-2E9C-101B-9397-08002B2CF9AE}" pid="4" name="LastSaved">
    <vt:filetime>2018-06-10T00:00:00Z</vt:filetime>
  </property>
</Properties>
</file>