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7291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‹Nr.›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‹Nr.›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‹Nr.›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‹Nr.›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‹Nr.›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343721" y="9761797"/>
            <a:ext cx="687704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‹Nr.›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8239" y="902208"/>
            <a:ext cx="682752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791967" y="9253728"/>
            <a:ext cx="1670304" cy="6217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62144" y="9095231"/>
            <a:ext cx="1097279" cy="10728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64223" y="10180319"/>
            <a:ext cx="682751" cy="3901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57797" y="10126580"/>
            <a:ext cx="475615" cy="0"/>
          </a:xfrm>
          <a:custGeom>
            <a:avLst/>
            <a:gdLst/>
            <a:ahLst/>
            <a:cxnLst/>
            <a:rect l="l" t="t" r="r" b="b"/>
            <a:pathLst>
              <a:path w="475615">
                <a:moveTo>
                  <a:pt x="0" y="0"/>
                </a:moveTo>
                <a:lnTo>
                  <a:pt x="475361" y="0"/>
                </a:lnTo>
              </a:path>
            </a:pathLst>
          </a:custGeom>
          <a:ln w="12188">
            <a:solidFill>
              <a:srgbClr val="9CA0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966382" y="10266760"/>
            <a:ext cx="384175" cy="0"/>
          </a:xfrm>
          <a:custGeom>
            <a:avLst/>
            <a:gdLst/>
            <a:ahLst/>
            <a:cxnLst/>
            <a:rect l="l" t="t" r="r" b="b"/>
            <a:pathLst>
              <a:path w="384175">
                <a:moveTo>
                  <a:pt x="0" y="0"/>
                </a:moveTo>
                <a:lnTo>
                  <a:pt x="383945" y="0"/>
                </a:lnTo>
              </a:path>
            </a:pathLst>
          </a:custGeom>
          <a:ln w="12188">
            <a:solidFill>
              <a:srgbClr val="9C9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35484" y="5948565"/>
            <a:ext cx="6186170" cy="0"/>
          </a:xfrm>
          <a:custGeom>
            <a:avLst/>
            <a:gdLst/>
            <a:ahLst/>
            <a:cxnLst/>
            <a:rect l="l" t="t" r="r" b="b"/>
            <a:pathLst>
              <a:path w="6186170">
                <a:moveTo>
                  <a:pt x="0" y="0"/>
                </a:moveTo>
                <a:lnTo>
                  <a:pt x="6185779" y="0"/>
                </a:lnTo>
              </a:path>
            </a:pathLst>
          </a:custGeom>
          <a:ln w="60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1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50766" y="1023128"/>
            <a:ext cx="5981065" cy="34721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4105">
              <a:lnSpc>
                <a:spcPct val="100000"/>
              </a:lnSpc>
            </a:pPr>
            <a:r>
              <a:rPr sz="1750" b="1" spc="8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750">
              <a:latin typeface="Arial"/>
              <a:cs typeface="Arial"/>
            </a:endParaRPr>
          </a:p>
          <a:p>
            <a:pPr marL="1090930">
              <a:lnSpc>
                <a:spcPct val="100000"/>
              </a:lnSpc>
              <a:spcBef>
                <a:spcPts val="125"/>
              </a:spcBef>
            </a:pPr>
            <a:r>
              <a:rPr sz="1300" b="1" spc="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30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b="1" spc="-3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22860" algn="r">
              <a:lnSpc>
                <a:spcPct val="100000"/>
              </a:lnSpc>
              <a:spcBef>
                <a:spcPts val="1085"/>
              </a:spcBef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Página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b="1" spc="114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15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15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11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00">
              <a:latin typeface="Times New Roman"/>
              <a:cs typeface="Times New Roman"/>
            </a:endParaRPr>
          </a:p>
          <a:p>
            <a:pPr marR="10160" algn="ctr">
              <a:lnSpc>
                <a:spcPct val="100000"/>
              </a:lnSpc>
            </a:pP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CONTRATO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40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3/</a:t>
            </a:r>
            <a:r>
              <a:rPr sz="1050" b="1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20320">
              <a:lnSpc>
                <a:spcPts val="1300"/>
              </a:lnSpc>
            </a:pP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associação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fins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econômicos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lucrativos,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e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foro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Horizonte,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Minas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Gerais,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estabelecido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2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-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Rua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Benvinda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Carvalho,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final,</a:t>
            </a:r>
            <a:endParaRPr sz="1000">
              <a:latin typeface="Arial"/>
              <a:cs typeface="Arial"/>
            </a:endParaRPr>
          </a:p>
          <a:p>
            <a:pPr marL="15240" marR="5080" indent="2540">
              <a:lnSpc>
                <a:spcPts val="1250"/>
              </a:lnSpc>
              <a:spcBef>
                <a:spcPts val="35"/>
              </a:spcBef>
            </a:pP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Bairro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Santo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Antônio,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CEP: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30.330-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80,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inscrito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n°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7.499.252/000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-00,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neste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representado 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representantes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legais,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ora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denominado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outro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lado,</a:t>
            </a:r>
            <a:endParaRPr sz="1000">
              <a:latin typeface="Arial"/>
              <a:cs typeface="Arial"/>
            </a:endParaRPr>
          </a:p>
          <a:p>
            <a:pPr marL="15240" indent="2540">
              <a:lnSpc>
                <a:spcPts val="1255"/>
              </a:lnSpc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MUNDO 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ÁGUA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SHOW 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COMÉRC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LTDA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com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Avenida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Contorno,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4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28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6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Loja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01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9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marL="12700" marR="18415" indent="2540">
              <a:lnSpc>
                <a:spcPts val="1250"/>
              </a:lnSpc>
              <a:spcBef>
                <a:spcPts val="85"/>
              </a:spcBef>
            </a:pP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Funcionários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6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Horizonte/MG,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inscrita 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no 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0.2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2.705000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-26,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neste representado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Kefren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Rafael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Rocha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Filho,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ora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denominada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firmam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CONTRATO,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cláusulas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ª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Constitui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desse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seguinte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item: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74767" y="6248354"/>
            <a:ext cx="6149975" cy="3022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310" algn="just">
              <a:lnSpc>
                <a:spcPts val="1255"/>
              </a:lnSpc>
            </a:pP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treinamento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envolvidos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OLÍMPI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endParaRPr sz="1050">
              <a:latin typeface="Arial"/>
              <a:cs typeface="Arial"/>
            </a:endParaRPr>
          </a:p>
          <a:p>
            <a:pPr marL="191135" marR="15240" indent="-179070">
              <a:lnSpc>
                <a:spcPts val="1250"/>
              </a:lnSpc>
              <a:spcBef>
                <a:spcPts val="40"/>
              </a:spcBef>
              <a:tabLst>
                <a:tab pos="846455" algn="l"/>
                <a:tab pos="1779270" algn="l"/>
                <a:tab pos="2150745" algn="l"/>
                <a:tab pos="3360420" algn="l"/>
                <a:tab pos="4225925" algn="l"/>
                <a:tab pos="5371465" algn="l"/>
              </a:tabLst>
            </a:pPr>
            <a:r>
              <a:rPr sz="1000" spc="-12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2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15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em	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conformidade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b="1" spc="16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4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apresentadas	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08/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 marL="191135" marR="12700" indent="5715" algn="just">
              <a:lnSpc>
                <a:spcPct val="106400"/>
              </a:lnSpc>
              <a:spcBef>
                <a:spcPts val="825"/>
              </a:spcBef>
            </a:pP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Único: </a:t>
            </a:r>
            <a:r>
              <a:rPr sz="1050" b="1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vigência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n°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estabelecido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caput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deste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sofrer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alterações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acréscimos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supressões,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limite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25%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(vinte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cento)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critério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do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independentemente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motivação,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65,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§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º,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00">
              <a:latin typeface="Times New Roman"/>
              <a:cs typeface="Times New Roman"/>
            </a:endParaRPr>
          </a:p>
          <a:p>
            <a:pPr marL="194310" algn="just">
              <a:lnSpc>
                <a:spcPct val="100000"/>
              </a:lnSpc>
            </a:pP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2ª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ATRELADO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EDITAL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800">
              <a:latin typeface="Times New Roman"/>
              <a:cs typeface="Times New Roman"/>
            </a:endParaRPr>
          </a:p>
          <a:p>
            <a:pPr marL="194310" marR="5080" algn="just">
              <a:lnSpc>
                <a:spcPct val="100099"/>
              </a:lnSpc>
            </a:pP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presente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vinculado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CONCORRÊNCI</a:t>
            </a:r>
            <a:r>
              <a:rPr sz="1050" b="1" spc="-1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08/</a:t>
            </a:r>
            <a:r>
              <a:rPr sz="1050" b="1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e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anexos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ao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OLÍMP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21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convênio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800">
              <a:latin typeface="Times New Roman"/>
              <a:cs typeface="Times New Roman"/>
            </a:endParaRPr>
          </a:p>
          <a:p>
            <a:pPr marL="194310" algn="just">
              <a:lnSpc>
                <a:spcPct val="100000"/>
              </a:lnSpc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3ª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GÊNC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94310" marR="8890" indent="2540" algn="just">
              <a:lnSpc>
                <a:spcPct val="105700"/>
              </a:lnSpc>
              <a:spcBef>
                <a:spcPts val="580"/>
              </a:spcBef>
            </a:pP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50" spc="-55" dirty="0">
                <a:solidFill>
                  <a:srgbClr val="070707"/>
                </a:solidFill>
                <a:latin typeface="Times New Roman"/>
                <a:cs typeface="Times New Roman"/>
              </a:rPr>
              <a:t>é</a:t>
            </a:r>
            <a:r>
              <a:rPr sz="1350" spc="-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firmado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prazo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determinado,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vigendo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40" dirty="0">
                <a:solidFill>
                  <a:srgbClr val="070707"/>
                </a:solidFill>
                <a:latin typeface="Arial"/>
                <a:cs typeface="Arial"/>
              </a:rPr>
              <a:t>30</a:t>
            </a:r>
            <a:r>
              <a:rPr sz="110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4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100" b="1" spc="45" dirty="0">
                <a:solidFill>
                  <a:srgbClr val="070707"/>
                </a:solidFill>
                <a:latin typeface="Arial"/>
                <a:cs typeface="Arial"/>
              </a:rPr>
              <a:t>trinta</a:t>
            </a:r>
            <a:r>
              <a:rPr sz="1100" b="1" spc="4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100" b="1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contados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pelo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fornecedor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e-mail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autorização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compra,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hábil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para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fins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direito.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mais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de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item,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cronogra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especificado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955291" y="4767689"/>
          <a:ext cx="6153785" cy="11506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227"/>
                <a:gridCol w="898918"/>
                <a:gridCol w="1982191"/>
                <a:gridCol w="649050"/>
                <a:gridCol w="743512"/>
                <a:gridCol w="725229"/>
                <a:gridCol w="740464"/>
              </a:tblGrid>
              <a:tr h="329121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3F3F3F"/>
                      </a:solidFill>
                      <a:prstDash val="solid"/>
                    </a:lnR>
                    <a:lnT w="6094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 marR="88900" indent="109220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MATERIAL EQUIPAMENTO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F3F3F"/>
                      </a:solidFill>
                      <a:prstDash val="solid"/>
                    </a:lnL>
                    <a:lnR w="6094">
                      <a:solidFill>
                        <a:srgbClr val="2F2F2F"/>
                      </a:solidFill>
                      <a:prstDash val="solid"/>
                    </a:lnR>
                    <a:lnT w="6094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81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ESPECIFICAÇÃO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2F2F2F"/>
                      </a:solidFill>
                      <a:prstDash val="solid"/>
                    </a:lnL>
                    <a:lnR w="6094">
                      <a:solidFill>
                        <a:srgbClr val="030303"/>
                      </a:solidFill>
                      <a:prstDash val="solid"/>
                    </a:lnR>
                    <a:lnT w="6094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 marR="45085" indent="51435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UNIDADE DE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MEDIDA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30303"/>
                      </a:solidFill>
                      <a:prstDash val="solid"/>
                    </a:lnL>
                    <a:lnR w="6094">
                      <a:solidFill>
                        <a:srgbClr val="030303"/>
                      </a:solidFill>
                      <a:prstDash val="solid"/>
                    </a:lnR>
                    <a:lnT w="6094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30303"/>
                      </a:solidFill>
                      <a:prstDash val="solid"/>
                    </a:lnL>
                    <a:lnR w="6094">
                      <a:solidFill>
                        <a:srgbClr val="000000"/>
                      </a:solidFill>
                      <a:prstDash val="solid"/>
                    </a:lnR>
                    <a:lnT w="6094">
                      <a:solidFill>
                        <a:srgbClr val="444444"/>
                      </a:solidFill>
                      <a:prstDash val="solid"/>
                    </a:lnT>
                    <a:lnB w="6094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 marR="118110" indent="57785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UNITÁRIO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00000"/>
                      </a:solidFill>
                      <a:prstDash val="solid"/>
                    </a:lnL>
                    <a:lnR w="6094">
                      <a:solidFill>
                        <a:srgbClr val="030303"/>
                      </a:solidFill>
                      <a:prstDash val="solid"/>
                    </a:lnR>
                    <a:lnT w="6094">
                      <a:solidFill>
                        <a:srgbClr val="444444"/>
                      </a:solidFill>
                      <a:prstDash val="solid"/>
                    </a:lnT>
                    <a:lnB w="6094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010" marR="202565" indent="-6350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30303"/>
                      </a:solidFill>
                      <a:prstDash val="solid"/>
                    </a:lnL>
                    <a:lnT w="6094">
                      <a:solidFill>
                        <a:srgbClr val="444444"/>
                      </a:solidFill>
                      <a:prstDash val="solid"/>
                    </a:lnT>
                    <a:lnB w="6094">
                      <a:solidFill>
                        <a:srgbClr val="1F1F1F"/>
                      </a:solidFill>
                      <a:prstDash val="solid"/>
                    </a:lnB>
                  </a:tcPr>
                </a:tc>
              </a:tr>
              <a:tr h="457113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3F3F3F"/>
                      </a:solidFill>
                      <a:prstDash val="solid"/>
                    </a:lnR>
                    <a:lnT w="9141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729" marR="92710" indent="-170815">
                        <a:lnSpc>
                          <a:spcPct val="101299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AQUECIMENTO PISCINA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F3F3F"/>
                      </a:solidFill>
                      <a:prstDash val="solid"/>
                    </a:lnL>
                    <a:lnR w="6094">
                      <a:solidFill>
                        <a:srgbClr val="2F2F2F"/>
                      </a:solidFill>
                      <a:prstDash val="solid"/>
                    </a:lnR>
                    <a:lnT w="9141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 marR="35560" indent="2540">
                        <a:lnSpc>
                          <a:spcPct val="101299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(Aquahot)   </a:t>
                      </a:r>
                      <a:r>
                        <a:rPr sz="750" spc="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Automática;    </a:t>
                      </a:r>
                      <a:r>
                        <a:rPr sz="750" spc="-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modelo:   </a:t>
                      </a:r>
                      <a:r>
                        <a:rPr sz="750" spc="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aa165. Série:</a:t>
                      </a:r>
                      <a:r>
                        <a:rPr sz="750" spc="4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AMH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1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Corrente:</a:t>
                      </a:r>
                      <a:r>
                        <a:rPr sz="750" spc="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30.7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Hp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2F2F2F"/>
                      </a:solidFill>
                      <a:prstDash val="solid"/>
                    </a:lnL>
                    <a:lnR w="6094">
                      <a:solidFill>
                        <a:srgbClr val="030303"/>
                      </a:solidFill>
                      <a:prstDash val="solid"/>
                    </a:lnR>
                    <a:lnT w="9141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30303"/>
                      </a:solidFill>
                      <a:prstDash val="solid"/>
                    </a:lnL>
                    <a:lnR w="6094">
                      <a:solidFill>
                        <a:srgbClr val="030303"/>
                      </a:solidFill>
                      <a:prstDash val="solid"/>
                    </a:lnR>
                    <a:lnT w="9141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30303"/>
                      </a:solidFill>
                      <a:prstDash val="solid"/>
                    </a:lnL>
                    <a:lnR w="6094">
                      <a:solidFill>
                        <a:srgbClr val="000000"/>
                      </a:solidFill>
                      <a:prstDash val="solid"/>
                    </a:lnR>
                    <a:lnT w="6094">
                      <a:solidFill>
                        <a:srgbClr val="1F1F1F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R$ 21.100</a:t>
                      </a:r>
                      <a:r>
                        <a:rPr sz="750" spc="-1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6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00000"/>
                      </a:solidFill>
                      <a:prstDash val="solid"/>
                    </a:lnL>
                    <a:lnR w="6094">
                      <a:solidFill>
                        <a:srgbClr val="030303"/>
                      </a:solidFill>
                      <a:prstDash val="solid"/>
                    </a:lnR>
                    <a:lnT w="6094">
                      <a:solidFill>
                        <a:srgbClr val="1F1F1F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63.300,00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30303"/>
                      </a:solidFill>
                      <a:prstDash val="solid"/>
                    </a:lnL>
                    <a:lnR w="6094">
                      <a:solidFill>
                        <a:srgbClr val="080808"/>
                      </a:solidFill>
                      <a:prstDash val="solid"/>
                    </a:lnR>
                    <a:lnT w="6094">
                      <a:solidFill>
                        <a:srgbClr val="1F1F1F"/>
                      </a:solidFill>
                      <a:prstDash val="solid"/>
                    </a:lnT>
                    <a:lnB w="9141">
                      <a:solidFill>
                        <a:srgbClr val="1F1F1F"/>
                      </a:solidFill>
                      <a:prstDash val="solid"/>
                    </a:lnB>
                  </a:tcPr>
                </a:tc>
              </a:tr>
              <a:tr h="355023">
                <a:tc gridSpan="5"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750" spc="-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000000"/>
                      </a:solidFill>
                      <a:prstDash val="solid"/>
                    </a:lnL>
                    <a:lnR w="6094">
                      <a:solidFill>
                        <a:srgbClr val="131313"/>
                      </a:solidFill>
                      <a:prstDash val="solid"/>
                    </a:lnR>
                    <a:lnT w="9141">
                      <a:solidFill>
                        <a:srgbClr val="1F1F1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508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63,300,00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131313"/>
                      </a:solidFill>
                      <a:prstDash val="solid"/>
                    </a:lnL>
                    <a:lnR w="9141">
                      <a:solidFill>
                        <a:srgbClr val="2F2F2F"/>
                      </a:solidFill>
                      <a:prstDash val="solid"/>
                    </a:lnR>
                    <a:lnT w="9141">
                      <a:solidFill>
                        <a:srgbClr val="1F1F1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987552"/>
            <a:ext cx="658368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316479" y="9729216"/>
            <a:ext cx="1609344" cy="4998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18176" y="9643871"/>
            <a:ext cx="2011679" cy="10495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42418" y="1085933"/>
            <a:ext cx="5915025" cy="8358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331720" algn="ctr">
              <a:lnSpc>
                <a:spcPct val="100000"/>
              </a:lnSpc>
            </a:pPr>
            <a:r>
              <a:rPr sz="1850" b="1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R="2351405" algn="ctr">
              <a:lnSpc>
                <a:spcPct val="100000"/>
              </a:lnSpc>
              <a:spcBef>
                <a:spcPts val="45"/>
              </a:spcBef>
            </a:pPr>
            <a:r>
              <a:rPr sz="1300" b="1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300" b="1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b="1" spc="-45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35560" algn="r">
              <a:lnSpc>
                <a:spcPct val="100000"/>
              </a:lnSpc>
              <a:spcBef>
                <a:spcPts val="1090"/>
              </a:spcBef>
            </a:pP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Página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0A0A0A"/>
                </a:solidFill>
                <a:latin typeface="Arial"/>
                <a:cs typeface="Arial"/>
              </a:rPr>
              <a:t>2</a:t>
            </a:r>
            <a:r>
              <a:rPr sz="1150" b="1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50" b="1" spc="-12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150" b="1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0A0A0A"/>
                </a:solidFill>
                <a:latin typeface="Arial"/>
                <a:cs typeface="Arial"/>
              </a:rPr>
              <a:t>5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30" dirty="0">
                <a:solidFill>
                  <a:srgbClr val="0A0A0A"/>
                </a:solidFill>
                <a:latin typeface="Arial"/>
                <a:cs typeface="Arial"/>
              </a:rPr>
              <a:t>CLÁUSULA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A0A0A"/>
                </a:solidFill>
                <a:latin typeface="Arial"/>
                <a:cs typeface="Arial"/>
              </a:rPr>
              <a:t>4ª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A0A0A"/>
                </a:solidFill>
                <a:latin typeface="Arial"/>
                <a:cs typeface="Arial"/>
              </a:rPr>
              <a:t>OBR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-25" dirty="0">
                <a:solidFill>
                  <a:srgbClr val="0A0A0A"/>
                </a:solidFill>
                <a:latin typeface="Arial"/>
                <a:cs typeface="Arial"/>
              </a:rPr>
              <a:t>GAÇÕES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b="1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CONTRATADA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33020" indent="2540" algn="just">
              <a:lnSpc>
                <a:spcPct val="105200"/>
              </a:lnSpc>
            </a:pP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Entregar  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material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conforme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ANEXO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b="1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155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b="1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apresentadas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A0A0A"/>
                </a:solidFill>
                <a:latin typeface="Arial"/>
                <a:cs typeface="Arial"/>
              </a:rPr>
              <a:t>ED</a:t>
            </a:r>
            <a:r>
              <a:rPr sz="1000" b="1" spc="-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-20" dirty="0">
                <a:solidFill>
                  <a:srgbClr val="0A0A0A"/>
                </a:solidFill>
                <a:latin typeface="Arial"/>
                <a:cs typeface="Arial"/>
              </a:rPr>
              <a:t>TAL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A0A0A"/>
                </a:solidFill>
                <a:latin typeface="Arial"/>
                <a:cs typeface="Arial"/>
              </a:rPr>
              <a:t>CONCORRÊNC</a:t>
            </a:r>
            <a:r>
              <a:rPr sz="1000" b="1" spc="8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A0A0A"/>
                </a:solidFill>
                <a:latin typeface="Arial"/>
                <a:cs typeface="Arial"/>
              </a:rPr>
              <a:t>Nº</a:t>
            </a:r>
            <a:r>
              <a:rPr sz="1000" b="1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35" dirty="0">
                <a:solidFill>
                  <a:srgbClr val="0A0A0A"/>
                </a:solidFill>
                <a:latin typeface="Arial"/>
                <a:cs typeface="Arial"/>
              </a:rPr>
              <a:t>08/</a:t>
            </a:r>
            <a:r>
              <a:rPr sz="1000" b="1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A0A0A"/>
                </a:solidFill>
                <a:latin typeface="Arial"/>
                <a:cs typeface="Arial"/>
              </a:rPr>
              <a:t>20</a:t>
            </a:r>
            <a:r>
              <a:rPr sz="1000" b="1" spc="3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00" b="1" spc="50" dirty="0">
                <a:solidFill>
                  <a:srgbClr val="0A0A0A"/>
                </a:solidFill>
                <a:latin typeface="Arial"/>
                <a:cs typeface="Arial"/>
              </a:rPr>
              <a:t>6,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responsabilizando-se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integralmente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qualidade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técnica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material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ela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oferecido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cumprindo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entrega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32384" indent="-9525" algn="just">
              <a:lnSpc>
                <a:spcPct val="105200"/>
              </a:lnSpc>
            </a:pP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A </a:t>
            </a:r>
            <a:r>
              <a:rPr sz="10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vigência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garantia </a:t>
            </a:r>
            <a:r>
              <a:rPr sz="10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oferecida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deverá </a:t>
            </a:r>
            <a:r>
              <a:rPr sz="10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mantida,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partir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data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recebimento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definitivo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do bem,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observando-se,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regras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estabelecidas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pelo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Código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Defesa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750">
              <a:latin typeface="Times New Roman"/>
              <a:cs typeface="Times New Roman"/>
            </a:endParaRPr>
          </a:p>
          <a:p>
            <a:pPr marL="18415" marR="26034" indent="5715" algn="just">
              <a:lnSpc>
                <a:spcPct val="105200"/>
              </a:lnSpc>
            </a:pP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Providenciar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imediata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substituição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bem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defeito,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quando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apontado,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dentro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legal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após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data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emissão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nota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marL="21590" marR="31115" indent="2540" algn="just">
              <a:lnSpc>
                <a:spcPct val="107600"/>
              </a:lnSpc>
              <a:spcBef>
                <a:spcPts val="875"/>
              </a:spcBef>
            </a:pP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Responsabilizar-se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pelo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pagamento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todos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tributos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incidam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incidir,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direta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indiretamente,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sobre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deste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Contrato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responsabilizar-se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pelo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ônus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resultante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quaisquer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ações,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demandas,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custos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decorrentes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danos,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seja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culpa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qualquer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seus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empregados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e/ou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prepostos,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obrigando-se,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outrossim,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quaisquer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responsabilidades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decorrentes de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judiciais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lhe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venham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atribuídas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força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lei,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relacionadas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do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presente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750">
              <a:latin typeface="Times New Roman"/>
              <a:cs typeface="Times New Roman"/>
            </a:endParaRPr>
          </a:p>
          <a:p>
            <a:pPr marL="24130" marR="26670" indent="2540" algn="just">
              <a:lnSpc>
                <a:spcPct val="105200"/>
              </a:lnSpc>
            </a:pP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Submeter-se 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às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normas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determinações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se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referem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à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do 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750">
              <a:latin typeface="Times New Roman"/>
              <a:cs typeface="Times New Roman"/>
            </a:endParaRPr>
          </a:p>
          <a:p>
            <a:pPr marL="24130" marR="21590" indent="5715" algn="just">
              <a:lnSpc>
                <a:spcPct val="103200"/>
              </a:lnSpc>
            </a:pP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Permitir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livre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acesso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registros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contábeis,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referentes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contratado,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aos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servidores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órgãos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entidades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públicas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concedentes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órgãos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controle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interno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terno.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800">
              <a:latin typeface="Times New Roman"/>
              <a:cs typeface="Times New Roman"/>
            </a:endParaRPr>
          </a:p>
          <a:p>
            <a:pPr marL="27305" marR="15875" algn="just">
              <a:lnSpc>
                <a:spcPct val="107200"/>
              </a:lnSpc>
            </a:pP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Obrigação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contratado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manter,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durante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toda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ecução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compatibilidade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obrigações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ele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assumidas,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habilitação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qualificação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exigidas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endParaRPr sz="1000">
              <a:latin typeface="Arial"/>
              <a:cs typeface="Arial"/>
            </a:endParaRPr>
          </a:p>
          <a:p>
            <a:pPr marL="30480" marR="26034" algn="just">
              <a:lnSpc>
                <a:spcPts val="1240"/>
              </a:lnSpc>
              <a:spcBef>
                <a:spcPts val="114"/>
              </a:spcBef>
            </a:pP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instrumento 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convocatório 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aplicabilidade 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Regulamento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Compras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Contratações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 Confederação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Brasileira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Clubes </a:t>
            </a:r>
            <a:r>
              <a:rPr sz="1000" spc="385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CBC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200" spc="5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execução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e,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especialmente,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aos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casos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00" b="1" spc="-30" dirty="0">
                <a:solidFill>
                  <a:srgbClr val="0A0A0A"/>
                </a:solidFill>
                <a:latin typeface="Arial"/>
                <a:cs typeface="Arial"/>
              </a:rPr>
              <a:t>CLÁUSULA </a:t>
            </a:r>
            <a:r>
              <a:rPr sz="1000" b="1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A0A0A"/>
                </a:solidFill>
                <a:latin typeface="Arial"/>
                <a:cs typeface="Arial"/>
              </a:rPr>
              <a:t>5ª</a:t>
            </a:r>
            <a:r>
              <a:rPr sz="1000" b="1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b="1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b="1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A0A0A"/>
                </a:solidFill>
                <a:latin typeface="Arial"/>
                <a:cs typeface="Arial"/>
              </a:rPr>
              <a:t>OBR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-25" dirty="0">
                <a:solidFill>
                  <a:srgbClr val="0A0A0A"/>
                </a:solidFill>
                <a:latin typeface="Arial"/>
                <a:cs typeface="Arial"/>
              </a:rPr>
              <a:t>GAÇÕES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b="1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2225" indent="-3175" algn="just">
              <a:lnSpc>
                <a:spcPct val="103200"/>
              </a:lnSpc>
            </a:pP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Analisar,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avaliar,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determinar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registrar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falhas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encontradas,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assim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como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não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050">
              <a:latin typeface="Times New Roman"/>
              <a:cs typeface="Times New Roman"/>
            </a:endParaRPr>
          </a:p>
          <a:p>
            <a:pPr marL="33655" marR="15875" indent="2540" algn="just">
              <a:lnSpc>
                <a:spcPct val="106600"/>
              </a:lnSpc>
            </a:pP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Pagar  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vencimento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fatura/nota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fornecimento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BOMBAS</a:t>
            </a:r>
            <a:r>
              <a:rPr sz="1000" b="1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DE </a:t>
            </a:r>
            <a:r>
              <a:rPr sz="1000" b="1" spc="20" dirty="0">
                <a:solidFill>
                  <a:srgbClr val="0A0A0A"/>
                </a:solidFill>
                <a:latin typeface="Arial"/>
                <a:cs typeface="Arial"/>
              </a:rPr>
              <a:t>AQUEC</a:t>
            </a:r>
            <a:r>
              <a:rPr sz="1000" b="1" spc="1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A0A0A"/>
                </a:solidFill>
                <a:latin typeface="Arial"/>
                <a:cs typeface="Arial"/>
              </a:rPr>
              <a:t>MENTO</a:t>
            </a:r>
            <a:r>
              <a:rPr sz="1000" b="1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000" b="1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5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00" b="1" spc="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60" dirty="0">
                <a:solidFill>
                  <a:srgbClr val="0A0A0A"/>
                </a:solidFill>
                <a:latin typeface="Arial"/>
                <a:cs typeface="Arial"/>
              </a:rPr>
              <a:t>SCI</a:t>
            </a:r>
            <a:r>
              <a:rPr sz="1000" b="1" spc="20" dirty="0">
                <a:solidFill>
                  <a:srgbClr val="0A0A0A"/>
                </a:solidFill>
                <a:latin typeface="Arial"/>
                <a:cs typeface="Arial"/>
              </a:rPr>
              <a:t>NA,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deste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notificar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escrito,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ando-lhe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corrigir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defeitos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irregularidades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encontradas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na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e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ecução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150">
              <a:latin typeface="Times New Roman"/>
              <a:cs typeface="Times New Roman"/>
            </a:endParaRPr>
          </a:p>
          <a:p>
            <a:pPr marL="36195" algn="just">
              <a:lnSpc>
                <a:spcPct val="100000"/>
              </a:lnSpc>
            </a:pPr>
            <a:r>
              <a:rPr sz="1000" b="1" spc="-30" dirty="0">
                <a:solidFill>
                  <a:srgbClr val="0A0A0A"/>
                </a:solidFill>
                <a:latin typeface="Arial"/>
                <a:cs typeface="Arial"/>
              </a:rPr>
              <a:t>CLÁUSULA </a:t>
            </a:r>
            <a:r>
              <a:rPr sz="1000" b="1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A0A0A"/>
                </a:solidFill>
                <a:latin typeface="Arial"/>
                <a:cs typeface="Arial"/>
              </a:rPr>
              <a:t>6ª</a:t>
            </a:r>
            <a:r>
              <a:rPr sz="1000" b="1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b="1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A0A0A"/>
                </a:solidFill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950">
              <a:latin typeface="Times New Roman"/>
              <a:cs typeface="Times New Roman"/>
            </a:endParaRPr>
          </a:p>
          <a:p>
            <a:pPr marL="36195" algn="just">
              <a:lnSpc>
                <a:spcPct val="100000"/>
              </a:lnSpc>
            </a:pP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O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preço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contratado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é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A0A0A"/>
                </a:solidFill>
                <a:latin typeface="Arial"/>
                <a:cs typeface="Arial"/>
              </a:rPr>
              <a:t>R$</a:t>
            </a:r>
            <a:r>
              <a:rPr sz="1000" b="1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00" b="1" spc="80" dirty="0">
                <a:solidFill>
                  <a:srgbClr val="0A0A0A"/>
                </a:solidFill>
                <a:latin typeface="Times New Roman"/>
                <a:cs typeface="Times New Roman"/>
              </a:rPr>
              <a:t>63.300,00</a:t>
            </a:r>
            <a:r>
              <a:rPr sz="1100" b="1" spc="9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(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SESSENTA</a:t>
            </a:r>
            <a:r>
              <a:rPr sz="1000" b="1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b="1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TRÊS</a:t>
            </a:r>
            <a:r>
              <a:rPr sz="1000" b="1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27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-2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00" b="1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b="1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A0A0A"/>
                </a:solidFill>
                <a:latin typeface="Arial"/>
                <a:cs typeface="Arial"/>
              </a:rPr>
              <a:t>TREZENTOS</a:t>
            </a:r>
            <a:r>
              <a:rPr sz="1000" b="1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A0A0A"/>
                </a:solidFill>
                <a:latin typeface="Arial"/>
                <a:cs typeface="Arial"/>
              </a:rPr>
              <a:t>REAI</a:t>
            </a:r>
            <a:r>
              <a:rPr sz="1000" b="1" spc="6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00" b="1" spc="30" dirty="0">
                <a:solidFill>
                  <a:srgbClr val="0A0A0A"/>
                </a:solidFill>
                <a:latin typeface="Arial"/>
                <a:cs typeface="Arial"/>
              </a:rPr>
              <a:t>)</a:t>
            </a:r>
            <a:endParaRPr sz="1000">
              <a:latin typeface="Arial"/>
              <a:cs typeface="Arial"/>
            </a:endParaRPr>
          </a:p>
          <a:p>
            <a:pPr marL="42545" algn="just">
              <a:lnSpc>
                <a:spcPct val="100000"/>
              </a:lnSpc>
              <a:spcBef>
                <a:spcPts val="505"/>
              </a:spcBef>
            </a:pP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incluídas</a:t>
            </a:r>
            <a:r>
              <a:rPr sz="10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todas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necessárias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300" spc="7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sua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perfeita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550">
              <a:latin typeface="Times New Roman"/>
              <a:cs typeface="Times New Roman"/>
            </a:endParaRPr>
          </a:p>
          <a:p>
            <a:pPr marL="42545" marR="5080" indent="5715" algn="just">
              <a:lnSpc>
                <a:spcPct val="106100"/>
              </a:lnSpc>
            </a:pP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Parágrafo </a:t>
            </a:r>
            <a:r>
              <a:rPr sz="1050" b="1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Primeiro:</a:t>
            </a:r>
            <a:r>
              <a:rPr sz="1050" b="1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poderá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acrescentar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suprimir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até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25%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(vinte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cinco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cento) 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valor 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estimado 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previsto 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caput 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desta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cláusula,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mantidas 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mesmas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condições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0" dirty="0"/>
              <a:t>Pág</a:t>
            </a:r>
            <a:r>
              <a:rPr spc="75" dirty="0"/>
              <a:t>i</a:t>
            </a:r>
            <a:r>
              <a:rPr spc="-80" dirty="0"/>
              <a:t>na</a:t>
            </a:r>
            <a:r>
              <a:rPr dirty="0"/>
              <a:t> </a:t>
            </a:r>
            <a:r>
              <a:rPr spc="-80" dirty="0"/>
              <a:t> </a:t>
            </a:r>
            <a:fld id="{81D60167-4931-47E6-BA6A-407CBD079E47}" type="slidenum">
              <a:rPr sz="900" b="1" spc="-175" dirty="0">
                <a:solidFill>
                  <a:srgbClr val="070707"/>
                </a:solidFill>
                <a:latin typeface="Arial"/>
                <a:cs typeface="Arial"/>
              </a:rPr>
              <a:t>2</a:t>
            </a:fld>
            <a:r>
              <a:rPr sz="9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pc="-55" dirty="0"/>
              <a:t>de</a:t>
            </a:r>
            <a:r>
              <a:rPr spc="50" dirty="0"/>
              <a:t> </a:t>
            </a:r>
            <a:r>
              <a:rPr spc="-15" dirty="0">
                <a:solidFill>
                  <a:srgbClr val="070707"/>
                </a:solidFill>
              </a:rPr>
              <a:t>5</a:t>
            </a:r>
            <a:endParaRPr sz="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72479" y="9428278"/>
            <a:ext cx="470598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estipuladas,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sem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caiba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300" spc="7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qualquer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recusa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indenização,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tud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42257" y="9458220"/>
            <a:ext cx="10134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termos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art.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950975"/>
            <a:ext cx="682751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45792" y="9753600"/>
            <a:ext cx="1536192" cy="4754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66944" y="9497568"/>
            <a:ext cx="1865376" cy="11582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44280" y="36465"/>
            <a:ext cx="0" cy="2249170"/>
          </a:xfrm>
          <a:custGeom>
            <a:avLst/>
            <a:gdLst/>
            <a:ahLst/>
            <a:cxnLst/>
            <a:rect l="l" t="t" r="r" b="b"/>
            <a:pathLst>
              <a:path h="2249170">
                <a:moveTo>
                  <a:pt x="0" y="2248682"/>
                </a:moveTo>
                <a:lnTo>
                  <a:pt x="0" y="0"/>
                </a:lnTo>
              </a:path>
            </a:pathLst>
          </a:custGeom>
          <a:ln w="18187">
            <a:solidFill>
              <a:srgbClr val="D8D4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59436" y="4941025"/>
            <a:ext cx="0" cy="608330"/>
          </a:xfrm>
          <a:custGeom>
            <a:avLst/>
            <a:gdLst/>
            <a:ahLst/>
            <a:cxnLst/>
            <a:rect l="l" t="t" r="r" b="b"/>
            <a:pathLst>
              <a:path h="608329">
                <a:moveTo>
                  <a:pt x="0" y="607752"/>
                </a:moveTo>
                <a:lnTo>
                  <a:pt x="0" y="0"/>
                </a:lnTo>
              </a:path>
            </a:pathLst>
          </a:custGeom>
          <a:ln w="18187">
            <a:solidFill>
              <a:srgbClr val="C3BF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63982" y="5797956"/>
            <a:ext cx="0" cy="635635"/>
          </a:xfrm>
          <a:custGeom>
            <a:avLst/>
            <a:gdLst/>
            <a:ahLst/>
            <a:cxnLst/>
            <a:rect l="l" t="t" r="r" b="b"/>
            <a:pathLst>
              <a:path h="635635">
                <a:moveTo>
                  <a:pt x="0" y="635100"/>
                </a:moveTo>
                <a:lnTo>
                  <a:pt x="0" y="0"/>
                </a:lnTo>
              </a:path>
            </a:pathLst>
          </a:custGeom>
          <a:ln w="18187">
            <a:solidFill>
              <a:srgbClr val="BFB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68531" y="7153243"/>
            <a:ext cx="0" cy="462280"/>
          </a:xfrm>
          <a:custGeom>
            <a:avLst/>
            <a:gdLst/>
            <a:ahLst/>
            <a:cxnLst/>
            <a:rect l="l" t="t" r="r" b="b"/>
            <a:pathLst>
              <a:path h="462279">
                <a:moveTo>
                  <a:pt x="0" y="461891"/>
                </a:moveTo>
                <a:lnTo>
                  <a:pt x="0" y="0"/>
                </a:lnTo>
              </a:path>
            </a:pathLst>
          </a:custGeom>
          <a:ln w="15156">
            <a:solidFill>
              <a:srgbClr val="B3AF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74592" y="8590577"/>
            <a:ext cx="0" cy="902969"/>
          </a:xfrm>
          <a:custGeom>
            <a:avLst/>
            <a:gdLst/>
            <a:ahLst/>
            <a:cxnLst/>
            <a:rect l="l" t="t" r="r" b="b"/>
            <a:pathLst>
              <a:path h="902970">
                <a:moveTo>
                  <a:pt x="0" y="902512"/>
                </a:moveTo>
                <a:lnTo>
                  <a:pt x="0" y="0"/>
                </a:lnTo>
              </a:path>
            </a:pathLst>
          </a:custGeom>
          <a:ln w="18187">
            <a:solidFill>
              <a:srgbClr val="B3AF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66449" y="1056138"/>
            <a:ext cx="5975350" cy="8404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88390">
              <a:lnSpc>
                <a:spcPct val="100000"/>
              </a:lnSpc>
            </a:pPr>
            <a:r>
              <a:rPr sz="1750" b="1" spc="6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750">
              <a:latin typeface="Arial"/>
              <a:cs typeface="Arial"/>
            </a:endParaRPr>
          </a:p>
          <a:p>
            <a:pPr marL="1088390">
              <a:lnSpc>
                <a:spcPct val="100000"/>
              </a:lnSpc>
              <a:spcBef>
                <a:spcPts val="120"/>
              </a:spcBef>
            </a:pPr>
            <a:r>
              <a:rPr sz="1250" b="1" spc="3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50" b="1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000">
              <a:latin typeface="Times New Roman"/>
              <a:cs typeface="Times New Roman"/>
            </a:endParaRPr>
          </a:p>
          <a:p>
            <a:pPr marR="49530" algn="r">
              <a:lnSpc>
                <a:spcPct val="100000"/>
              </a:lnSpc>
            </a:pP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Página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3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5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65,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100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º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Lei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 marL="12700" marR="46355" indent="5715" algn="just">
              <a:lnSpc>
                <a:spcPct val="102499"/>
              </a:lnSpc>
              <a:spcBef>
                <a:spcPts val="790"/>
              </a:spcBef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050" b="1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Segundo: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valor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pago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corresponderá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solicitação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efetivamente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requerida pelo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emissão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respectiva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nota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fiscal,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deverá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especificar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produtos,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quantidades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preços.</a:t>
            </a:r>
            <a:endParaRPr sz="1000">
              <a:latin typeface="Arial"/>
              <a:cs typeface="Arial"/>
            </a:endParaRPr>
          </a:p>
          <a:p>
            <a:pPr marL="21590" marR="46355" algn="just">
              <a:lnSpc>
                <a:spcPct val="102800"/>
              </a:lnSpc>
              <a:spcBef>
                <a:spcPts val="810"/>
              </a:spcBef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050" b="1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15" dirty="0">
                <a:solidFill>
                  <a:srgbClr val="080808"/>
                </a:solidFill>
                <a:latin typeface="Times New Roman"/>
                <a:cs typeface="Times New Roman"/>
              </a:rPr>
              <a:t>É</a:t>
            </a:r>
            <a:r>
              <a:rPr sz="1150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facultada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alteração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além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limite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primeiro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mediante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acordo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entre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800">
              <a:latin typeface="Times New Roman"/>
              <a:cs typeface="Times New Roman"/>
            </a:endParaRPr>
          </a:p>
          <a:p>
            <a:pPr marL="24765" marR="42545" algn="just">
              <a:lnSpc>
                <a:spcPct val="102699"/>
              </a:lnSpc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Quarto: </a:t>
            </a:r>
            <a:r>
              <a:rPr sz="105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Torna-se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obrigatório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incluir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em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campo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apropriado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A1A1A"/>
                </a:solidFill>
                <a:latin typeface="Arial"/>
                <a:cs typeface="Arial"/>
              </a:rPr>
              <a:t>élo</a:t>
            </a:r>
            <a:r>
              <a:rPr sz="10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documento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seguintes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dados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53975" indent="5715" algn="just">
              <a:lnSpc>
                <a:spcPct val="102499"/>
              </a:lnSpc>
            </a:pP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PaQamento  </a:t>
            </a:r>
            <a:r>
              <a:rPr sz="1050" b="1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itens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pertencentes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50" b="1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050" b="1" spc="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10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  </a:t>
            </a:r>
            <a:r>
              <a:rPr sz="105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ORMANDO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5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ATLETAS</a:t>
            </a:r>
            <a:r>
              <a:rPr sz="1050" b="1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OLIMP</a:t>
            </a:r>
            <a:r>
              <a:rPr sz="1050" b="1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55" dirty="0">
                <a:solidFill>
                  <a:srgbClr val="080808"/>
                </a:solidFill>
                <a:latin typeface="Arial"/>
                <a:cs typeface="Arial"/>
              </a:rPr>
              <a:t>COS</a:t>
            </a:r>
            <a:r>
              <a:rPr sz="105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3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1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5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Convenio</a:t>
            </a:r>
            <a:r>
              <a:rPr sz="1050" b="1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80808"/>
                </a:solidFill>
                <a:latin typeface="Arial"/>
                <a:cs typeface="Arial"/>
              </a:rPr>
              <a:t>n°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080808"/>
                </a:solidFill>
                <a:latin typeface="Arial"/>
                <a:cs typeface="Arial"/>
              </a:rPr>
              <a:t>45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90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050" b="1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parceria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5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 e</a:t>
            </a:r>
            <a:r>
              <a:rPr sz="105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80808"/>
                </a:solidFill>
                <a:latin typeface="Arial"/>
                <a:cs typeface="Arial"/>
              </a:rPr>
              <a:t>CBC.</a:t>
            </a:r>
            <a:endParaRPr sz="1050">
              <a:latin typeface="Arial"/>
              <a:cs typeface="Arial"/>
            </a:endParaRPr>
          </a:p>
          <a:p>
            <a:pPr marL="18415" marR="40640" indent="5715" algn="just">
              <a:lnSpc>
                <a:spcPct val="107100"/>
              </a:lnSpc>
              <a:spcBef>
                <a:spcPts val="800"/>
              </a:spcBef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5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Quinto: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realizado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em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parcela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única,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vencimento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(dez)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2F2D2D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úteis,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contar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data 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entrega 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produto,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mediante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apresentação 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Fiscal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40005" indent="5715" algn="just">
              <a:lnSpc>
                <a:spcPct val="102699"/>
              </a:lnSpc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 </a:t>
            </a:r>
            <a:r>
              <a:rPr sz="105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Sexto: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realizado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 </a:t>
            </a:r>
            <a:r>
              <a:rPr sz="1050" b="1" u="heavy" spc="-55" dirty="0">
                <a:solidFill>
                  <a:srgbClr val="080808"/>
                </a:solidFill>
                <a:latin typeface="Arial"/>
                <a:cs typeface="Arial"/>
              </a:rPr>
              <a:t>BOLETO</a:t>
            </a:r>
            <a:r>
              <a:rPr sz="1050" b="1" u="heavy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u="heavy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080808"/>
                </a:solidFill>
                <a:latin typeface="Arial"/>
                <a:cs typeface="Arial"/>
              </a:rPr>
              <a:t>BANCÁR</a:t>
            </a:r>
            <a:r>
              <a:rPr sz="1050" b="1" u="heavy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u="heavy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emitido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800">
              <a:latin typeface="Times New Roman"/>
              <a:cs typeface="Times New Roman"/>
            </a:endParaRPr>
          </a:p>
          <a:p>
            <a:pPr marL="24765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50" b="1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7ª</a:t>
            </a:r>
            <a:r>
              <a:rPr sz="105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ONUS</a:t>
            </a:r>
            <a:r>
              <a:rPr sz="105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80808"/>
                </a:solidFill>
                <a:latin typeface="Arial"/>
                <a:cs typeface="Arial"/>
              </a:rPr>
              <a:t>ENCARGOS</a:t>
            </a:r>
            <a:endParaRPr sz="1050">
              <a:latin typeface="Arial"/>
              <a:cs typeface="Arial"/>
            </a:endParaRPr>
          </a:p>
          <a:p>
            <a:pPr marL="24765" marR="37465" indent="-9525" algn="just">
              <a:lnSpc>
                <a:spcPct val="102800"/>
              </a:lnSpc>
              <a:spcBef>
                <a:spcPts val="750"/>
              </a:spcBef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Todos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encargos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referentes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spc="1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destinem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spc="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realização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serviços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ficarão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totalmente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cargo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não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cabendo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nenhu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transferência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ônus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850">
              <a:latin typeface="Times New Roman"/>
              <a:cs typeface="Times New Roman"/>
            </a:endParaRPr>
          </a:p>
          <a:p>
            <a:pPr marL="27305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50" b="1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8ª</a:t>
            </a:r>
            <a:r>
              <a:rPr sz="105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30" dirty="0">
                <a:solidFill>
                  <a:srgbClr val="080808"/>
                </a:solidFill>
                <a:latin typeface="Arial"/>
                <a:cs typeface="Arial"/>
              </a:rPr>
              <a:t>SCALIZAÇÃO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850">
              <a:latin typeface="Times New Roman"/>
              <a:cs typeface="Times New Roman"/>
            </a:endParaRPr>
          </a:p>
          <a:p>
            <a:pPr marL="24765" marR="38100" indent="5715" algn="just">
              <a:lnSpc>
                <a:spcPct val="96800"/>
              </a:lnSpc>
            </a:pP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termos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art.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67,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050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º,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Lei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8.666/93,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designará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um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representante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para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acompanhar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fiscalizar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anotando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registro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pró11&gt;rio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todas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ocorrências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porventura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existirem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determinando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for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necessário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regularizagio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faltas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defeitos</a:t>
            </a:r>
            <a:endParaRPr sz="1000">
              <a:latin typeface="Arial"/>
              <a:cs typeface="Arial"/>
            </a:endParaRPr>
          </a:p>
          <a:p>
            <a:pPr marL="33655" marR="39370" indent="-6350" algn="just">
              <a:lnSpc>
                <a:spcPct val="103699"/>
              </a:lnSpc>
              <a:spcBef>
                <a:spcPts val="5"/>
              </a:spcBef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observados.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exigências 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fiscalização,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inerentes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deverão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prontamente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atendidas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sem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CONTRATANT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7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CLAUSULA</a:t>
            </a:r>
            <a:r>
              <a:rPr sz="1050" b="1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75" dirty="0">
                <a:solidFill>
                  <a:srgbClr val="080808"/>
                </a:solidFill>
                <a:latin typeface="Arial"/>
                <a:cs typeface="Arial"/>
              </a:rPr>
              <a:t>9ª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-</a:t>
            </a:r>
            <a:r>
              <a:rPr sz="105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80808"/>
                </a:solidFill>
                <a:latin typeface="Arial"/>
                <a:cs typeface="Arial"/>
              </a:rPr>
              <a:t>RESPONSABI</a:t>
            </a:r>
            <a:r>
              <a:rPr sz="105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LIDADE</a:t>
            </a:r>
            <a:r>
              <a:rPr sz="1050" b="1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5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MATERI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050" b="1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80808"/>
                </a:solidFill>
                <a:latin typeface="Arial"/>
                <a:cs typeface="Arial"/>
              </a:rPr>
              <a:t>ENTREGUE</a:t>
            </a:r>
            <a:r>
              <a:rPr sz="105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GARANT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10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800">
              <a:latin typeface="Times New Roman"/>
              <a:cs typeface="Times New Roman"/>
            </a:endParaRPr>
          </a:p>
          <a:p>
            <a:pPr marL="30480" marR="24765" indent="-3175" algn="just">
              <a:lnSpc>
                <a:spcPct val="105700"/>
              </a:lnSpc>
            </a:pP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A 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é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responsável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qualidade 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materiais 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resp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nsabiliza-se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integral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2F2D2D"/>
                </a:solidFill>
                <a:latin typeface="Arial"/>
                <a:cs typeface="Arial"/>
              </a:rPr>
              <a:t>x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clusivamente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promoção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readequações,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sempre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forem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detect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impropriedades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possam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comprometer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sua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utilização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00">
              <a:latin typeface="Times New Roman"/>
              <a:cs typeface="Times New Roman"/>
            </a:endParaRPr>
          </a:p>
          <a:p>
            <a:pPr marL="33655" marR="5080" algn="just">
              <a:lnSpc>
                <a:spcPct val="99700"/>
              </a:lnSpc>
            </a:pP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itens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têm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garantia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080808"/>
                </a:solidFill>
                <a:latin typeface="Arial"/>
                <a:cs typeface="Arial"/>
              </a:rPr>
              <a:t>01 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ano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fornecedor/</a:t>
            </a:r>
            <a:r>
              <a:rPr sz="105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fabricante,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além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garantia 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legal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conforme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determ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290" dirty="0">
                <a:solidFill>
                  <a:srgbClr val="2F2D2D"/>
                </a:solidFill>
                <a:latin typeface="Arial"/>
                <a:cs typeface="Arial"/>
              </a:rPr>
              <a:t>m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pelo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CÓD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GO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5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80808"/>
                </a:solidFill>
                <a:latin typeface="Arial"/>
                <a:cs typeface="Arial"/>
              </a:rPr>
              <a:t>DEFESA</a:t>
            </a:r>
            <a:r>
              <a:rPr sz="105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5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CONSUM</a:t>
            </a:r>
            <a:r>
              <a:rPr sz="1050" b="1" spc="10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DOR,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partir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recebimento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defi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itivo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50">
              <a:latin typeface="Times New Roman"/>
              <a:cs typeface="Times New Roman"/>
            </a:endParaRPr>
          </a:p>
          <a:p>
            <a:pPr marL="36830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CLÁUSULA 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b="1" spc="95" dirty="0">
                <a:solidFill>
                  <a:srgbClr val="080808"/>
                </a:solidFill>
                <a:latin typeface="Arial"/>
                <a:cs typeface="Arial"/>
              </a:rPr>
              <a:t>0ª</a:t>
            </a:r>
            <a:r>
              <a:rPr sz="105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RESPONSAB</a:t>
            </a:r>
            <a:r>
              <a:rPr sz="1050" b="1" spc="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LIDADE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1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130" dirty="0">
                <a:solidFill>
                  <a:srgbClr val="080808"/>
                </a:solidFill>
                <a:latin typeface="Arial"/>
                <a:cs typeface="Arial"/>
              </a:rPr>
              <a:t>VI</a:t>
            </a:r>
            <a:r>
              <a:rPr sz="1050" b="1" spc="-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00">
              <a:latin typeface="Times New Roman"/>
              <a:cs typeface="Times New Roman"/>
            </a:endParaRPr>
          </a:p>
          <a:p>
            <a:pPr marL="39370" marR="21590" indent="-3175" algn="just">
              <a:lnSpc>
                <a:spcPct val="107700"/>
              </a:lnSpc>
            </a:pP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responderá 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quaisquer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danos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prejuízos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pessoais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materiais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seus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empregados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preposto,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razão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omissão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dolosa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culposa,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causar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93730" y="9471680"/>
            <a:ext cx="49288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decorrência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prestação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serviços,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incluindo-se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mat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56098" y="9783453"/>
            <a:ext cx="6794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20" dirty="0">
                <a:solidFill>
                  <a:srgbClr val="1A1A1A"/>
                </a:solidFill>
                <a:latin typeface="Times New Roman"/>
                <a:cs typeface="Times New Roman"/>
              </a:rPr>
              <a:t>Pági</a:t>
            </a:r>
            <a:r>
              <a:rPr sz="900" spc="-10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1A1A1A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444444"/>
                </a:solidFill>
                <a:latin typeface="Times New Roman"/>
                <a:cs typeface="Times New Roman"/>
              </a:rPr>
              <a:t>a</a:t>
            </a:r>
            <a:r>
              <a:rPr sz="900" spc="10" dirty="0">
                <a:solidFill>
                  <a:srgbClr val="444444"/>
                </a:solidFill>
                <a:latin typeface="Times New Roman"/>
                <a:cs typeface="Times New Roman"/>
              </a:rPr>
              <a:t> </a:t>
            </a:r>
            <a:r>
              <a:rPr sz="900" spc="80" dirty="0">
                <a:solidFill>
                  <a:srgbClr val="1A1A1A"/>
                </a:solidFill>
                <a:latin typeface="Times New Roman"/>
                <a:cs typeface="Times New Roman"/>
              </a:rPr>
              <a:t>3</a:t>
            </a:r>
            <a:r>
              <a:rPr sz="900" spc="-2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A1A1A"/>
                </a:solidFill>
                <a:latin typeface="Times New Roman"/>
                <a:cs typeface="Times New Roman"/>
              </a:rPr>
              <a:t>de</a:t>
            </a:r>
            <a:r>
              <a:rPr sz="900" spc="4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080808"/>
                </a:solidFill>
                <a:latin typeface="Times New Roman"/>
                <a:cs typeface="Times New Roman"/>
              </a:rPr>
              <a:t>5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4816" y="987552"/>
            <a:ext cx="670560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999488" y="9546335"/>
            <a:ext cx="1487424" cy="5608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08447" y="9314688"/>
            <a:ext cx="1158239" cy="1292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13071" y="24206"/>
            <a:ext cx="0" cy="4094479"/>
          </a:xfrm>
          <a:custGeom>
            <a:avLst/>
            <a:gdLst/>
            <a:ahLst/>
            <a:cxnLst/>
            <a:rect l="l" t="t" r="r" b="b"/>
            <a:pathLst>
              <a:path h="4094479">
                <a:moveTo>
                  <a:pt x="0" y="4093992"/>
                </a:moveTo>
                <a:lnTo>
                  <a:pt x="0" y="0"/>
                </a:lnTo>
              </a:path>
            </a:pathLst>
          </a:custGeom>
          <a:ln w="18036">
            <a:solidFill>
              <a:srgbClr val="AF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80410" y="10333321"/>
            <a:ext cx="998219" cy="0"/>
          </a:xfrm>
          <a:custGeom>
            <a:avLst/>
            <a:gdLst/>
            <a:ahLst/>
            <a:cxnLst/>
            <a:rect l="l" t="t" r="r" b="b"/>
            <a:pathLst>
              <a:path w="998220">
                <a:moveTo>
                  <a:pt x="0" y="0"/>
                </a:moveTo>
                <a:lnTo>
                  <a:pt x="998004" y="0"/>
                </a:lnTo>
              </a:path>
            </a:pathLst>
          </a:custGeom>
          <a:ln w="18036">
            <a:solidFill>
              <a:srgbClr val="A8A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63461" y="1095011"/>
            <a:ext cx="5885180" cy="2061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00">
              <a:lnSpc>
                <a:spcPct val="100000"/>
              </a:lnSpc>
            </a:pPr>
            <a:r>
              <a:rPr sz="1850" b="1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79500">
              <a:lnSpc>
                <a:spcPct val="100000"/>
              </a:lnSpc>
            </a:pPr>
            <a:r>
              <a:rPr sz="1250" b="1" spc="2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250" b="1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50" b="1" spc="-10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Página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A0A0A"/>
                </a:solidFill>
                <a:latin typeface="Arial"/>
                <a:cs typeface="Arial"/>
              </a:rPr>
              <a:t>4</a:t>
            </a:r>
            <a:r>
              <a:rPr sz="1050" b="1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b="1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A0A0A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causados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terceiros,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título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50" b="1" spc="-65" dirty="0">
                <a:solidFill>
                  <a:srgbClr val="0A0A0A"/>
                </a:solidFill>
                <a:latin typeface="Arial"/>
                <a:cs typeface="Arial"/>
              </a:rPr>
              <a:t>CLÁUSULA </a:t>
            </a:r>
            <a:r>
              <a:rPr sz="1050" b="1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7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50" b="1" spc="85" dirty="0">
                <a:solidFill>
                  <a:srgbClr val="0A0A0A"/>
                </a:solidFill>
                <a:latin typeface="Arial"/>
                <a:cs typeface="Arial"/>
              </a:rPr>
              <a:t>ª </a:t>
            </a:r>
            <a:r>
              <a:rPr sz="1050" b="1" spc="8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5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A0A0A"/>
                </a:solidFill>
                <a:latin typeface="Arial"/>
                <a:cs typeface="Arial"/>
              </a:rPr>
              <a:t>RESC</a:t>
            </a: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ISÃO/</a:t>
            </a:r>
            <a:r>
              <a:rPr sz="1050" b="1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A0A0A"/>
                </a:solidFill>
                <a:latin typeface="Arial"/>
                <a:cs typeface="Arial"/>
              </a:rPr>
              <a:t>PENALIDADES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>
              <a:lnSpc>
                <a:spcPct val="100000"/>
              </a:lnSpc>
            </a:pP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presente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pode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rescindido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A0A0A"/>
                </a:solidFill>
                <a:latin typeface="Arial"/>
                <a:cs typeface="Arial"/>
              </a:rPr>
              <a:t>SE: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900">
              <a:latin typeface="Times New Roman"/>
              <a:cs typeface="Times New Roman"/>
            </a:endParaRPr>
          </a:p>
          <a:p>
            <a:pPr marL="445134" indent="-213360">
              <a:lnSpc>
                <a:spcPct val="100000"/>
              </a:lnSpc>
              <a:buClr>
                <a:srgbClr val="0A0A0A"/>
              </a:buClr>
              <a:buFont typeface="Arial"/>
              <a:buChar char="•"/>
              <a:tabLst>
                <a:tab pos="445770" algn="l"/>
              </a:tabLst>
            </a:pP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Não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for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cumprido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essas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cláusulas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contratuais,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10" dirty="0">
                <a:solidFill>
                  <a:srgbClr val="0A0A0A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445134" marR="5080" indent="-213360" algn="r">
              <a:lnSpc>
                <a:spcPct val="100000"/>
              </a:lnSpc>
              <a:spcBef>
                <a:spcPts val="35"/>
              </a:spcBef>
              <a:buClr>
                <a:srgbClr val="0A0A0A"/>
              </a:buClr>
              <a:buFont typeface="Arial"/>
              <a:buChar char="•"/>
              <a:tabLst>
                <a:tab pos="213360" algn="l"/>
                <a:tab pos="445770" algn="l"/>
              </a:tabLst>
            </a:pP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Houver </a:t>
            </a:r>
            <a:r>
              <a:rPr sz="10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cessão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direitos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obrigações,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fusão,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são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incorporação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85908" y="3161400"/>
            <a:ext cx="3083560" cy="482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9710">
              <a:lnSpc>
                <a:spcPct val="100000"/>
              </a:lnSpc>
            </a:pP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85"/>
              </a:spcBef>
              <a:buClr>
                <a:srgbClr val="0A0A0A"/>
              </a:buClr>
              <a:buFont typeface="Arial"/>
              <a:buChar char="•"/>
              <a:tabLst>
                <a:tab pos="226695" algn="l"/>
              </a:tabLst>
            </a:pP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Houver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falência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concordata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A0A0A"/>
                </a:solidFill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99336" y="3491219"/>
            <a:ext cx="545528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Houver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alteração 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social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modificação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finalidade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estrutura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543511" y="6313065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4">
                <a:moveTo>
                  <a:pt x="0" y="0"/>
                </a:moveTo>
                <a:lnTo>
                  <a:pt x="0" y="173260"/>
                </a:lnTo>
              </a:path>
            </a:pathLst>
          </a:custGeom>
          <a:ln w="17100">
            <a:solidFill>
              <a:srgbClr val="BFBD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069473" y="3648563"/>
            <a:ext cx="5911850" cy="6312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1959" algn="just">
              <a:lnSpc>
                <a:spcPct val="100000"/>
              </a:lnSpc>
            </a:pP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prejudique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execução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36245" indent="-210185">
              <a:lnSpc>
                <a:spcPct val="100000"/>
              </a:lnSpc>
              <a:spcBef>
                <a:spcPts val="85"/>
              </a:spcBef>
              <a:buClr>
                <a:srgbClr val="0A0A0A"/>
              </a:buClr>
              <a:buFont typeface="Arial"/>
              <a:buChar char="•"/>
              <a:tabLst>
                <a:tab pos="436880" algn="l"/>
              </a:tabLst>
            </a:pP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caso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fortuito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força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maior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impeditiva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execução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 marL="12700" marR="27940" indent="8890" algn="just">
              <a:lnSpc>
                <a:spcPct val="106100"/>
              </a:lnSpc>
              <a:spcBef>
                <a:spcPts val="815"/>
              </a:spcBef>
            </a:pP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Parágrafo  </a:t>
            </a:r>
            <a:r>
              <a:rPr sz="1050" b="1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Primeiro:</a:t>
            </a:r>
            <a:r>
              <a:rPr sz="1050" b="1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b="1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técnicas,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omerciais 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jurídicas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estabelecidas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instrumentos 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convocatório 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contratual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caracterizará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   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descumprimento 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obrigações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assumidas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poderá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acarretar 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participante 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seguintes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nalidades,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instrumento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41959" marR="4557395" indent="-3175">
              <a:lnSpc>
                <a:spcPct val="176700"/>
              </a:lnSpc>
              <a:spcBef>
                <a:spcPts val="120"/>
              </a:spcBef>
            </a:pP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00" spc="355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advertência; </a:t>
            </a:r>
            <a:r>
              <a:rPr sz="1000" spc="19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spc="26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spc="355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800">
              <a:latin typeface="Times New Roman"/>
              <a:cs typeface="Times New Roman"/>
            </a:endParaRPr>
          </a:p>
          <a:p>
            <a:pPr marL="441959" marR="29845" algn="just">
              <a:lnSpc>
                <a:spcPct val="105900"/>
              </a:lnSpc>
            </a:pPr>
            <a:r>
              <a:rPr sz="1000" spc="155" dirty="0">
                <a:solidFill>
                  <a:srgbClr val="0A0A0A"/>
                </a:solidFill>
                <a:latin typeface="Arial"/>
                <a:cs typeface="Arial"/>
              </a:rPr>
              <a:t>III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5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suspensão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temporária 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participar </a:t>
            </a:r>
            <a:r>
              <a:rPr sz="10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processos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seletivos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CBC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 Esporte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Clube,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conseqüência,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contratar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mesma,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pelo  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razo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mínimo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6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(seis)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meses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máximo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24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(vinte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quatro)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meses,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nas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estabelecidas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instrumento convocatório.</a:t>
            </a:r>
            <a:endParaRPr sz="1000">
              <a:latin typeface="Arial"/>
              <a:cs typeface="Arial"/>
            </a:endParaRPr>
          </a:p>
          <a:p>
            <a:pPr marL="441959" marR="26670" indent="8890" algn="just">
              <a:lnSpc>
                <a:spcPct val="109600"/>
              </a:lnSpc>
              <a:spcBef>
                <a:spcPts val="795"/>
              </a:spcBef>
            </a:pPr>
            <a:r>
              <a:rPr sz="1050" b="1" spc="10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050" b="1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A0A0A"/>
                </a:solidFill>
                <a:latin typeface="Arial"/>
                <a:cs typeface="Arial"/>
              </a:rPr>
              <a:t>único:</a:t>
            </a:r>
            <a:r>
              <a:rPr sz="1050" b="1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penas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previstas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nos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incisos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8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00" spc="145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spc="2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65" dirty="0">
                <a:solidFill>
                  <a:srgbClr val="0A0A0A"/>
                </a:solidFill>
                <a:latin typeface="Arial"/>
                <a:cs typeface="Arial"/>
              </a:rPr>
              <a:t>II</a:t>
            </a:r>
            <a:r>
              <a:rPr sz="1000" spc="25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deste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arti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poderão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aplicadas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cumulativamente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não,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prejuízo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rescisão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at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65" dirty="0">
                <a:solidFill>
                  <a:srgbClr val="A8A5A1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A8A5A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A8A5A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unilateral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CBC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marL="27305" marR="22225" algn="just">
              <a:lnSpc>
                <a:spcPct val="96700"/>
              </a:lnSpc>
              <a:spcBef>
                <a:spcPts val="840"/>
              </a:spcBef>
            </a:pP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050" b="1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A0A0A"/>
                </a:solidFill>
                <a:latin typeface="Arial"/>
                <a:cs typeface="Arial"/>
              </a:rPr>
              <a:t>Segundo:</a:t>
            </a:r>
            <a:r>
              <a:rPr sz="10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notificação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aplicação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penalidades,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relativ </a:t>
            </a:r>
            <a:r>
              <a:rPr sz="1000" spc="-220" dirty="0">
                <a:solidFill>
                  <a:srgbClr val="85807E"/>
                </a:solidFill>
                <a:latin typeface="Arial"/>
                <a:cs typeface="Arial"/>
              </a:rPr>
              <a:t>.</a:t>
            </a:r>
            <a:r>
              <a:rPr sz="1000" spc="-35" dirty="0">
                <a:solidFill>
                  <a:srgbClr val="85807E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200" spc="-13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inexecução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total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neste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Capítulo,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efetuada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através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comunicação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for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ai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encaminhada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e­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mail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200" spc="7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contratada,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onde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deverá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assegurado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direito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200" spc="7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defesa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prévia,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res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eitando-se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5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(cinco)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dias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marL="24130" marR="21590" indent="5715" algn="just">
              <a:lnSpc>
                <a:spcPct val="104400"/>
              </a:lnSpc>
              <a:spcBef>
                <a:spcPts val="815"/>
              </a:spcBef>
            </a:pP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050" b="1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haja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recusa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material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serviço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part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Clube,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contratada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deverá,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dentro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originalmente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contratado,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rep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rar,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corrigir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remover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às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A0A0A"/>
                </a:solidFill>
                <a:latin typeface="Arial"/>
                <a:cs typeface="Arial"/>
              </a:rPr>
              <a:t>suas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custas,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todo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parte,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viciado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defeitos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correções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A0A0A"/>
                </a:solidFill>
                <a:latin typeface="Arial"/>
                <a:cs typeface="Arial"/>
              </a:rPr>
              <a:t>na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execução,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pena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restar 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caracterizada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inexecução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parcial </a:t>
            </a:r>
            <a:r>
              <a:rPr sz="10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do 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obj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contratado, 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consequente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aplicação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sanções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previstas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artigo</a:t>
            </a:r>
            <a:r>
              <a:rPr sz="10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800">
              <a:latin typeface="Times New Roman"/>
              <a:cs typeface="Times New Roman"/>
            </a:endParaRPr>
          </a:p>
          <a:p>
            <a:pPr marL="30480" marR="12700" indent="5715" algn="just">
              <a:lnSpc>
                <a:spcPct val="101800"/>
              </a:lnSpc>
            </a:pPr>
            <a:r>
              <a:rPr sz="1050" b="1" spc="5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050" b="1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A0A0A"/>
                </a:solidFill>
                <a:latin typeface="Arial"/>
                <a:cs typeface="Arial"/>
              </a:rPr>
              <a:t>Quarto:</a:t>
            </a:r>
            <a:r>
              <a:rPr sz="1050" b="1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pena</a:t>
            </a:r>
            <a:r>
              <a:rPr sz="10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multa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pela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inexecução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total</a:t>
            </a:r>
            <a:r>
              <a:rPr sz="10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parcial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aju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celebrado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CBC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A0A0A"/>
                </a:solidFill>
                <a:latin typeface="Arial"/>
                <a:cs typeface="Arial"/>
              </a:rPr>
              <a:t>calculada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50%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(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cinquenta     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cento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sobre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valor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total</a:t>
            </a:r>
            <a:r>
              <a:rPr sz="10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ajuste</a:t>
            </a:r>
            <a:r>
              <a:rPr sz="10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atualizado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sobre</a:t>
            </a:r>
            <a:r>
              <a:rPr sz="10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valor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A0A0A"/>
                </a:solidFill>
                <a:latin typeface="Times New Roman"/>
                <a:cs typeface="Times New Roman"/>
              </a:rPr>
              <a:t>à</a:t>
            </a:r>
            <a:r>
              <a:rPr sz="1200" spc="9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obrigação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não</a:t>
            </a:r>
            <a:r>
              <a:rPr sz="10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mprida,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excetuando-se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aquelas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grande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vulto</a:t>
            </a:r>
            <a:r>
              <a:rPr sz="10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com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repercussões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significativas,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hipótese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qu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A0A0A"/>
                </a:solidFill>
                <a:latin typeface="Arial"/>
                <a:cs typeface="Arial"/>
              </a:rPr>
              <a:t>graduação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rhulta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A0A0A"/>
                </a:solidFill>
                <a:latin typeface="Arial"/>
                <a:cs typeface="Arial"/>
              </a:rPr>
              <a:t>estar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prevista </a:t>
            </a:r>
            <a:r>
              <a:rPr sz="100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instrumento</a:t>
            </a:r>
            <a:r>
              <a:rPr sz="100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convocatório </a:t>
            </a:r>
            <a:r>
              <a:rPr sz="10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competente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instrum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A0A0A"/>
                </a:solidFill>
                <a:latin typeface="Arial"/>
                <a:cs typeface="Arial"/>
              </a:rPr>
              <a:t>nto</a:t>
            </a:r>
            <a:r>
              <a:rPr sz="10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A0A0A"/>
                </a:solidFill>
                <a:latin typeface="Arial"/>
                <a:cs typeface="Arial"/>
              </a:rPr>
              <a:t>contrato,</a:t>
            </a:r>
            <a:r>
              <a:rPr sz="10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A0A0A"/>
                </a:solidFill>
                <a:latin typeface="Arial"/>
                <a:cs typeface="Arial"/>
              </a:rPr>
              <a:t>sendo</a:t>
            </a:r>
            <a:endParaRPr sz="1000">
              <a:latin typeface="Arial"/>
              <a:cs typeface="Arial"/>
            </a:endParaRPr>
          </a:p>
          <a:p>
            <a:pPr marL="33655" algn="just">
              <a:lnSpc>
                <a:spcPct val="100000"/>
              </a:lnSpc>
              <a:spcBef>
                <a:spcPts val="155"/>
              </a:spcBef>
            </a:pPr>
            <a:r>
              <a:rPr sz="1000" spc="-25" dirty="0">
                <a:solidFill>
                  <a:srgbClr val="0A0A0A"/>
                </a:solidFill>
                <a:latin typeface="Arial"/>
                <a:cs typeface="Arial"/>
              </a:rPr>
              <a:t>está</a:t>
            </a:r>
            <a:r>
              <a:rPr sz="10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A0A0A"/>
                </a:solidFill>
                <a:latin typeface="Arial"/>
                <a:cs typeface="Arial"/>
              </a:rPr>
              <a:t>devidamente</a:t>
            </a:r>
            <a:r>
              <a:rPr sz="10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A0A0A"/>
                </a:solidFill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4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050" spc="-90" dirty="0">
                <a:solidFill>
                  <a:srgbClr val="0A0A0A"/>
                </a:solidFill>
                <a:latin typeface="Times New Roman"/>
                <a:cs typeface="Times New Roman"/>
              </a:rPr>
              <a:t>Pág</a:t>
            </a:r>
            <a:r>
              <a:rPr sz="1050" spc="60" dirty="0">
                <a:solidFill>
                  <a:srgbClr val="0A0A0A"/>
                </a:solidFill>
                <a:latin typeface="Times New Roman"/>
                <a:cs typeface="Times New Roman"/>
              </a:rPr>
              <a:t>i</a:t>
            </a:r>
            <a:r>
              <a:rPr sz="1050" spc="-95" dirty="0">
                <a:solidFill>
                  <a:srgbClr val="0A0A0A"/>
                </a:solidFill>
                <a:latin typeface="Times New Roman"/>
                <a:cs typeface="Times New Roman"/>
              </a:rPr>
              <a:t>na</a:t>
            </a:r>
            <a:r>
              <a:rPr sz="1050" spc="3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2150" spc="-355" dirty="0">
                <a:solidFill>
                  <a:srgbClr val="646464"/>
                </a:solidFill>
                <a:latin typeface="Times New Roman"/>
                <a:cs typeface="Times New Roman"/>
              </a:rPr>
              <a:t>r</a:t>
            </a:r>
            <a:r>
              <a:rPr sz="2150" spc="-19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Times New Roman"/>
                <a:cs typeface="Times New Roman"/>
              </a:rPr>
              <a:t>de</a:t>
            </a:r>
            <a:r>
              <a:rPr sz="1050" spc="1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212121"/>
                </a:solidFill>
                <a:latin typeface="Times New Roman"/>
                <a:cs typeface="Times New Roman"/>
              </a:rPr>
              <a:t>5</a:t>
            </a:r>
            <a:endParaRPr sz="10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0432" y="950975"/>
            <a:ext cx="682751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620767" y="3560064"/>
            <a:ext cx="2048256" cy="11826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962655" y="4974335"/>
            <a:ext cx="1109471" cy="5608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81855" y="4962144"/>
            <a:ext cx="719327" cy="463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21663" y="6449567"/>
            <a:ext cx="2474976" cy="4511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450079" y="6510528"/>
            <a:ext cx="743712" cy="3291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88864" y="7022592"/>
            <a:ext cx="1146047" cy="41452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45795" y="12155"/>
            <a:ext cx="0" cy="2705100"/>
          </a:xfrm>
          <a:custGeom>
            <a:avLst/>
            <a:gdLst/>
            <a:ahLst/>
            <a:cxnLst/>
            <a:rect l="l" t="t" r="r" b="b"/>
            <a:pathLst>
              <a:path h="2705100">
                <a:moveTo>
                  <a:pt x="0" y="2704496"/>
                </a:moveTo>
                <a:lnTo>
                  <a:pt x="0" y="0"/>
                </a:lnTo>
              </a:path>
            </a:pathLst>
          </a:custGeom>
          <a:ln w="15156">
            <a:solidFill>
              <a:srgbClr val="A3A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62836" y="3652591"/>
            <a:ext cx="0" cy="638175"/>
          </a:xfrm>
          <a:custGeom>
            <a:avLst/>
            <a:gdLst/>
            <a:ahLst/>
            <a:cxnLst/>
            <a:rect l="l" t="t" r="r" b="b"/>
            <a:pathLst>
              <a:path h="638175">
                <a:moveTo>
                  <a:pt x="0" y="638139"/>
                </a:moveTo>
                <a:lnTo>
                  <a:pt x="0" y="0"/>
                </a:lnTo>
              </a:path>
            </a:pathLst>
          </a:custGeom>
          <a:ln w="6062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670414" y="4719195"/>
            <a:ext cx="0" cy="3740785"/>
          </a:xfrm>
          <a:custGeom>
            <a:avLst/>
            <a:gdLst/>
            <a:ahLst/>
            <a:cxnLst/>
            <a:rect l="l" t="t" r="r" b="b"/>
            <a:pathLst>
              <a:path h="3740784">
                <a:moveTo>
                  <a:pt x="0" y="3740715"/>
                </a:moveTo>
                <a:lnTo>
                  <a:pt x="0" y="0"/>
                </a:lnTo>
              </a:path>
            </a:pathLst>
          </a:custGeom>
          <a:ln w="6062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92279" y="6834173"/>
            <a:ext cx="2458720" cy="0"/>
          </a:xfrm>
          <a:custGeom>
            <a:avLst/>
            <a:gdLst/>
            <a:ahLst/>
            <a:cxnLst/>
            <a:rect l="l" t="t" r="r" b="b"/>
            <a:pathLst>
              <a:path w="2458720">
                <a:moveTo>
                  <a:pt x="0" y="0"/>
                </a:moveTo>
                <a:lnTo>
                  <a:pt x="2458398" y="0"/>
                </a:lnTo>
              </a:path>
            </a:pathLst>
          </a:custGeom>
          <a:ln w="1515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682539" y="5737180"/>
            <a:ext cx="0" cy="3808095"/>
          </a:xfrm>
          <a:custGeom>
            <a:avLst/>
            <a:gdLst/>
            <a:ahLst/>
            <a:cxnLst/>
            <a:rect l="l" t="t" r="r" b="b"/>
            <a:pathLst>
              <a:path h="3808095">
                <a:moveTo>
                  <a:pt x="0" y="3807567"/>
                </a:moveTo>
                <a:lnTo>
                  <a:pt x="0" y="0"/>
                </a:lnTo>
              </a:path>
            </a:pathLst>
          </a:custGeom>
          <a:ln w="6062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127410" y="1060108"/>
            <a:ext cx="1440815" cy="459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1800" b="1" spc="3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250" b="1" spc="3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50" b="1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40874" y="1689414"/>
            <a:ext cx="84201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63880" algn="l"/>
              </a:tabLst>
            </a:pP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Página	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74018" y="1981134"/>
            <a:ext cx="10096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antecipadamente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722887" y="1981134"/>
            <a:ext cx="26543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54323" y="1967805"/>
            <a:ext cx="4399280" cy="331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  <a:tabLst>
                <a:tab pos="797560" algn="l"/>
                <a:tab pos="1437005" algn="l"/>
                <a:tab pos="1673225" algn="l"/>
                <a:tab pos="2315845" algn="l"/>
                <a:tab pos="2943860" algn="l"/>
                <a:tab pos="3482975" algn="l"/>
                <a:tab pos="3801745" algn="l"/>
              </a:tabLst>
            </a:pPr>
            <a:r>
              <a:rPr sz="1100" b="1" spc="-20" dirty="0">
                <a:solidFill>
                  <a:srgbClr val="080808"/>
                </a:solidFill>
                <a:latin typeface="Arial"/>
                <a:cs typeface="Arial"/>
              </a:rPr>
              <a:t>Parágrafo	</a:t>
            </a:r>
            <a:r>
              <a:rPr sz="1100" b="1" spc="-15" dirty="0">
                <a:solidFill>
                  <a:srgbClr val="080808"/>
                </a:solidFill>
                <a:latin typeface="Arial"/>
                <a:cs typeface="Arial"/>
              </a:rPr>
              <a:t>Quinto:	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O	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presente	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contrato	poderá	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	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rescindido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050" spc="-90" dirty="0">
                <a:solidFill>
                  <a:srgbClr val="080808"/>
                </a:solidFill>
                <a:latin typeface="Arial"/>
                <a:cs typeface="Arial"/>
              </a:rPr>
              <a:t>CONTRATANTE, </a:t>
            </a:r>
            <a:r>
              <a:rPr sz="10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incidência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multa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57355" y="2427833"/>
            <a:ext cx="5927725" cy="424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CLÁUSULA </a:t>
            </a:r>
            <a:r>
              <a:rPr sz="1000" b="1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b="1" spc="90" dirty="0">
                <a:solidFill>
                  <a:srgbClr val="080808"/>
                </a:solidFill>
                <a:latin typeface="Arial"/>
                <a:cs typeface="Arial"/>
              </a:rPr>
              <a:t>2ª</a:t>
            </a:r>
            <a:r>
              <a:rPr sz="100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b="1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FORO</a:t>
            </a:r>
            <a:endParaRPr sz="100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880"/>
              </a:spcBef>
            </a:pP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Fica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eleito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o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foro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Horizonte/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80808"/>
                </a:solidFill>
                <a:latin typeface="Arial"/>
                <a:cs typeface="Arial"/>
              </a:rPr>
              <a:t>MG</a:t>
            </a:r>
            <a:r>
              <a:rPr sz="10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dirimir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todas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questões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oriun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57355" y="2862376"/>
            <a:ext cx="4438650" cy="314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Por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estarem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justos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contratados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firmam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presente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presen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050" spc="-95" dirty="0">
                <a:solidFill>
                  <a:srgbClr val="080808"/>
                </a:solidFill>
                <a:latin typeface="Arial"/>
                <a:cs typeface="Arial"/>
              </a:rPr>
              <a:t>CONTRATANTE </a:t>
            </a:r>
            <a:r>
              <a:rPr sz="105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outra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80808"/>
                </a:solidFill>
                <a:latin typeface="Arial"/>
                <a:cs typeface="Arial"/>
              </a:rPr>
              <a:t>CONTRATADO.</a:t>
            </a:r>
            <a:endParaRPr sz="10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67989" y="2852873"/>
            <a:ext cx="132334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80808"/>
                </a:solidFill>
                <a:latin typeface="Times New Roman"/>
                <a:cs typeface="Times New Roman"/>
              </a:rPr>
              <a:t>01</a:t>
            </a:r>
            <a:r>
              <a:rPr sz="1100" spc="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testemun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90" dirty="0">
                <a:solidFill>
                  <a:srgbClr val="3A3A3B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63417" y="3351770"/>
            <a:ext cx="5622925" cy="26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</a:pPr>
            <a:r>
              <a:rPr sz="500" spc="-120" dirty="0">
                <a:solidFill>
                  <a:srgbClr val="C1C1CD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Horizonte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80808"/>
                </a:solidFill>
                <a:latin typeface="Times New Roman"/>
                <a:cs typeface="Times New Roman"/>
              </a:rPr>
              <a:t>28</a:t>
            </a:r>
            <a:r>
              <a:rPr sz="1100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Junho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80808"/>
                </a:solidFill>
                <a:latin typeface="Times New Roman"/>
                <a:cs typeface="Times New Roman"/>
              </a:rPr>
              <a:t>2016.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815479" y="3592983"/>
            <a:ext cx="0" cy="433705"/>
          </a:xfrm>
          <a:custGeom>
            <a:avLst/>
            <a:gdLst/>
            <a:ahLst/>
            <a:cxnLst/>
            <a:rect l="l" t="t" r="r" b="b"/>
            <a:pathLst>
              <a:path h="433704">
                <a:moveTo>
                  <a:pt x="0" y="0"/>
                </a:moveTo>
                <a:lnTo>
                  <a:pt x="0" y="433151"/>
                </a:lnTo>
              </a:path>
            </a:pathLst>
          </a:custGeom>
          <a:ln w="31930">
            <a:solidFill>
              <a:srgbClr val="DFE1E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30240" y="3653065"/>
            <a:ext cx="347980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500" spc="-395" dirty="0">
                <a:solidFill>
                  <a:srgbClr val="C1C1CD"/>
                </a:solidFill>
                <a:latin typeface="Arial"/>
                <a:cs typeface="Arial"/>
              </a:rPr>
              <a:t>----</a:t>
            </a:r>
            <a:r>
              <a:rPr sz="2500" spc="-290" dirty="0">
                <a:solidFill>
                  <a:srgbClr val="C1C1CD"/>
                </a:solidFill>
                <a:latin typeface="Arial"/>
                <a:cs typeface="Arial"/>
              </a:rPr>
              <a:t>-</a:t>
            </a:r>
            <a:r>
              <a:rPr sz="2500" spc="-610" dirty="0">
                <a:solidFill>
                  <a:srgbClr val="C1C1CD"/>
                </a:solidFill>
                <a:latin typeface="Arial"/>
                <a:cs typeface="Arial"/>
              </a:rPr>
              <a:t>·</a:t>
            </a:r>
            <a:endParaRPr sz="25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72444" y="3695392"/>
            <a:ext cx="2818130" cy="768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49045" algn="l"/>
              </a:tabLst>
            </a:pPr>
            <a:r>
              <a:rPr sz="5850" i="1" spc="1850" dirty="0">
                <a:solidFill>
                  <a:srgbClr val="606069"/>
                </a:solidFill>
                <a:latin typeface="Times New Roman"/>
                <a:cs typeface="Times New Roman"/>
              </a:rPr>
              <a:t>L	</a:t>
            </a:r>
            <a:r>
              <a:rPr sz="5850" i="1" spc="-975" dirty="0">
                <a:solidFill>
                  <a:srgbClr val="A3A5BC"/>
                </a:solidFill>
                <a:latin typeface="Times New Roman"/>
                <a:cs typeface="Times New Roman"/>
              </a:rPr>
              <a:t>----:</a:t>
            </a:r>
            <a:r>
              <a:rPr sz="5850" i="1" spc="-800" dirty="0">
                <a:solidFill>
                  <a:srgbClr val="A3A5BC"/>
                </a:solidFill>
                <a:latin typeface="Times New Roman"/>
                <a:cs typeface="Times New Roman"/>
              </a:rPr>
              <a:t> </a:t>
            </a:r>
            <a:r>
              <a:rPr sz="5850" spc="-800" dirty="0">
                <a:solidFill>
                  <a:srgbClr val="777B9C"/>
                </a:solidFill>
                <a:latin typeface="Times New Roman"/>
                <a:cs typeface="Times New Roman"/>
              </a:rPr>
              <a:t>//</a:t>
            </a:r>
            <a:r>
              <a:rPr sz="5850" spc="-1180" dirty="0">
                <a:solidFill>
                  <a:srgbClr val="777B9C"/>
                </a:solidFill>
                <a:latin typeface="Times New Roman"/>
                <a:cs typeface="Times New Roman"/>
              </a:rPr>
              <a:t>/</a:t>
            </a:r>
            <a:r>
              <a:rPr sz="5850" spc="-65" dirty="0">
                <a:solidFill>
                  <a:srgbClr val="9595A1"/>
                </a:solidFill>
                <a:latin typeface="Times New Roman"/>
                <a:cs typeface="Times New Roman"/>
              </a:rPr>
              <a:t>/</a:t>
            </a:r>
            <a:r>
              <a:rPr sz="5850" spc="990" dirty="0">
                <a:solidFill>
                  <a:srgbClr val="9595A1"/>
                </a:solidFill>
                <a:latin typeface="Times New Roman"/>
                <a:cs typeface="Times New Roman"/>
              </a:rPr>
              <a:t>/</a:t>
            </a:r>
            <a:r>
              <a:rPr sz="5850" spc="-1670" dirty="0">
                <a:solidFill>
                  <a:srgbClr val="C1C1CD"/>
                </a:solidFill>
                <a:latin typeface="Times New Roman"/>
                <a:cs typeface="Times New Roman"/>
              </a:rPr>
              <a:t>-</a:t>
            </a:r>
            <a:r>
              <a:rPr sz="5850" spc="-1910" dirty="0">
                <a:solidFill>
                  <a:srgbClr val="C1C1CD"/>
                </a:solidFill>
                <a:latin typeface="Times New Roman"/>
                <a:cs typeface="Times New Roman"/>
              </a:rPr>
              <a:t>··</a:t>
            </a:r>
            <a:endParaRPr sz="58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99994" y="4287554"/>
            <a:ext cx="72263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OBER </a:t>
            </a:r>
            <a:r>
              <a:rPr sz="1000" b="1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857957" y="4287554"/>
            <a:ext cx="78168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365" dirty="0">
                <a:solidFill>
                  <a:srgbClr val="080808"/>
                </a:solidFill>
                <a:latin typeface="Arial"/>
                <a:cs typeface="Arial"/>
              </a:rPr>
              <a:t>VÉf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000" b="1" spc="-190" dirty="0">
                <a:solidFill>
                  <a:srgbClr val="282828"/>
                </a:solidFill>
                <a:latin typeface="Arial"/>
                <a:cs typeface="Arial"/>
              </a:rPr>
              <a:t>Ó</a:t>
            </a:r>
            <a:r>
              <a:rPr sz="1000" b="1" spc="75" dirty="0">
                <a:solidFill>
                  <a:srgbClr val="080808"/>
                </a:solidFill>
                <a:latin typeface="Arial"/>
                <a:cs typeface="Arial"/>
              </a:rPr>
              <a:t>êffA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03092" y="4436453"/>
            <a:ext cx="8826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30860" algn="l"/>
              </a:tabLst>
            </a:pPr>
            <a:r>
              <a:rPr sz="1000" b="1" spc="10" dirty="0">
                <a:solidFill>
                  <a:srgbClr val="080808"/>
                </a:solidFill>
                <a:latin typeface="Arial"/>
                <a:cs typeface="Arial"/>
              </a:rPr>
              <a:t>P  </a:t>
            </a:r>
            <a:r>
              <a:rPr sz="1000" b="1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	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ENTE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69580" y="4597508"/>
            <a:ext cx="195262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7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0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055663" y="4278438"/>
            <a:ext cx="18986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5" dirty="0">
                <a:solidFill>
                  <a:srgbClr val="080808"/>
                </a:solidFill>
                <a:latin typeface="Arial"/>
                <a:cs typeface="Arial"/>
              </a:rPr>
              <a:t>AP-</a:t>
            </a:r>
            <a:r>
              <a:rPr sz="1000" b="1" spc="-50" dirty="0">
                <a:solidFill>
                  <a:srgbClr val="080808"/>
                </a:solidFill>
                <a:latin typeface="Arial"/>
                <a:cs typeface="Arial"/>
              </a:rPr>
              <a:t>'</a:t>
            </a:r>
            <a:r>
              <a:rPr sz="1000" b="1" spc="125" dirty="0">
                <a:solidFill>
                  <a:srgbClr val="080808"/>
                </a:solidFill>
                <a:latin typeface="Arial"/>
                <a:cs typeface="Arial"/>
              </a:rPr>
              <a:t>im</a:t>
            </a:r>
            <a:r>
              <a:rPr sz="1000" b="1" spc="-9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b="1" spc="254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r>
              <a:rPr sz="1000" b="1" spc="310" dirty="0">
                <a:solidFill>
                  <a:srgbClr val="080808"/>
                </a:solidFill>
                <a:latin typeface="Arial"/>
                <a:cs typeface="Arial"/>
              </a:rPr>
              <a:t>B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000" b="1" spc="-1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spc="-240" dirty="0">
                <a:solidFill>
                  <a:srgbClr val="606069"/>
                </a:solidFill>
                <a:latin typeface="Arial"/>
                <a:cs typeface="Arial"/>
              </a:rPr>
              <a:t>"</a:t>
            </a:r>
            <a:r>
              <a:rPr sz="1000" b="1" spc="-100" dirty="0">
                <a:solidFill>
                  <a:srgbClr val="9595A1"/>
                </a:solidFill>
                <a:latin typeface="Arial"/>
                <a:cs typeface="Arial"/>
              </a:rPr>
              <a:t>'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SOUSA </a:t>
            </a:r>
            <a:r>
              <a:rPr sz="1000" b="1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6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00" b="1" spc="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LVA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604332" y="4448608"/>
            <a:ext cx="79502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65" dirty="0">
                <a:solidFill>
                  <a:srgbClr val="080808"/>
                </a:solidFill>
                <a:latin typeface="Arial"/>
                <a:cs typeface="Arial"/>
              </a:rPr>
              <a:t>RES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DENTE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647103" y="4500063"/>
            <a:ext cx="4381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35" dirty="0">
                <a:solidFill>
                  <a:srgbClr val="C1C1CD"/>
                </a:solidFill>
                <a:latin typeface="Arial"/>
                <a:cs typeface="Arial"/>
              </a:rPr>
              <a:t>1</a:t>
            </a:r>
            <a:endParaRPr sz="5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643738" y="4618779"/>
            <a:ext cx="11150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0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CLU</a:t>
            </a:r>
            <a:r>
              <a:rPr sz="1000" b="1" spc="45" dirty="0">
                <a:solidFill>
                  <a:srgbClr val="080808"/>
                </a:solidFill>
                <a:latin typeface="Arial"/>
                <a:cs typeface="Arial"/>
              </a:rPr>
              <a:t>B</a:t>
            </a:r>
            <a:r>
              <a:rPr sz="1000" b="1" spc="375" dirty="0">
                <a:solidFill>
                  <a:srgbClr val="3A3A3B"/>
                </a:solidFill>
                <a:latin typeface="Arial"/>
                <a:cs typeface="Arial"/>
              </a:rPr>
              <a:t>Í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736705" y="5405819"/>
            <a:ext cx="2592705" cy="320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29895">
              <a:lnSpc>
                <a:spcPct val="109700"/>
              </a:lnSpc>
              <a:tabLst>
                <a:tab pos="1767205" algn="l"/>
              </a:tabLst>
            </a:pP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FREN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RAFAEL</a:t>
            </a:r>
            <a:r>
              <a:rPr sz="100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RO	</a:t>
            </a:r>
            <a:r>
              <a:rPr sz="1000" b="1" spc="-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65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LHO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080808"/>
                </a:solidFill>
                <a:latin typeface="Arial"/>
                <a:cs typeface="Arial"/>
              </a:rPr>
              <a:t>MUNDO 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ÁGUA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80808"/>
                </a:solidFill>
                <a:latin typeface="Arial"/>
                <a:cs typeface="Arial"/>
              </a:rPr>
              <a:t>SHOW</a:t>
            </a:r>
            <a:r>
              <a:rPr sz="10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COMÉRC</a:t>
            </a:r>
            <a:r>
              <a:rPr sz="1000" b="1" spc="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063417" y="6226285"/>
            <a:ext cx="1010919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11918" y="6912387"/>
            <a:ext cx="2512695" cy="463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NOME:</a:t>
            </a:r>
            <a:r>
              <a:rPr sz="1000" b="1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400" i="1" spc="320" dirty="0">
                <a:solidFill>
                  <a:srgbClr val="777B9C"/>
                </a:solidFill>
                <a:latin typeface="Times New Roman"/>
                <a:cs typeface="Times New Roman"/>
              </a:rPr>
              <a:t>5</a:t>
            </a:r>
            <a:r>
              <a:rPr sz="1400" i="1" spc="85" dirty="0">
                <a:solidFill>
                  <a:srgbClr val="777B9C"/>
                </a:solidFill>
                <a:latin typeface="Times New Roman"/>
                <a:cs typeface="Times New Roman"/>
              </a:rPr>
              <a:t>é</a:t>
            </a:r>
            <a:r>
              <a:rPr sz="1400" i="1" spc="-25" dirty="0">
                <a:solidFill>
                  <a:srgbClr val="777B9C"/>
                </a:solidFill>
                <a:latin typeface="Times New Roman"/>
                <a:cs typeface="Times New Roman"/>
              </a:rPr>
              <a:t>'</a:t>
            </a:r>
            <a:r>
              <a:rPr sz="1400" i="1" spc="-175" dirty="0">
                <a:solidFill>
                  <a:srgbClr val="777B9C"/>
                </a:solidFill>
                <a:latin typeface="Times New Roman"/>
                <a:cs typeface="Times New Roman"/>
              </a:rPr>
              <a:t>1</a:t>
            </a:r>
            <a:r>
              <a:rPr sz="1000" i="1" spc="165" dirty="0">
                <a:solidFill>
                  <a:srgbClr val="545487"/>
                </a:solidFill>
                <a:latin typeface="Times New Roman"/>
                <a:cs typeface="Times New Roman"/>
              </a:rPr>
              <a:t>)</a:t>
            </a:r>
            <a:r>
              <a:rPr sz="1000" i="1" spc="-120" dirty="0">
                <a:solidFill>
                  <a:srgbClr val="777B9C"/>
                </a:solidFill>
                <a:latin typeface="Times New Roman"/>
                <a:cs typeface="Times New Roman"/>
              </a:rPr>
              <a:t>1</a:t>
            </a:r>
            <a:r>
              <a:rPr sz="1000" i="1" spc="315" dirty="0">
                <a:solidFill>
                  <a:srgbClr val="777B9C"/>
                </a:solidFill>
                <a:latin typeface="Times New Roman"/>
                <a:cs typeface="Times New Roman"/>
              </a:rPr>
              <a:t>0</a:t>
            </a:r>
            <a:r>
              <a:rPr sz="1000" i="1" dirty="0">
                <a:solidFill>
                  <a:srgbClr val="777B9C"/>
                </a:solidFill>
                <a:latin typeface="Times New Roman"/>
                <a:cs typeface="Times New Roman"/>
              </a:rPr>
              <a:t> </a:t>
            </a:r>
            <a:r>
              <a:rPr sz="1000" i="1" spc="-30" dirty="0">
                <a:solidFill>
                  <a:srgbClr val="777B9C"/>
                </a:solidFill>
                <a:latin typeface="Times New Roman"/>
                <a:cs typeface="Times New Roman"/>
              </a:rPr>
              <a:t> </a:t>
            </a:r>
            <a:r>
              <a:rPr sz="950" i="1" spc="75" dirty="0">
                <a:solidFill>
                  <a:srgbClr val="777B9C"/>
                </a:solidFill>
                <a:latin typeface="Arial"/>
                <a:cs typeface="Arial"/>
              </a:rPr>
              <a:t>/</a:t>
            </a:r>
            <a:r>
              <a:rPr sz="950" i="1" spc="145" dirty="0">
                <a:solidFill>
                  <a:srgbClr val="777B9C"/>
                </a:solidFill>
                <a:latin typeface="Arial"/>
                <a:cs typeface="Arial"/>
              </a:rPr>
              <a:t>/</a:t>
            </a:r>
            <a:r>
              <a:rPr sz="950" i="1" spc="135" dirty="0">
                <a:solidFill>
                  <a:srgbClr val="8E91BA"/>
                </a:solidFill>
                <a:latin typeface="Arial"/>
                <a:cs typeface="Arial"/>
              </a:rPr>
              <a:t>t</a:t>
            </a:r>
            <a:r>
              <a:rPr sz="950" i="1" spc="30" dirty="0">
                <a:solidFill>
                  <a:srgbClr val="777B9C"/>
                </a:solidFill>
                <a:latin typeface="Arial"/>
                <a:cs typeface="Arial"/>
              </a:rPr>
              <a:t>tvlC</a:t>
            </a:r>
            <a:r>
              <a:rPr sz="950" i="1" spc="75" dirty="0">
                <a:solidFill>
                  <a:srgbClr val="777B9C"/>
                </a:solidFill>
                <a:latin typeface="Arial"/>
                <a:cs typeface="Arial"/>
              </a:rPr>
              <a:t>I</a:t>
            </a:r>
            <a:r>
              <a:rPr sz="950" i="1" spc="-145" dirty="0">
                <a:solidFill>
                  <a:srgbClr val="9595A1"/>
                </a:solidFill>
                <a:latin typeface="Arial"/>
                <a:cs typeface="Arial"/>
              </a:rPr>
              <a:t>V</a:t>
            </a:r>
            <a:r>
              <a:rPr sz="950" i="1" spc="110" dirty="0">
                <a:solidFill>
                  <a:srgbClr val="9595A1"/>
                </a:solidFill>
                <a:latin typeface="Arial"/>
                <a:cs typeface="Arial"/>
              </a:rPr>
              <a:t>)</a:t>
            </a:r>
            <a:r>
              <a:rPr sz="950" i="1" dirty="0">
                <a:solidFill>
                  <a:srgbClr val="9595A1"/>
                </a:solidFill>
                <a:latin typeface="Arial"/>
                <a:cs typeface="Arial"/>
              </a:rPr>
              <a:t> </a:t>
            </a:r>
            <a:r>
              <a:rPr sz="950" i="1" spc="-50" dirty="0">
                <a:solidFill>
                  <a:srgbClr val="9595A1"/>
                </a:solidFill>
                <a:latin typeface="Arial"/>
                <a:cs typeface="Arial"/>
              </a:rPr>
              <a:t> </a:t>
            </a:r>
            <a:r>
              <a:rPr sz="950" i="1" spc="-80" dirty="0">
                <a:solidFill>
                  <a:srgbClr val="777B9C"/>
                </a:solidFill>
                <a:latin typeface="Arial"/>
                <a:cs typeface="Arial"/>
              </a:rPr>
              <a:t>AJll&gt;./t:</a:t>
            </a:r>
            <a:r>
              <a:rPr sz="950" i="1" spc="-105" dirty="0">
                <a:solidFill>
                  <a:srgbClr val="777B9C"/>
                </a:solidFill>
                <a:latin typeface="Arial"/>
                <a:cs typeface="Arial"/>
              </a:rPr>
              <a:t>&gt;</a:t>
            </a:r>
            <a:r>
              <a:rPr sz="950" i="1" spc="-155" dirty="0">
                <a:solidFill>
                  <a:srgbClr val="9595A1"/>
                </a:solidFill>
                <a:latin typeface="Arial"/>
                <a:cs typeface="Arial"/>
              </a:rPr>
              <a:t>J</a:t>
            </a:r>
            <a:r>
              <a:rPr sz="950" i="1" dirty="0">
                <a:solidFill>
                  <a:srgbClr val="9595A1"/>
                </a:solidFill>
                <a:latin typeface="Arial"/>
                <a:cs typeface="Arial"/>
              </a:rPr>
              <a:t> </a:t>
            </a:r>
            <a:r>
              <a:rPr sz="950" i="1" spc="125" dirty="0">
                <a:solidFill>
                  <a:srgbClr val="9595A1"/>
                </a:solidFill>
                <a:latin typeface="Arial"/>
                <a:cs typeface="Arial"/>
              </a:rPr>
              <a:t> </a:t>
            </a:r>
            <a:r>
              <a:rPr sz="1000" i="1" spc="65" dirty="0">
                <a:solidFill>
                  <a:srgbClr val="8E91BA"/>
                </a:solidFill>
                <a:latin typeface="Times New Roman"/>
                <a:cs typeface="Times New Roman"/>
              </a:rPr>
              <a:t>/</a:t>
            </a:r>
            <a:r>
              <a:rPr sz="1000" i="1" spc="-105" dirty="0">
                <a:solidFill>
                  <a:srgbClr val="8E91BA"/>
                </a:solidFill>
                <a:latin typeface="Times New Roman"/>
                <a:cs typeface="Times New Roman"/>
              </a:rPr>
              <a:t>"</a:t>
            </a:r>
            <a:r>
              <a:rPr sz="1000" i="1" spc="45" dirty="0">
                <a:solidFill>
                  <a:srgbClr val="777B9C"/>
                </a:solidFill>
                <a:latin typeface="Times New Roman"/>
                <a:cs typeface="Times New Roman"/>
              </a:rPr>
              <a:t>t'!-4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250" i="1" spc="-160" dirty="0">
                <a:solidFill>
                  <a:srgbClr val="080808"/>
                </a:solidFill>
                <a:latin typeface="Arial"/>
                <a:cs typeface="Arial"/>
              </a:rPr>
              <a:t>CPF: </a:t>
            </a:r>
            <a:r>
              <a:rPr sz="1250" i="1" spc="40" dirty="0">
                <a:solidFill>
                  <a:srgbClr val="606069"/>
                </a:solidFill>
                <a:latin typeface="Arial"/>
                <a:cs typeface="Arial"/>
              </a:rPr>
              <a:t>5</a:t>
            </a:r>
            <a:r>
              <a:rPr sz="1250" i="1" spc="65" dirty="0">
                <a:solidFill>
                  <a:srgbClr val="777B9C"/>
                </a:solidFill>
                <a:latin typeface="Arial"/>
                <a:cs typeface="Arial"/>
              </a:rPr>
              <a:t>5</a:t>
            </a:r>
            <a:r>
              <a:rPr sz="1250" i="1" spc="-150" dirty="0">
                <a:solidFill>
                  <a:srgbClr val="8E91BA"/>
                </a:solidFill>
                <a:latin typeface="Arial"/>
                <a:cs typeface="Arial"/>
              </a:rPr>
              <a:t>1</a:t>
            </a:r>
            <a:r>
              <a:rPr sz="1250" i="1" spc="75" dirty="0">
                <a:solidFill>
                  <a:srgbClr val="777B9C"/>
                </a:solidFill>
                <a:latin typeface="Arial"/>
                <a:cs typeface="Arial"/>
              </a:rPr>
              <a:t>&gt;</a:t>
            </a:r>
            <a:r>
              <a:rPr sz="1250" i="1" spc="-200" dirty="0">
                <a:solidFill>
                  <a:srgbClr val="8E91BA"/>
                </a:solidFill>
                <a:latin typeface="Arial"/>
                <a:cs typeface="Arial"/>
              </a:rPr>
              <a:t>1</a:t>
            </a:r>
            <a:r>
              <a:rPr sz="1250" i="1" spc="-125" dirty="0">
                <a:solidFill>
                  <a:srgbClr val="8E91BA"/>
                </a:solidFill>
                <a:latin typeface="Arial"/>
                <a:cs typeface="Arial"/>
              </a:rPr>
              <a:t>6</a:t>
            </a:r>
            <a:r>
              <a:rPr sz="1250" i="1" spc="-30" dirty="0">
                <a:solidFill>
                  <a:srgbClr val="777B9C"/>
                </a:solidFill>
                <a:latin typeface="Arial"/>
                <a:cs typeface="Arial"/>
              </a:rPr>
              <a:t>5</a:t>
            </a:r>
            <a:r>
              <a:rPr sz="1250" i="1" spc="160" dirty="0">
                <a:solidFill>
                  <a:srgbClr val="777B9C"/>
                </a:solidFill>
                <a:latin typeface="Arial"/>
                <a:cs typeface="Arial"/>
              </a:rPr>
              <a:t>5</a:t>
            </a:r>
            <a:r>
              <a:rPr sz="1250" i="1" spc="-60" dirty="0">
                <a:solidFill>
                  <a:srgbClr val="8E91BA"/>
                </a:solidFill>
                <a:latin typeface="Arial"/>
                <a:cs typeface="Arial"/>
              </a:rPr>
              <a:t>G</a:t>
            </a:r>
            <a:r>
              <a:rPr sz="1250" i="1" spc="-220" dirty="0">
                <a:solidFill>
                  <a:srgbClr val="8E91BA"/>
                </a:solidFill>
                <a:latin typeface="Arial"/>
                <a:cs typeface="Arial"/>
              </a:rPr>
              <a:t> </a:t>
            </a:r>
            <a:r>
              <a:rPr sz="1250" i="1" spc="-150" dirty="0">
                <a:solidFill>
                  <a:srgbClr val="9595A1"/>
                </a:solidFill>
                <a:latin typeface="Arial"/>
                <a:cs typeface="Arial"/>
              </a:rPr>
              <a:t>-</a:t>
            </a:r>
            <a:r>
              <a:rPr sz="1250" i="1" spc="-235" dirty="0">
                <a:solidFill>
                  <a:srgbClr val="9595A1"/>
                </a:solidFill>
                <a:latin typeface="Arial"/>
                <a:cs typeface="Arial"/>
              </a:rPr>
              <a:t> </a:t>
            </a:r>
            <a:r>
              <a:rPr sz="1250" i="1" spc="-90" dirty="0">
                <a:solidFill>
                  <a:srgbClr val="777B9C"/>
                </a:solidFill>
                <a:latin typeface="Arial"/>
                <a:cs typeface="Arial"/>
              </a:rPr>
              <a:t>O.L.j</a:t>
            </a:r>
            <a:endParaRPr sz="12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094735" y="6913354"/>
            <a:ext cx="1028700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9600" algn="l"/>
                <a:tab pos="924560" algn="l"/>
              </a:tabLst>
            </a:pP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NOME:	</a:t>
            </a:r>
            <a:r>
              <a:rPr sz="1450" i="1" spc="-100" dirty="0">
                <a:solidFill>
                  <a:srgbClr val="626497"/>
                </a:solidFill>
                <a:latin typeface="Times New Roman"/>
                <a:cs typeface="Times New Roman"/>
              </a:rPr>
              <a:t>/</a:t>
            </a:r>
            <a:r>
              <a:rPr sz="1450" i="1" spc="-300" dirty="0">
                <a:solidFill>
                  <a:srgbClr val="626497"/>
                </a:solidFill>
                <a:latin typeface="Times New Roman"/>
                <a:cs typeface="Times New Roman"/>
              </a:rPr>
              <a:t>1</a:t>
            </a:r>
            <a:r>
              <a:rPr sz="1450" i="1" spc="-400" dirty="0">
                <a:solidFill>
                  <a:srgbClr val="626497"/>
                </a:solidFill>
                <a:latin typeface="Times New Roman"/>
                <a:cs typeface="Times New Roman"/>
              </a:rPr>
              <a:t>4</a:t>
            </a:r>
            <a:r>
              <a:rPr sz="1450" i="1" dirty="0">
                <a:solidFill>
                  <a:srgbClr val="626497"/>
                </a:solidFill>
                <a:latin typeface="Times New Roman"/>
                <a:cs typeface="Times New Roman"/>
              </a:rPr>
              <a:t>	</a:t>
            </a:r>
            <a:r>
              <a:rPr sz="1050" i="1" spc="-160" dirty="0">
                <a:solidFill>
                  <a:srgbClr val="777B9C"/>
                </a:solidFill>
                <a:latin typeface="Arial"/>
                <a:cs typeface="Arial"/>
              </a:rPr>
              <a:t>r.s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088672" y="7179798"/>
            <a:ext cx="1185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03555" algn="l"/>
              </a:tabLst>
            </a:pP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CPF:	</a:t>
            </a:r>
            <a:r>
              <a:rPr sz="1400" i="1" spc="245" dirty="0">
                <a:solidFill>
                  <a:srgbClr val="626497"/>
                </a:solidFill>
                <a:latin typeface="Times New Roman"/>
                <a:cs typeface="Times New Roman"/>
              </a:rPr>
              <a:t>q.</a:t>
            </a:r>
            <a:r>
              <a:rPr sz="1400" i="1" spc="330" dirty="0">
                <a:solidFill>
                  <a:srgbClr val="626497"/>
                </a:solidFill>
                <a:latin typeface="Times New Roman"/>
                <a:cs typeface="Times New Roman"/>
              </a:rPr>
              <a:t>?</a:t>
            </a:r>
            <a:r>
              <a:rPr sz="1400" i="1" spc="-50" dirty="0">
                <a:solidFill>
                  <a:srgbClr val="626497"/>
                </a:solidFill>
                <a:latin typeface="Times New Roman"/>
                <a:cs typeface="Times New Roman"/>
              </a:rPr>
              <a:t>w</a:t>
            </a:r>
            <a:r>
              <a:rPr sz="1400" i="1" dirty="0">
                <a:solidFill>
                  <a:srgbClr val="626497"/>
                </a:solidFill>
                <a:latin typeface="Times New Roman"/>
                <a:cs typeface="Times New Roman"/>
              </a:rPr>
              <a:t> </a:t>
            </a:r>
            <a:r>
              <a:rPr sz="1400" i="1" spc="95" dirty="0">
                <a:solidFill>
                  <a:srgbClr val="626497"/>
                </a:solidFill>
                <a:latin typeface="Times New Roman"/>
                <a:cs typeface="Times New Roman"/>
              </a:rPr>
              <a:t> </a:t>
            </a:r>
            <a:r>
              <a:rPr sz="1100" spc="60" dirty="0">
                <a:solidFill>
                  <a:srgbClr val="9595A1"/>
                </a:solidFill>
                <a:latin typeface="Times New Roman"/>
                <a:cs typeface="Times New Roman"/>
              </a:rPr>
              <a:t>'</a:t>
            </a:r>
            <a:r>
              <a:rPr sz="1100" spc="-65" dirty="0">
                <a:solidFill>
                  <a:srgbClr val="777B9C"/>
                </a:solidFill>
                <a:latin typeface="Times New Roman"/>
                <a:cs typeface="Times New Roman"/>
              </a:rPr>
              <a:t>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337910" y="9755970"/>
            <a:ext cx="6756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000" spc="-125" dirty="0">
                <a:solidFill>
                  <a:srgbClr val="282828"/>
                </a:solidFill>
                <a:latin typeface="Arial"/>
                <a:cs typeface="Arial"/>
              </a:rPr>
              <a:t>á</a:t>
            </a:r>
            <a:r>
              <a:rPr sz="1000" spc="-90" dirty="0">
                <a:solidFill>
                  <a:srgbClr val="282828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000" spc="-1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80808"/>
                </a:solidFill>
                <a:latin typeface="Times New Roman"/>
                <a:cs typeface="Times New Roman"/>
              </a:rPr>
              <a:t>d</a:t>
            </a:r>
            <a:r>
              <a:rPr sz="1050" spc="-65" dirty="0">
                <a:solidFill>
                  <a:srgbClr val="282828"/>
                </a:solidFill>
                <a:latin typeface="Times New Roman"/>
                <a:cs typeface="Times New Roman"/>
              </a:rPr>
              <a:t>e</a:t>
            </a:r>
            <a:r>
              <a:rPr sz="1050" spc="-5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1678</Words>
  <Application>Microsoft Office PowerPoint</Application>
  <PresentationFormat>Benutzerdefiniert</PresentationFormat>
  <Paragraphs>176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2018-06-25T17:45:01Z</dcterms:created>
  <dcterms:modified xsi:type="dcterms:W3CDTF">2018-06-25T15:45:04Z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