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17014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1C1C1C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65" dirty="0">
                <a:solidFill>
                  <a:srgbClr val="36363F"/>
                </a:solidFill>
              </a:rPr>
              <a:t>P</a:t>
            </a:r>
            <a:r>
              <a:rPr spc="-35" dirty="0">
                <a:solidFill>
                  <a:srgbClr val="605E72"/>
                </a:solidFill>
              </a:rPr>
              <a:t>á</a:t>
            </a:r>
            <a:r>
              <a:rPr spc="20" dirty="0">
                <a:solidFill>
                  <a:srgbClr val="605E72"/>
                </a:solidFill>
              </a:rPr>
              <a:t>g</a:t>
            </a:r>
            <a:r>
              <a:rPr spc="-145" dirty="0"/>
              <a:t>i</a:t>
            </a:r>
            <a:r>
              <a:rPr spc="-105" dirty="0"/>
              <a:t> </a:t>
            </a:r>
            <a:r>
              <a:rPr spc="-145" dirty="0"/>
              <a:t>n</a:t>
            </a:r>
            <a:r>
              <a:rPr spc="-105" dirty="0"/>
              <a:t> </a:t>
            </a:r>
            <a:r>
              <a:rPr spc="-55" dirty="0">
                <a:solidFill>
                  <a:srgbClr val="36363F"/>
                </a:solidFill>
              </a:rPr>
              <a:t>a</a:t>
            </a:r>
            <a:r>
              <a:rPr spc="35" dirty="0">
                <a:solidFill>
                  <a:srgbClr val="36363F"/>
                </a:solidFill>
              </a:rPr>
              <a:t> </a:t>
            </a:r>
            <a:fld id="{81D60167-4931-47E6-BA6A-407CBD079E47}" type="slidenum">
              <a:rPr dirty="0">
                <a:solidFill>
                  <a:srgbClr val="080808"/>
                </a:solidFill>
              </a:rPr>
              <a:t>‹Nr.›</a:t>
            </a:fld>
            <a:r>
              <a:rPr spc="10" dirty="0">
                <a:solidFill>
                  <a:srgbClr val="080808"/>
                </a:solidFill>
              </a:rPr>
              <a:t> </a:t>
            </a:r>
            <a:r>
              <a:rPr spc="-5" dirty="0">
                <a:solidFill>
                  <a:srgbClr val="36363F"/>
                </a:solidFill>
              </a:rPr>
              <a:t>d</a:t>
            </a:r>
            <a:r>
              <a:rPr spc="-25" dirty="0">
                <a:solidFill>
                  <a:srgbClr val="4F4D67"/>
                </a:solidFill>
              </a:rPr>
              <a:t>e</a:t>
            </a:r>
            <a:r>
              <a:rPr spc="35" dirty="0">
                <a:solidFill>
                  <a:srgbClr val="4F4D67"/>
                </a:solidFill>
              </a:rPr>
              <a:t> </a:t>
            </a:r>
            <a:r>
              <a:rPr dirty="0">
                <a:solidFill>
                  <a:srgbClr val="080808"/>
                </a:solidFill>
              </a:rPr>
              <a:t>5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1C1C1C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65" dirty="0">
                <a:solidFill>
                  <a:srgbClr val="36363F"/>
                </a:solidFill>
              </a:rPr>
              <a:t>P</a:t>
            </a:r>
            <a:r>
              <a:rPr spc="-35" dirty="0">
                <a:solidFill>
                  <a:srgbClr val="605E72"/>
                </a:solidFill>
              </a:rPr>
              <a:t>á</a:t>
            </a:r>
            <a:r>
              <a:rPr spc="20" dirty="0">
                <a:solidFill>
                  <a:srgbClr val="605E72"/>
                </a:solidFill>
              </a:rPr>
              <a:t>g</a:t>
            </a:r>
            <a:r>
              <a:rPr spc="-145" dirty="0"/>
              <a:t>i</a:t>
            </a:r>
            <a:r>
              <a:rPr spc="-105" dirty="0"/>
              <a:t> </a:t>
            </a:r>
            <a:r>
              <a:rPr spc="-145" dirty="0"/>
              <a:t>n</a:t>
            </a:r>
            <a:r>
              <a:rPr spc="-105" dirty="0"/>
              <a:t> </a:t>
            </a:r>
            <a:r>
              <a:rPr spc="-55" dirty="0">
                <a:solidFill>
                  <a:srgbClr val="36363F"/>
                </a:solidFill>
              </a:rPr>
              <a:t>a</a:t>
            </a:r>
            <a:r>
              <a:rPr spc="35" dirty="0">
                <a:solidFill>
                  <a:srgbClr val="36363F"/>
                </a:solidFill>
              </a:rPr>
              <a:t> </a:t>
            </a:r>
            <a:fld id="{81D60167-4931-47E6-BA6A-407CBD079E47}" type="slidenum">
              <a:rPr dirty="0">
                <a:solidFill>
                  <a:srgbClr val="080808"/>
                </a:solidFill>
              </a:rPr>
              <a:t>‹Nr.›</a:t>
            </a:fld>
            <a:r>
              <a:rPr spc="10" dirty="0">
                <a:solidFill>
                  <a:srgbClr val="080808"/>
                </a:solidFill>
              </a:rPr>
              <a:t> </a:t>
            </a:r>
            <a:r>
              <a:rPr spc="-5" dirty="0">
                <a:solidFill>
                  <a:srgbClr val="36363F"/>
                </a:solidFill>
              </a:rPr>
              <a:t>d</a:t>
            </a:r>
            <a:r>
              <a:rPr spc="-25" dirty="0">
                <a:solidFill>
                  <a:srgbClr val="4F4D67"/>
                </a:solidFill>
              </a:rPr>
              <a:t>e</a:t>
            </a:r>
            <a:r>
              <a:rPr spc="35" dirty="0">
                <a:solidFill>
                  <a:srgbClr val="4F4D67"/>
                </a:solidFill>
              </a:rPr>
              <a:t> </a:t>
            </a:r>
            <a:r>
              <a:rPr dirty="0">
                <a:solidFill>
                  <a:srgbClr val="080808"/>
                </a:solidFill>
              </a:rPr>
              <a:t>5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1C1C1C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65" dirty="0">
                <a:solidFill>
                  <a:srgbClr val="36363F"/>
                </a:solidFill>
              </a:rPr>
              <a:t>P</a:t>
            </a:r>
            <a:r>
              <a:rPr spc="-35" dirty="0">
                <a:solidFill>
                  <a:srgbClr val="605E72"/>
                </a:solidFill>
              </a:rPr>
              <a:t>á</a:t>
            </a:r>
            <a:r>
              <a:rPr spc="20" dirty="0">
                <a:solidFill>
                  <a:srgbClr val="605E72"/>
                </a:solidFill>
              </a:rPr>
              <a:t>g</a:t>
            </a:r>
            <a:r>
              <a:rPr spc="-145" dirty="0"/>
              <a:t>i</a:t>
            </a:r>
            <a:r>
              <a:rPr spc="-105" dirty="0"/>
              <a:t> </a:t>
            </a:r>
            <a:r>
              <a:rPr spc="-145" dirty="0"/>
              <a:t>n</a:t>
            </a:r>
            <a:r>
              <a:rPr spc="-105" dirty="0"/>
              <a:t> </a:t>
            </a:r>
            <a:r>
              <a:rPr spc="-55" dirty="0">
                <a:solidFill>
                  <a:srgbClr val="36363F"/>
                </a:solidFill>
              </a:rPr>
              <a:t>a</a:t>
            </a:r>
            <a:r>
              <a:rPr spc="35" dirty="0">
                <a:solidFill>
                  <a:srgbClr val="36363F"/>
                </a:solidFill>
              </a:rPr>
              <a:t> </a:t>
            </a:r>
            <a:fld id="{81D60167-4931-47E6-BA6A-407CBD079E47}" type="slidenum">
              <a:rPr dirty="0">
                <a:solidFill>
                  <a:srgbClr val="080808"/>
                </a:solidFill>
              </a:rPr>
              <a:t>‹Nr.›</a:t>
            </a:fld>
            <a:r>
              <a:rPr spc="10" dirty="0">
                <a:solidFill>
                  <a:srgbClr val="080808"/>
                </a:solidFill>
              </a:rPr>
              <a:t> </a:t>
            </a:r>
            <a:r>
              <a:rPr spc="-5" dirty="0">
                <a:solidFill>
                  <a:srgbClr val="36363F"/>
                </a:solidFill>
              </a:rPr>
              <a:t>d</a:t>
            </a:r>
            <a:r>
              <a:rPr spc="-25" dirty="0">
                <a:solidFill>
                  <a:srgbClr val="4F4D67"/>
                </a:solidFill>
              </a:rPr>
              <a:t>e</a:t>
            </a:r>
            <a:r>
              <a:rPr spc="35" dirty="0">
                <a:solidFill>
                  <a:srgbClr val="4F4D67"/>
                </a:solidFill>
              </a:rPr>
              <a:t> </a:t>
            </a:r>
            <a:r>
              <a:rPr dirty="0">
                <a:solidFill>
                  <a:srgbClr val="080808"/>
                </a:solidFill>
              </a:rPr>
              <a:t>5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1C1C1C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65" dirty="0">
                <a:solidFill>
                  <a:srgbClr val="36363F"/>
                </a:solidFill>
              </a:rPr>
              <a:t>P</a:t>
            </a:r>
            <a:r>
              <a:rPr spc="-35" dirty="0">
                <a:solidFill>
                  <a:srgbClr val="605E72"/>
                </a:solidFill>
              </a:rPr>
              <a:t>á</a:t>
            </a:r>
            <a:r>
              <a:rPr spc="20" dirty="0">
                <a:solidFill>
                  <a:srgbClr val="605E72"/>
                </a:solidFill>
              </a:rPr>
              <a:t>g</a:t>
            </a:r>
            <a:r>
              <a:rPr spc="-145" dirty="0"/>
              <a:t>i</a:t>
            </a:r>
            <a:r>
              <a:rPr spc="-105" dirty="0"/>
              <a:t> </a:t>
            </a:r>
            <a:r>
              <a:rPr spc="-145" dirty="0"/>
              <a:t>n</a:t>
            </a:r>
            <a:r>
              <a:rPr spc="-105" dirty="0"/>
              <a:t> </a:t>
            </a:r>
            <a:r>
              <a:rPr spc="-55" dirty="0">
                <a:solidFill>
                  <a:srgbClr val="36363F"/>
                </a:solidFill>
              </a:rPr>
              <a:t>a</a:t>
            </a:r>
            <a:r>
              <a:rPr spc="35" dirty="0">
                <a:solidFill>
                  <a:srgbClr val="36363F"/>
                </a:solidFill>
              </a:rPr>
              <a:t> </a:t>
            </a:r>
            <a:fld id="{81D60167-4931-47E6-BA6A-407CBD079E47}" type="slidenum">
              <a:rPr dirty="0">
                <a:solidFill>
                  <a:srgbClr val="080808"/>
                </a:solidFill>
              </a:rPr>
              <a:t>‹Nr.›</a:t>
            </a:fld>
            <a:r>
              <a:rPr spc="10" dirty="0">
                <a:solidFill>
                  <a:srgbClr val="080808"/>
                </a:solidFill>
              </a:rPr>
              <a:t> </a:t>
            </a:r>
            <a:r>
              <a:rPr spc="-5" dirty="0">
                <a:solidFill>
                  <a:srgbClr val="36363F"/>
                </a:solidFill>
              </a:rPr>
              <a:t>d</a:t>
            </a:r>
            <a:r>
              <a:rPr spc="-25" dirty="0">
                <a:solidFill>
                  <a:srgbClr val="4F4D67"/>
                </a:solidFill>
              </a:rPr>
              <a:t>e</a:t>
            </a:r>
            <a:r>
              <a:rPr spc="35" dirty="0">
                <a:solidFill>
                  <a:srgbClr val="4F4D67"/>
                </a:solidFill>
              </a:rPr>
              <a:t> </a:t>
            </a:r>
            <a:r>
              <a:rPr dirty="0">
                <a:solidFill>
                  <a:srgbClr val="080808"/>
                </a:solidFill>
              </a:rPr>
              <a:t>5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1C1C1C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65" dirty="0">
                <a:solidFill>
                  <a:srgbClr val="36363F"/>
                </a:solidFill>
              </a:rPr>
              <a:t>P</a:t>
            </a:r>
            <a:r>
              <a:rPr spc="-35" dirty="0">
                <a:solidFill>
                  <a:srgbClr val="605E72"/>
                </a:solidFill>
              </a:rPr>
              <a:t>á</a:t>
            </a:r>
            <a:r>
              <a:rPr spc="20" dirty="0">
                <a:solidFill>
                  <a:srgbClr val="605E72"/>
                </a:solidFill>
              </a:rPr>
              <a:t>g</a:t>
            </a:r>
            <a:r>
              <a:rPr spc="-145" dirty="0"/>
              <a:t>i</a:t>
            </a:r>
            <a:r>
              <a:rPr spc="-105" dirty="0"/>
              <a:t> </a:t>
            </a:r>
            <a:r>
              <a:rPr spc="-145" dirty="0"/>
              <a:t>n</a:t>
            </a:r>
            <a:r>
              <a:rPr spc="-105" dirty="0"/>
              <a:t> </a:t>
            </a:r>
            <a:r>
              <a:rPr spc="-55" dirty="0">
                <a:solidFill>
                  <a:srgbClr val="36363F"/>
                </a:solidFill>
              </a:rPr>
              <a:t>a</a:t>
            </a:r>
            <a:r>
              <a:rPr spc="35" dirty="0">
                <a:solidFill>
                  <a:srgbClr val="36363F"/>
                </a:solidFill>
              </a:rPr>
              <a:t> </a:t>
            </a:r>
            <a:fld id="{81D60167-4931-47E6-BA6A-407CBD079E47}" type="slidenum">
              <a:rPr dirty="0">
                <a:solidFill>
                  <a:srgbClr val="080808"/>
                </a:solidFill>
              </a:rPr>
              <a:t>‹Nr.›</a:t>
            </a:fld>
            <a:r>
              <a:rPr spc="10" dirty="0">
                <a:solidFill>
                  <a:srgbClr val="080808"/>
                </a:solidFill>
              </a:rPr>
              <a:t> </a:t>
            </a:r>
            <a:r>
              <a:rPr spc="-5" dirty="0">
                <a:solidFill>
                  <a:srgbClr val="36363F"/>
                </a:solidFill>
              </a:rPr>
              <a:t>d</a:t>
            </a:r>
            <a:r>
              <a:rPr spc="-25" dirty="0">
                <a:solidFill>
                  <a:srgbClr val="4F4D67"/>
                </a:solidFill>
              </a:rPr>
              <a:t>e</a:t>
            </a:r>
            <a:r>
              <a:rPr spc="35" dirty="0">
                <a:solidFill>
                  <a:srgbClr val="4F4D67"/>
                </a:solidFill>
              </a:rPr>
              <a:t> </a:t>
            </a:r>
            <a:r>
              <a:rPr dirty="0">
                <a:solidFill>
                  <a:srgbClr val="080808"/>
                </a:solidFill>
              </a:rPr>
              <a:t>5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140656" y="9209918"/>
            <a:ext cx="650875" cy="1479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1C1C1C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65" dirty="0">
                <a:solidFill>
                  <a:srgbClr val="36363F"/>
                </a:solidFill>
              </a:rPr>
              <a:t>P</a:t>
            </a:r>
            <a:r>
              <a:rPr spc="-35" dirty="0">
                <a:solidFill>
                  <a:srgbClr val="605E72"/>
                </a:solidFill>
              </a:rPr>
              <a:t>á</a:t>
            </a:r>
            <a:r>
              <a:rPr spc="20" dirty="0">
                <a:solidFill>
                  <a:srgbClr val="605E72"/>
                </a:solidFill>
              </a:rPr>
              <a:t>g</a:t>
            </a:r>
            <a:r>
              <a:rPr spc="-145" dirty="0"/>
              <a:t>i</a:t>
            </a:r>
            <a:r>
              <a:rPr spc="-105" dirty="0"/>
              <a:t> </a:t>
            </a:r>
            <a:r>
              <a:rPr spc="-145" dirty="0"/>
              <a:t>n</a:t>
            </a:r>
            <a:r>
              <a:rPr spc="-105" dirty="0"/>
              <a:t> </a:t>
            </a:r>
            <a:r>
              <a:rPr spc="-55" dirty="0">
                <a:solidFill>
                  <a:srgbClr val="36363F"/>
                </a:solidFill>
              </a:rPr>
              <a:t>a</a:t>
            </a:r>
            <a:r>
              <a:rPr spc="35" dirty="0">
                <a:solidFill>
                  <a:srgbClr val="36363F"/>
                </a:solidFill>
              </a:rPr>
              <a:t> </a:t>
            </a:r>
            <a:fld id="{81D60167-4931-47E6-BA6A-407CBD079E47}" type="slidenum">
              <a:rPr dirty="0">
                <a:solidFill>
                  <a:srgbClr val="080808"/>
                </a:solidFill>
              </a:rPr>
              <a:t>‹Nr.›</a:t>
            </a:fld>
            <a:r>
              <a:rPr spc="10" dirty="0">
                <a:solidFill>
                  <a:srgbClr val="080808"/>
                </a:solidFill>
              </a:rPr>
              <a:t> </a:t>
            </a:r>
            <a:r>
              <a:rPr spc="-5" dirty="0">
                <a:solidFill>
                  <a:srgbClr val="36363F"/>
                </a:solidFill>
              </a:rPr>
              <a:t>d</a:t>
            </a:r>
            <a:r>
              <a:rPr spc="-25" dirty="0">
                <a:solidFill>
                  <a:srgbClr val="4F4D67"/>
                </a:solidFill>
              </a:rPr>
              <a:t>e</a:t>
            </a:r>
            <a:r>
              <a:rPr spc="35" dirty="0">
                <a:solidFill>
                  <a:srgbClr val="4F4D67"/>
                </a:solidFill>
              </a:rPr>
              <a:t> </a:t>
            </a:r>
            <a:r>
              <a:rPr dirty="0">
                <a:solidFill>
                  <a:srgbClr val="080808"/>
                </a:solidFill>
              </a:rPr>
              <a:t>5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07008" y="829055"/>
            <a:ext cx="646176" cy="5608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26719" y="9058656"/>
            <a:ext cx="536448" cy="12801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388608" y="10253471"/>
            <a:ext cx="890015" cy="35356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45049" y="920850"/>
            <a:ext cx="5685790" cy="31965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85519">
              <a:lnSpc>
                <a:spcPts val="2090"/>
              </a:lnSpc>
            </a:pPr>
            <a:r>
              <a:rPr sz="1750" b="1" spc="10" dirty="0">
                <a:solidFill>
                  <a:srgbClr val="050507"/>
                </a:solidFill>
                <a:latin typeface="Arial"/>
                <a:cs typeface="Arial"/>
              </a:rPr>
              <a:t>MACKENZIE</a:t>
            </a:r>
            <a:endParaRPr sz="1750">
              <a:latin typeface="Arial"/>
              <a:cs typeface="Arial"/>
            </a:endParaRPr>
          </a:p>
          <a:p>
            <a:pPr marL="985519">
              <a:lnSpc>
                <a:spcPts val="1490"/>
              </a:lnSpc>
            </a:pPr>
            <a:r>
              <a:rPr sz="1250" spc="-10" dirty="0">
                <a:solidFill>
                  <a:srgbClr val="050507"/>
                </a:solidFill>
                <a:latin typeface="Arial"/>
                <a:cs typeface="Arial"/>
              </a:rPr>
              <a:t>ESPORTE</a:t>
            </a:r>
            <a:r>
              <a:rPr sz="1250" spc="11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250" spc="-10" dirty="0">
                <a:solidFill>
                  <a:srgbClr val="050507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  <a:p>
            <a:pPr marR="8890" algn="r">
              <a:lnSpc>
                <a:spcPct val="100000"/>
              </a:lnSpc>
              <a:spcBef>
                <a:spcPts val="990"/>
              </a:spcBef>
            </a:pPr>
            <a:r>
              <a:rPr sz="950" spc="-25" dirty="0">
                <a:solidFill>
                  <a:srgbClr val="050507"/>
                </a:solidFill>
                <a:latin typeface="Arial"/>
                <a:cs typeface="Arial"/>
              </a:rPr>
              <a:t>Página </a:t>
            </a:r>
            <a:r>
              <a:rPr sz="950" spc="-11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50" b="1" spc="130" dirty="0">
                <a:solidFill>
                  <a:srgbClr val="050507"/>
                </a:solidFill>
                <a:latin typeface="Times New Roman"/>
                <a:cs typeface="Times New Roman"/>
              </a:rPr>
              <a:t>1</a:t>
            </a:r>
            <a:r>
              <a:rPr sz="1050" b="1" spc="-15" dirty="0">
                <a:solidFill>
                  <a:srgbClr val="050507"/>
                </a:solidFill>
                <a:latin typeface="Times New Roman"/>
                <a:cs typeface="Times New Roman"/>
              </a:rPr>
              <a:t> </a:t>
            </a:r>
            <a:r>
              <a:rPr sz="1050" b="1" spc="-25" dirty="0">
                <a:solidFill>
                  <a:srgbClr val="161616"/>
                </a:solidFill>
                <a:latin typeface="Times New Roman"/>
                <a:cs typeface="Times New Roman"/>
              </a:rPr>
              <a:t>de</a:t>
            </a:r>
            <a:r>
              <a:rPr sz="1050" b="1" spc="120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050" b="1" spc="45" dirty="0">
                <a:solidFill>
                  <a:srgbClr val="050507"/>
                </a:solidFill>
                <a:latin typeface="Times New Roman"/>
                <a:cs typeface="Times New Roman"/>
              </a:rPr>
              <a:t>5</a:t>
            </a: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000" b="1" spc="-30" dirty="0">
                <a:solidFill>
                  <a:srgbClr val="050507"/>
                </a:solidFill>
                <a:latin typeface="Arial"/>
                <a:cs typeface="Arial"/>
              </a:rPr>
              <a:t>CONTRATO</a:t>
            </a:r>
            <a:r>
              <a:rPr sz="1000" b="1" spc="13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150" dirty="0">
                <a:solidFill>
                  <a:srgbClr val="050507"/>
                </a:solidFill>
                <a:latin typeface="Arial"/>
                <a:cs typeface="Arial"/>
              </a:rPr>
              <a:t>0</a:t>
            </a:r>
            <a:r>
              <a:rPr sz="1000" b="1" spc="20" dirty="0">
                <a:solidFill>
                  <a:srgbClr val="050507"/>
                </a:solidFill>
                <a:latin typeface="Arial"/>
                <a:cs typeface="Arial"/>
              </a:rPr>
              <a:t>1</a:t>
            </a:r>
            <a:r>
              <a:rPr sz="1000" b="1" spc="120" dirty="0">
                <a:solidFill>
                  <a:srgbClr val="050507"/>
                </a:solidFill>
                <a:latin typeface="Arial"/>
                <a:cs typeface="Arial"/>
              </a:rPr>
              <a:t>0/</a:t>
            </a:r>
            <a:r>
              <a:rPr sz="1000" b="1" spc="-12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90" dirty="0">
                <a:solidFill>
                  <a:srgbClr val="050507"/>
                </a:solidFill>
                <a:latin typeface="Arial"/>
                <a:cs typeface="Arial"/>
              </a:rPr>
              <a:t>20</a:t>
            </a:r>
            <a:r>
              <a:rPr sz="1000" b="1" spc="40" dirty="0">
                <a:solidFill>
                  <a:srgbClr val="050507"/>
                </a:solidFill>
                <a:latin typeface="Arial"/>
                <a:cs typeface="Arial"/>
              </a:rPr>
              <a:t>1</a:t>
            </a:r>
            <a:r>
              <a:rPr sz="1000" b="1" spc="15" dirty="0">
                <a:solidFill>
                  <a:srgbClr val="050507"/>
                </a:solidFill>
                <a:latin typeface="Arial"/>
                <a:cs typeface="Arial"/>
              </a:rPr>
              <a:t>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 marR="5080" indent="2540" algn="just">
              <a:lnSpc>
                <a:spcPct val="99300"/>
              </a:lnSpc>
            </a:pPr>
            <a:r>
              <a:rPr sz="950" spc="-90" dirty="0">
                <a:solidFill>
                  <a:srgbClr val="050507"/>
                </a:solidFill>
                <a:latin typeface="Arial"/>
                <a:cs typeface="Arial"/>
              </a:rPr>
              <a:t>O </a:t>
            </a:r>
            <a:r>
              <a:rPr sz="950" spc="-7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MACKENZ</a:t>
            </a:r>
            <a:r>
              <a:rPr sz="1000" b="1" spc="100" dirty="0">
                <a:solidFill>
                  <a:srgbClr val="050507"/>
                </a:solidFill>
                <a:latin typeface="Arial"/>
                <a:cs typeface="Arial"/>
              </a:rPr>
              <a:t>I</a:t>
            </a:r>
            <a:r>
              <a:rPr sz="1000" b="1" spc="-75" dirty="0">
                <a:solidFill>
                  <a:srgbClr val="050507"/>
                </a:solidFill>
                <a:latin typeface="Arial"/>
                <a:cs typeface="Arial"/>
              </a:rPr>
              <a:t>E</a:t>
            </a:r>
            <a:r>
              <a:rPr sz="1000" b="1" spc="12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45" dirty="0">
                <a:solidFill>
                  <a:srgbClr val="050507"/>
                </a:solidFill>
                <a:latin typeface="Arial"/>
                <a:cs typeface="Arial"/>
              </a:rPr>
              <a:t>ESPORTE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7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45" dirty="0">
                <a:solidFill>
                  <a:srgbClr val="050507"/>
                </a:solidFill>
                <a:latin typeface="Arial"/>
                <a:cs typeface="Arial"/>
              </a:rPr>
              <a:t>CLUBE,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8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61616"/>
                </a:solidFill>
                <a:latin typeface="Arial"/>
                <a:cs typeface="Arial"/>
              </a:rPr>
              <a:t>associação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61616"/>
                </a:solidFill>
                <a:latin typeface="Arial"/>
                <a:cs typeface="Arial"/>
              </a:rPr>
              <a:t>sem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fins </a:t>
            </a:r>
            <a:r>
              <a:rPr sz="950" spc="-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econômicos </a:t>
            </a:r>
            <a:r>
              <a:rPr sz="950" spc="-5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61616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lucrativos,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61616"/>
                </a:solidFill>
                <a:latin typeface="Arial"/>
                <a:cs typeface="Arial"/>
              </a:rPr>
              <a:t>com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61616"/>
                </a:solidFill>
                <a:latin typeface="Arial"/>
                <a:cs typeface="Arial"/>
              </a:rPr>
              <a:t>sede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250" i="1" spc="-70" dirty="0">
                <a:solidFill>
                  <a:srgbClr val="161616"/>
                </a:solidFill>
                <a:latin typeface="Times New Roman"/>
                <a:cs typeface="Times New Roman"/>
              </a:rPr>
              <a:t>e</a:t>
            </a:r>
            <a:r>
              <a:rPr sz="1250" i="1" spc="120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950" spc="5" dirty="0">
                <a:solidFill>
                  <a:srgbClr val="161616"/>
                </a:solidFill>
                <a:latin typeface="Arial"/>
                <a:cs typeface="Arial"/>
              </a:rPr>
              <a:t>foro </a:t>
            </a:r>
            <a:r>
              <a:rPr sz="950" spc="-30" dirty="0">
                <a:solidFill>
                  <a:srgbClr val="161616"/>
                </a:solidFill>
                <a:latin typeface="Arial"/>
                <a:cs typeface="Arial"/>
              </a:rPr>
              <a:t>na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61616"/>
                </a:solidFill>
                <a:latin typeface="Arial"/>
                <a:cs typeface="Arial"/>
              </a:rPr>
              <a:t>cidade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61616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50507"/>
                </a:solidFill>
                <a:latin typeface="Arial"/>
                <a:cs typeface="Arial"/>
              </a:rPr>
              <a:t>Belo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Horizonte,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50507"/>
                </a:solidFill>
                <a:latin typeface="Arial"/>
                <a:cs typeface="Arial"/>
              </a:rPr>
              <a:t>Estado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50507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61616"/>
                </a:solidFill>
                <a:latin typeface="Arial"/>
                <a:cs typeface="Arial"/>
              </a:rPr>
              <a:t>Minas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61616"/>
                </a:solidFill>
                <a:latin typeface="Arial"/>
                <a:cs typeface="Arial"/>
              </a:rPr>
              <a:t>Gerais,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61616"/>
                </a:solidFill>
                <a:latin typeface="Arial"/>
                <a:cs typeface="Arial"/>
              </a:rPr>
              <a:t>estabelecido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161616"/>
                </a:solidFill>
                <a:latin typeface="Times New Roman"/>
                <a:cs typeface="Times New Roman"/>
              </a:rPr>
              <a:t>à</a:t>
            </a:r>
            <a:r>
              <a:rPr sz="1200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200" spc="-35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950" spc="-25" dirty="0">
                <a:solidFill>
                  <a:srgbClr val="161616"/>
                </a:solidFill>
                <a:latin typeface="Arial"/>
                <a:cs typeface="Arial"/>
              </a:rPr>
              <a:t>Rua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61616"/>
                </a:solidFill>
                <a:latin typeface="Arial"/>
                <a:cs typeface="Arial"/>
              </a:rPr>
              <a:t>Benvinda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61616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61616"/>
                </a:solidFill>
                <a:latin typeface="Arial"/>
                <a:cs typeface="Arial"/>
              </a:rPr>
              <a:t>Carvalho,</a:t>
            </a:r>
            <a:r>
              <a:rPr sz="950" spc="-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fina</a:t>
            </a:r>
            <a:r>
              <a:rPr sz="950" spc="80" dirty="0">
                <a:solidFill>
                  <a:srgbClr val="161616"/>
                </a:solidFill>
                <a:latin typeface="Arial"/>
                <a:cs typeface="Arial"/>
              </a:rPr>
              <a:t>l</a:t>
            </a:r>
            <a:r>
              <a:rPr sz="950" spc="100" dirty="0">
                <a:solidFill>
                  <a:srgbClr val="3D3D3D"/>
                </a:solidFill>
                <a:latin typeface="Arial"/>
                <a:cs typeface="Arial"/>
              </a:rPr>
              <a:t>,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Bairro</a:t>
            </a:r>
            <a:r>
              <a:rPr sz="950" spc="8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61616"/>
                </a:solidFill>
                <a:latin typeface="Arial"/>
                <a:cs typeface="Arial"/>
              </a:rPr>
              <a:t>Santo</a:t>
            </a:r>
            <a:r>
              <a:rPr sz="950" spc="8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Antônio,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50507"/>
                </a:solidFill>
                <a:latin typeface="Arial"/>
                <a:cs typeface="Arial"/>
              </a:rPr>
              <a:t>CEP</a:t>
            </a:r>
            <a:r>
              <a:rPr sz="950" spc="-14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3D3D3D"/>
                </a:solidFill>
                <a:latin typeface="Arial"/>
                <a:cs typeface="Arial"/>
              </a:rPr>
              <a:t>: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61616"/>
                </a:solidFill>
                <a:latin typeface="Arial"/>
                <a:cs typeface="Arial"/>
              </a:rPr>
              <a:t>30.330-</a:t>
            </a:r>
            <a:r>
              <a:rPr sz="950" spc="10" dirty="0">
                <a:solidFill>
                  <a:srgbClr val="161616"/>
                </a:solidFill>
                <a:latin typeface="Arial"/>
                <a:cs typeface="Arial"/>
              </a:rPr>
              <a:t>1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80, </a:t>
            </a:r>
            <a:r>
              <a:rPr sz="950" spc="-1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50507"/>
                </a:solidFill>
                <a:latin typeface="Arial"/>
                <a:cs typeface="Arial"/>
              </a:rPr>
              <a:t>in</a:t>
            </a:r>
            <a:r>
              <a:rPr sz="950" spc="-55" dirty="0">
                <a:solidFill>
                  <a:srgbClr val="2A2A2A"/>
                </a:solidFill>
                <a:latin typeface="Arial"/>
                <a:cs typeface="Arial"/>
              </a:rPr>
              <a:t>s</a:t>
            </a:r>
            <a:r>
              <a:rPr sz="950" spc="25" dirty="0">
                <a:solidFill>
                  <a:srgbClr val="2A2A2A"/>
                </a:solidFill>
                <a:latin typeface="Arial"/>
                <a:cs typeface="Arial"/>
              </a:rPr>
              <a:t>c</a:t>
            </a:r>
            <a:r>
              <a:rPr sz="950" spc="25" dirty="0">
                <a:solidFill>
                  <a:srgbClr val="050507"/>
                </a:solidFill>
                <a:latin typeface="Arial"/>
                <a:cs typeface="Arial"/>
              </a:rPr>
              <a:t>rito</a:t>
            </a:r>
            <a:r>
              <a:rPr sz="950" spc="8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50507"/>
                </a:solidFill>
                <a:latin typeface="Arial"/>
                <a:cs typeface="Arial"/>
              </a:rPr>
              <a:t>no</a:t>
            </a:r>
            <a:r>
              <a:rPr sz="950" spc="6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161616"/>
                </a:solidFill>
                <a:latin typeface="Arial"/>
                <a:cs typeface="Arial"/>
              </a:rPr>
              <a:t>CNPJ</a:t>
            </a:r>
            <a:r>
              <a:rPr sz="950" spc="10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61616"/>
                </a:solidFill>
                <a:latin typeface="Arial"/>
                <a:cs typeface="Arial"/>
              </a:rPr>
              <a:t>sob</a:t>
            </a:r>
            <a:r>
              <a:rPr sz="950" spc="12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050507"/>
                </a:solidFill>
                <a:latin typeface="Arial"/>
                <a:cs typeface="Arial"/>
              </a:rPr>
              <a:t>n°</a:t>
            </a:r>
            <a:r>
              <a:rPr sz="950" spc="7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35" dirty="0">
                <a:solidFill>
                  <a:srgbClr val="050507"/>
                </a:solidFill>
                <a:latin typeface="Arial"/>
                <a:cs typeface="Arial"/>
              </a:rPr>
              <a:t>1</a:t>
            </a:r>
            <a:r>
              <a:rPr sz="1000" b="1" spc="70" dirty="0">
                <a:solidFill>
                  <a:srgbClr val="050507"/>
                </a:solidFill>
                <a:latin typeface="Arial"/>
                <a:cs typeface="Arial"/>
              </a:rPr>
              <a:t>7.499.252/</a:t>
            </a:r>
            <a:r>
              <a:rPr sz="1000" b="1" spc="-4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100" dirty="0">
                <a:solidFill>
                  <a:srgbClr val="050507"/>
                </a:solidFill>
                <a:latin typeface="Arial"/>
                <a:cs typeface="Arial"/>
              </a:rPr>
              <a:t>000</a:t>
            </a:r>
            <a:r>
              <a:rPr sz="1000" b="1" spc="20" dirty="0">
                <a:solidFill>
                  <a:srgbClr val="050507"/>
                </a:solidFill>
                <a:latin typeface="Arial"/>
                <a:cs typeface="Arial"/>
              </a:rPr>
              <a:t>1</a:t>
            </a:r>
            <a:r>
              <a:rPr sz="1000" b="1" spc="50" dirty="0">
                <a:solidFill>
                  <a:srgbClr val="050507"/>
                </a:solidFill>
                <a:latin typeface="Arial"/>
                <a:cs typeface="Arial"/>
              </a:rPr>
              <a:t>-00,</a:t>
            </a:r>
            <a:r>
              <a:rPr sz="1000" b="1" spc="10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50507"/>
                </a:solidFill>
                <a:latin typeface="Arial"/>
                <a:cs typeface="Arial"/>
              </a:rPr>
              <a:t>neste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ato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61616"/>
                </a:solidFill>
                <a:latin typeface="Arial"/>
                <a:cs typeface="Arial"/>
              </a:rPr>
              <a:t>repr</a:t>
            </a:r>
            <a:r>
              <a:rPr sz="950" spc="25" dirty="0">
                <a:solidFill>
                  <a:srgbClr val="161616"/>
                </a:solidFill>
                <a:latin typeface="Arial"/>
                <a:cs typeface="Arial"/>
              </a:rPr>
              <a:t>e</a:t>
            </a:r>
            <a:r>
              <a:rPr sz="950" spc="-55" dirty="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sz="950" spc="10" dirty="0">
                <a:solidFill>
                  <a:srgbClr val="161616"/>
                </a:solidFill>
                <a:latin typeface="Arial"/>
                <a:cs typeface="Arial"/>
              </a:rPr>
              <a:t>entado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50507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61616"/>
                </a:solidFill>
                <a:latin typeface="Arial"/>
                <a:cs typeface="Arial"/>
              </a:rPr>
              <a:t>seus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representantes </a:t>
            </a:r>
            <a:r>
              <a:rPr sz="950" spc="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lega</a:t>
            </a:r>
            <a:r>
              <a:rPr sz="950" spc="15" dirty="0">
                <a:solidFill>
                  <a:srgbClr val="050507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2A2A2A"/>
                </a:solidFill>
                <a:latin typeface="Arial"/>
                <a:cs typeface="Arial"/>
              </a:rPr>
              <a:t>s,</a:t>
            </a:r>
            <a:r>
              <a:rPr sz="95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61616"/>
                </a:solidFill>
                <a:latin typeface="Arial"/>
                <a:cs typeface="Arial"/>
              </a:rPr>
              <a:t>ora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61616"/>
                </a:solidFill>
                <a:latin typeface="Arial"/>
                <a:cs typeface="Arial"/>
              </a:rPr>
              <a:t>denominado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161616"/>
                </a:solidFill>
                <a:latin typeface="Arial"/>
                <a:cs typeface="Arial"/>
              </a:rPr>
              <a:t>CONTRATANTE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61616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50507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61616"/>
                </a:solidFill>
                <a:latin typeface="Arial"/>
                <a:cs typeface="Arial"/>
              </a:rPr>
              <a:t>outro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lado, </a:t>
            </a:r>
            <a:r>
              <a:rPr sz="1000" b="1" spc="-45" dirty="0">
                <a:solidFill>
                  <a:srgbClr val="050507"/>
                </a:solidFill>
                <a:latin typeface="Arial"/>
                <a:cs typeface="Arial"/>
              </a:rPr>
              <a:t>ESPORTES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13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35" dirty="0">
                <a:solidFill>
                  <a:srgbClr val="050507"/>
                </a:solidFill>
                <a:latin typeface="Arial"/>
                <a:cs typeface="Arial"/>
              </a:rPr>
              <a:t>CAMI</a:t>
            </a:r>
            <a:r>
              <a:rPr sz="1000" b="1" spc="-60" dirty="0">
                <a:solidFill>
                  <a:srgbClr val="050507"/>
                </a:solidFill>
                <a:latin typeface="Arial"/>
                <a:cs typeface="Arial"/>
              </a:rPr>
              <a:t>SA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 </a:t>
            </a:r>
            <a:r>
              <a:rPr sz="1000" b="1" spc="-10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60" dirty="0">
                <a:solidFill>
                  <a:srgbClr val="050507"/>
                </a:solidFill>
                <a:latin typeface="Arial"/>
                <a:cs typeface="Arial"/>
              </a:rPr>
              <a:t>1</a:t>
            </a:r>
            <a:r>
              <a:rPr sz="1000" b="1" spc="85" dirty="0">
                <a:solidFill>
                  <a:srgbClr val="050507"/>
                </a:solidFill>
                <a:latin typeface="Arial"/>
                <a:cs typeface="Arial"/>
              </a:rPr>
              <a:t>0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10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95" dirty="0">
                <a:solidFill>
                  <a:srgbClr val="050507"/>
                </a:solidFill>
                <a:latin typeface="Arial"/>
                <a:cs typeface="Arial"/>
              </a:rPr>
              <a:t>L</a:t>
            </a:r>
            <a:r>
              <a:rPr sz="1000" b="1" spc="-40" dirty="0">
                <a:solidFill>
                  <a:srgbClr val="050507"/>
                </a:solidFill>
                <a:latin typeface="Arial"/>
                <a:cs typeface="Arial"/>
              </a:rPr>
              <a:t>TOA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 </a:t>
            </a:r>
            <a:r>
              <a:rPr sz="1000" b="1" spc="-12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com  </a:t>
            </a:r>
            <a:r>
              <a:rPr sz="950" spc="-6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61616"/>
                </a:solidFill>
                <a:latin typeface="Arial"/>
                <a:cs typeface="Arial"/>
              </a:rPr>
              <a:t>sede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 </a:t>
            </a:r>
            <a:r>
              <a:rPr sz="950" spc="-10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 </a:t>
            </a:r>
            <a:r>
              <a:rPr sz="950" spc="-114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50507"/>
                </a:solidFill>
                <a:latin typeface="Arial"/>
                <a:cs typeface="Arial"/>
              </a:rPr>
              <a:t>Avenida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 </a:t>
            </a:r>
            <a:r>
              <a:rPr sz="950" spc="1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50507"/>
                </a:solidFill>
                <a:latin typeface="Arial"/>
                <a:cs typeface="Arial"/>
              </a:rPr>
              <a:t>Santos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 </a:t>
            </a:r>
            <a:r>
              <a:rPr sz="950" spc="-2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50507"/>
                </a:solidFill>
                <a:latin typeface="Arial"/>
                <a:cs typeface="Arial"/>
              </a:rPr>
              <a:t>Dumont,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 </a:t>
            </a:r>
            <a:r>
              <a:rPr sz="950" spc="-6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50507"/>
                </a:solidFill>
                <a:latin typeface="Arial"/>
                <a:cs typeface="Arial"/>
              </a:rPr>
              <a:t>539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345" dirty="0">
                <a:solidFill>
                  <a:srgbClr val="161616"/>
                </a:solidFill>
                <a:latin typeface="Arial"/>
                <a:cs typeface="Arial"/>
              </a:rPr>
              <a:t>-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61616"/>
                </a:solidFill>
                <a:latin typeface="Arial"/>
                <a:cs typeface="Arial"/>
              </a:rPr>
              <a:t>Centro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 </a:t>
            </a:r>
            <a:r>
              <a:rPr sz="950" spc="-7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61616"/>
                </a:solidFill>
                <a:latin typeface="Arial"/>
                <a:cs typeface="Arial"/>
              </a:rPr>
              <a:t>-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 </a:t>
            </a:r>
            <a:r>
              <a:rPr sz="950" spc="-6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50507"/>
                </a:solidFill>
                <a:latin typeface="Arial"/>
                <a:cs typeface="Arial"/>
              </a:rPr>
              <a:t>Belo</a:t>
            </a:r>
            <a:r>
              <a:rPr sz="950" spc="-1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Horizonte</a:t>
            </a:r>
            <a:r>
              <a:rPr sz="950" spc="35" dirty="0">
                <a:solidFill>
                  <a:srgbClr val="2A2A2A"/>
                </a:solidFill>
                <a:latin typeface="Arial"/>
                <a:cs typeface="Arial"/>
              </a:rPr>
              <a:t>/</a:t>
            </a:r>
            <a:r>
              <a:rPr sz="950" spc="-14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50507"/>
                </a:solidFill>
                <a:latin typeface="Arial"/>
                <a:cs typeface="Arial"/>
              </a:rPr>
              <a:t>MG,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inscrita </a:t>
            </a:r>
            <a:r>
              <a:rPr sz="950" spc="-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no</a:t>
            </a:r>
            <a:r>
              <a:rPr sz="950" spc="10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050507"/>
                </a:solidFill>
                <a:latin typeface="Arial"/>
                <a:cs typeface="Arial"/>
              </a:rPr>
              <a:t>CNPJ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50507"/>
                </a:solidFill>
                <a:latin typeface="Arial"/>
                <a:cs typeface="Arial"/>
              </a:rPr>
              <a:t>sob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050507"/>
                </a:solidFill>
                <a:latin typeface="Arial"/>
                <a:cs typeface="Arial"/>
              </a:rPr>
              <a:t>nº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55" dirty="0">
                <a:solidFill>
                  <a:srgbClr val="050507"/>
                </a:solidFill>
                <a:latin typeface="Arial"/>
                <a:cs typeface="Arial"/>
              </a:rPr>
              <a:t>1</a:t>
            </a:r>
            <a:r>
              <a:rPr sz="1000" b="1" spc="80" dirty="0">
                <a:solidFill>
                  <a:srgbClr val="050507"/>
                </a:solidFill>
                <a:latin typeface="Arial"/>
                <a:cs typeface="Arial"/>
              </a:rPr>
              <a:t>7.558.578/0001</a:t>
            </a:r>
            <a:r>
              <a:rPr sz="1000" b="1" spc="60" dirty="0">
                <a:solidFill>
                  <a:srgbClr val="050507"/>
                </a:solidFill>
                <a:latin typeface="Arial"/>
                <a:cs typeface="Arial"/>
              </a:rPr>
              <a:t>-60,</a:t>
            </a:r>
            <a:r>
              <a:rPr sz="1000" b="1" spc="12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neste </a:t>
            </a:r>
            <a:r>
              <a:rPr sz="950" spc="-114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61616"/>
                </a:solidFill>
                <a:latin typeface="Arial"/>
                <a:cs typeface="Arial"/>
              </a:rPr>
              <a:t>representado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por</a:t>
            </a:r>
            <a:r>
              <a:rPr sz="950" spc="11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20" dirty="0">
                <a:solidFill>
                  <a:srgbClr val="050507"/>
                </a:solidFill>
                <a:latin typeface="Arial"/>
                <a:cs typeface="Arial"/>
              </a:rPr>
              <a:t>Jacques </a:t>
            </a:r>
            <a:r>
              <a:rPr sz="1000" b="1" spc="-25" dirty="0">
                <a:solidFill>
                  <a:srgbClr val="050507"/>
                </a:solidFill>
                <a:latin typeface="Arial"/>
                <a:cs typeface="Arial"/>
              </a:rPr>
              <a:t>Costa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4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50507"/>
                </a:solidFill>
                <a:latin typeface="Arial"/>
                <a:cs typeface="Arial"/>
              </a:rPr>
              <a:t>de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114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50507"/>
                </a:solidFill>
                <a:latin typeface="Arial"/>
                <a:cs typeface="Arial"/>
              </a:rPr>
              <a:t>Almeida,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50507"/>
                </a:solidFill>
                <a:latin typeface="Arial"/>
                <a:cs typeface="Arial"/>
              </a:rPr>
              <a:t>ora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50507"/>
                </a:solidFill>
                <a:latin typeface="Arial"/>
                <a:cs typeface="Arial"/>
              </a:rPr>
              <a:t>denominada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050507"/>
                </a:solidFill>
                <a:latin typeface="Arial"/>
                <a:cs typeface="Arial"/>
              </a:rPr>
              <a:t>CONTRATADA,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50507"/>
                </a:solidFill>
                <a:latin typeface="Arial"/>
                <a:cs typeface="Arial"/>
              </a:rPr>
              <a:t>firmam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presente </a:t>
            </a:r>
            <a:r>
              <a:rPr sz="950" spc="-4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50507"/>
                </a:solidFill>
                <a:latin typeface="Arial"/>
                <a:cs typeface="Arial"/>
              </a:rPr>
              <a:t>CONTRATO,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mediante </a:t>
            </a:r>
            <a:r>
              <a:rPr sz="950" spc="-1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161616"/>
                </a:solidFill>
                <a:latin typeface="Arial"/>
                <a:cs typeface="Arial"/>
              </a:rPr>
              <a:t>as</a:t>
            </a:r>
            <a:r>
              <a:rPr sz="950" spc="-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50507"/>
                </a:solidFill>
                <a:latin typeface="Arial"/>
                <a:cs typeface="Arial"/>
              </a:rPr>
              <a:t>cláusulas</a:t>
            </a:r>
            <a:r>
              <a:rPr sz="950" spc="114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50507"/>
                </a:solidFill>
                <a:latin typeface="Arial"/>
                <a:cs typeface="Arial"/>
              </a:rPr>
              <a:t>e</a:t>
            </a:r>
            <a:r>
              <a:rPr sz="950" spc="4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condições: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15240" algn="just">
              <a:lnSpc>
                <a:spcPct val="100000"/>
              </a:lnSpc>
              <a:spcBef>
                <a:spcPts val="735"/>
              </a:spcBef>
            </a:pPr>
            <a:r>
              <a:rPr sz="1000" b="1" spc="-55" dirty="0">
                <a:solidFill>
                  <a:srgbClr val="050507"/>
                </a:solidFill>
                <a:latin typeface="Arial"/>
                <a:cs typeface="Arial"/>
              </a:rPr>
              <a:t>CLÁUSULA </a:t>
            </a:r>
            <a:r>
              <a:rPr sz="1000" b="1" spc="-7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145" dirty="0">
                <a:solidFill>
                  <a:srgbClr val="050507"/>
                </a:solidFill>
                <a:latin typeface="Arial"/>
                <a:cs typeface="Arial"/>
              </a:rPr>
              <a:t>ia</a:t>
            </a:r>
            <a:r>
              <a:rPr sz="1000" b="1" spc="-5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420" dirty="0">
                <a:solidFill>
                  <a:srgbClr val="050507"/>
                </a:solidFill>
                <a:latin typeface="Arial"/>
                <a:cs typeface="Arial"/>
              </a:rPr>
              <a:t>-</a:t>
            </a:r>
            <a:r>
              <a:rPr sz="1000" b="1" spc="-3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50" dirty="0">
                <a:solidFill>
                  <a:srgbClr val="050507"/>
                </a:solidFill>
                <a:latin typeface="Arial"/>
                <a:cs typeface="Arial"/>
              </a:rPr>
              <a:t>OBJETO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800">
              <a:latin typeface="Times New Roman"/>
              <a:cs typeface="Times New Roman"/>
            </a:endParaRPr>
          </a:p>
          <a:p>
            <a:pPr marL="15240" algn="just">
              <a:lnSpc>
                <a:spcPct val="100000"/>
              </a:lnSpc>
            </a:pPr>
            <a:r>
              <a:rPr sz="950" spc="-5" dirty="0">
                <a:solidFill>
                  <a:srgbClr val="161616"/>
                </a:solidFill>
                <a:latin typeface="Arial"/>
                <a:cs typeface="Arial"/>
              </a:rPr>
              <a:t>Constitui </a:t>
            </a:r>
            <a:r>
              <a:rPr sz="950" spc="-10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A2A2A"/>
                </a:solidFill>
                <a:latin typeface="Arial"/>
                <a:cs typeface="Arial"/>
              </a:rPr>
              <a:t>obje</a:t>
            </a:r>
            <a:r>
              <a:rPr sz="950" spc="85" dirty="0">
                <a:solidFill>
                  <a:srgbClr val="2A2A2A"/>
                </a:solidFill>
                <a:latin typeface="Arial"/>
                <a:cs typeface="Arial"/>
              </a:rPr>
              <a:t>t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o</a:t>
            </a:r>
            <a:r>
              <a:rPr sz="950" spc="5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50507"/>
                </a:solidFill>
                <a:latin typeface="Arial"/>
                <a:cs typeface="Arial"/>
              </a:rPr>
              <a:t>d</a:t>
            </a:r>
            <a:r>
              <a:rPr sz="950" spc="15" dirty="0">
                <a:solidFill>
                  <a:srgbClr val="050507"/>
                </a:solidFill>
                <a:latin typeface="Arial"/>
                <a:cs typeface="Arial"/>
              </a:rPr>
              <a:t>e</a:t>
            </a:r>
            <a:r>
              <a:rPr sz="950" spc="-30" dirty="0">
                <a:solidFill>
                  <a:srgbClr val="2A2A2A"/>
                </a:solidFill>
                <a:latin typeface="Arial"/>
                <a:cs typeface="Arial"/>
              </a:rPr>
              <a:t>sse</a:t>
            </a:r>
            <a:r>
              <a:rPr sz="950" spc="10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50507"/>
                </a:solidFill>
                <a:latin typeface="Arial"/>
                <a:cs typeface="Arial"/>
              </a:rPr>
              <a:t>contrato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o</a:t>
            </a:r>
            <a:r>
              <a:rPr sz="950" spc="5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61616"/>
                </a:solidFill>
                <a:latin typeface="Arial"/>
                <a:cs typeface="Arial"/>
              </a:rPr>
              <a:t>fornecimento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do</a:t>
            </a:r>
            <a:r>
              <a:rPr sz="950" spc="9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seguinte </a:t>
            </a:r>
            <a:r>
              <a:rPr sz="950" spc="-8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61616"/>
                </a:solidFill>
                <a:latin typeface="Arial"/>
                <a:cs typeface="Arial"/>
              </a:rPr>
              <a:t>item:</a:t>
            </a:r>
            <a:endParaRPr sz="9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48071" y="5722671"/>
            <a:ext cx="5687695" cy="30308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15875" indent="2540" algn="just">
              <a:lnSpc>
                <a:spcPct val="105500"/>
              </a:lnSpc>
            </a:pPr>
            <a:r>
              <a:rPr sz="950" spc="-40" dirty="0">
                <a:solidFill>
                  <a:srgbClr val="050507"/>
                </a:solidFill>
                <a:latin typeface="Arial"/>
                <a:cs typeface="Arial"/>
              </a:rPr>
              <a:t>Para   </a:t>
            </a:r>
            <a:r>
              <a:rPr sz="950" spc="-6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61616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  </a:t>
            </a:r>
            <a:r>
              <a:rPr sz="950" spc="-7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50507"/>
                </a:solidFill>
                <a:latin typeface="Arial"/>
                <a:cs typeface="Arial"/>
              </a:rPr>
              <a:t>treinamento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  </a:t>
            </a:r>
            <a:r>
              <a:rPr sz="950" spc="10" dirty="0">
                <a:solidFill>
                  <a:srgbClr val="050507"/>
                </a:solidFill>
                <a:latin typeface="Arial"/>
                <a:cs typeface="Arial"/>
              </a:rPr>
              <a:t> de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  </a:t>
            </a:r>
            <a:r>
              <a:rPr sz="950" spc="-4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envolvidos   </a:t>
            </a:r>
            <a:r>
              <a:rPr sz="950" spc="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50507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  </a:t>
            </a:r>
            <a:r>
              <a:rPr sz="950" spc="-7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45" dirty="0">
                <a:solidFill>
                  <a:srgbClr val="050507"/>
                </a:solidFill>
                <a:latin typeface="Arial"/>
                <a:cs typeface="Arial"/>
              </a:rPr>
              <a:t>PROJETO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  </a:t>
            </a:r>
            <a:r>
              <a:rPr sz="1000" b="1" spc="-5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50507"/>
                </a:solidFill>
                <a:latin typeface="Arial"/>
                <a:cs typeface="Arial"/>
              </a:rPr>
              <a:t>MACKENZ</a:t>
            </a:r>
            <a:r>
              <a:rPr sz="1000" b="1" spc="70" dirty="0">
                <a:solidFill>
                  <a:srgbClr val="050507"/>
                </a:solidFill>
                <a:latin typeface="Arial"/>
                <a:cs typeface="Arial"/>
              </a:rPr>
              <a:t>I</a:t>
            </a:r>
            <a:r>
              <a:rPr sz="1000" b="1" spc="-100" dirty="0">
                <a:solidFill>
                  <a:srgbClr val="050507"/>
                </a:solidFill>
                <a:latin typeface="Arial"/>
                <a:cs typeface="Arial"/>
              </a:rPr>
              <a:t>E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  </a:t>
            </a:r>
            <a:r>
              <a:rPr sz="1000" b="1" spc="-114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FORMANDO   </a:t>
            </a:r>
            <a:r>
              <a:rPr sz="1000" b="1" spc="-11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55" dirty="0">
                <a:solidFill>
                  <a:srgbClr val="050507"/>
                </a:solidFill>
                <a:latin typeface="Arial"/>
                <a:cs typeface="Arial"/>
              </a:rPr>
              <a:t>ATLETAS</a:t>
            </a:r>
            <a:r>
              <a:rPr sz="1000" b="1" spc="-2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60" dirty="0">
                <a:solidFill>
                  <a:srgbClr val="050507"/>
                </a:solidFill>
                <a:latin typeface="Arial"/>
                <a:cs typeface="Arial"/>
              </a:rPr>
              <a:t>OLÍMP</a:t>
            </a:r>
            <a:r>
              <a:rPr sz="1000" b="1" spc="35" dirty="0">
                <a:solidFill>
                  <a:srgbClr val="050507"/>
                </a:solidFill>
                <a:latin typeface="Arial"/>
                <a:cs typeface="Arial"/>
              </a:rPr>
              <a:t>I</a:t>
            </a:r>
            <a:r>
              <a:rPr sz="1000" b="1" spc="-45" dirty="0">
                <a:solidFill>
                  <a:srgbClr val="050507"/>
                </a:solidFill>
                <a:latin typeface="Arial"/>
                <a:cs typeface="Arial"/>
              </a:rPr>
              <a:t>COS</a:t>
            </a:r>
            <a:r>
              <a:rPr sz="1000" b="1" spc="6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229" dirty="0">
                <a:solidFill>
                  <a:srgbClr val="050507"/>
                </a:solidFill>
                <a:latin typeface="Arial"/>
                <a:cs typeface="Arial"/>
              </a:rPr>
              <a:t>I</a:t>
            </a:r>
            <a:r>
              <a:rPr sz="950" spc="409" dirty="0">
                <a:solidFill>
                  <a:srgbClr val="050507"/>
                </a:solidFill>
                <a:latin typeface="Arial"/>
                <a:cs typeface="Arial"/>
              </a:rPr>
              <a:t>I</a:t>
            </a:r>
            <a:r>
              <a:rPr sz="950" spc="160" dirty="0">
                <a:solidFill>
                  <a:srgbClr val="050507"/>
                </a:solidFill>
                <a:latin typeface="Arial"/>
                <a:cs typeface="Arial"/>
              </a:rPr>
              <a:t>,</a:t>
            </a:r>
            <a:r>
              <a:rPr sz="950" spc="-5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50507"/>
                </a:solidFill>
                <a:latin typeface="Arial"/>
                <a:cs typeface="Arial"/>
              </a:rPr>
              <a:t>em</a:t>
            </a:r>
            <a:r>
              <a:rPr sz="950" spc="11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conformidade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50507"/>
                </a:solidFill>
                <a:latin typeface="Arial"/>
                <a:cs typeface="Arial"/>
              </a:rPr>
              <a:t>com</a:t>
            </a:r>
            <a:r>
              <a:rPr sz="950" spc="9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50507"/>
                </a:solidFill>
                <a:latin typeface="Arial"/>
                <a:cs typeface="Arial"/>
              </a:rPr>
              <a:t>as</a:t>
            </a:r>
            <a:r>
              <a:rPr sz="950" spc="114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50507"/>
                </a:solidFill>
                <a:latin typeface="Arial"/>
                <a:cs typeface="Arial"/>
              </a:rPr>
              <a:t>especificações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do</a:t>
            </a:r>
            <a:r>
              <a:rPr sz="950" spc="9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25" dirty="0">
                <a:solidFill>
                  <a:srgbClr val="050507"/>
                </a:solidFill>
                <a:latin typeface="Arial"/>
                <a:cs typeface="Arial"/>
              </a:rPr>
              <a:t>ANEXO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 </a:t>
            </a:r>
            <a:r>
              <a:rPr sz="1000" b="1" spc="6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420" dirty="0">
                <a:solidFill>
                  <a:srgbClr val="050507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apresentadas </a:t>
            </a:r>
            <a:r>
              <a:rPr sz="950" spc="-3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50507"/>
                </a:solidFill>
                <a:latin typeface="Arial"/>
                <a:cs typeface="Arial"/>
              </a:rPr>
              <a:t>no</a:t>
            </a:r>
            <a:r>
              <a:rPr sz="950" spc="11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75" dirty="0">
                <a:solidFill>
                  <a:srgbClr val="050507"/>
                </a:solidFill>
                <a:latin typeface="Arial"/>
                <a:cs typeface="Arial"/>
              </a:rPr>
              <a:t>ED</a:t>
            </a:r>
            <a:r>
              <a:rPr sz="1000" b="1" spc="-50" dirty="0">
                <a:solidFill>
                  <a:srgbClr val="050507"/>
                </a:solidFill>
                <a:latin typeface="Arial"/>
                <a:cs typeface="Arial"/>
              </a:rPr>
              <a:t>I</a:t>
            </a:r>
            <a:r>
              <a:rPr sz="1000" b="1" spc="-35" dirty="0">
                <a:solidFill>
                  <a:srgbClr val="050507"/>
                </a:solidFill>
                <a:latin typeface="Arial"/>
                <a:cs typeface="Arial"/>
              </a:rPr>
              <a:t>TAL</a:t>
            </a:r>
            <a:r>
              <a:rPr sz="1000" b="1" spc="-15" dirty="0">
                <a:solidFill>
                  <a:srgbClr val="050507"/>
                </a:solidFill>
                <a:latin typeface="Arial"/>
                <a:cs typeface="Arial"/>
              </a:rPr>
              <a:t> CONCORRÊNC</a:t>
            </a:r>
            <a:r>
              <a:rPr sz="1000" b="1" spc="100" dirty="0">
                <a:solidFill>
                  <a:srgbClr val="050507"/>
                </a:solidFill>
                <a:latin typeface="Arial"/>
                <a:cs typeface="Arial"/>
              </a:rPr>
              <a:t>I</a:t>
            </a:r>
            <a:r>
              <a:rPr sz="1000" b="1" spc="-65" dirty="0">
                <a:solidFill>
                  <a:srgbClr val="050507"/>
                </a:solidFill>
                <a:latin typeface="Arial"/>
                <a:cs typeface="Arial"/>
              </a:rPr>
              <a:t>A</a:t>
            </a:r>
            <a:r>
              <a:rPr sz="1000" b="1" spc="11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25" dirty="0">
                <a:solidFill>
                  <a:srgbClr val="050507"/>
                </a:solidFill>
                <a:latin typeface="Arial"/>
                <a:cs typeface="Arial"/>
              </a:rPr>
              <a:t>DE</a:t>
            </a:r>
            <a:r>
              <a:rPr sz="1000" b="1" spc="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90" dirty="0">
                <a:solidFill>
                  <a:srgbClr val="050507"/>
                </a:solidFill>
                <a:latin typeface="Arial"/>
                <a:cs typeface="Arial"/>
              </a:rPr>
              <a:t>Nº</a:t>
            </a:r>
            <a:r>
              <a:rPr sz="1000" b="1" spc="4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100" dirty="0">
                <a:solidFill>
                  <a:srgbClr val="050507"/>
                </a:solidFill>
                <a:latin typeface="Arial"/>
                <a:cs typeface="Arial"/>
              </a:rPr>
              <a:t>06/</a:t>
            </a:r>
            <a:r>
              <a:rPr sz="1000" b="1" spc="-11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105" dirty="0">
                <a:solidFill>
                  <a:srgbClr val="050507"/>
                </a:solidFill>
                <a:latin typeface="Arial"/>
                <a:cs typeface="Arial"/>
              </a:rPr>
              <a:t>20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1</a:t>
            </a:r>
            <a:r>
              <a:rPr sz="1000" b="1" spc="50" dirty="0">
                <a:solidFill>
                  <a:srgbClr val="050507"/>
                </a:solidFill>
                <a:latin typeface="Arial"/>
                <a:cs typeface="Arial"/>
              </a:rPr>
              <a:t>6.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 marR="8890" indent="2540" algn="just">
              <a:lnSpc>
                <a:spcPct val="93300"/>
              </a:lnSpc>
            </a:pPr>
            <a:r>
              <a:rPr sz="1000" b="1" spc="15" dirty="0">
                <a:solidFill>
                  <a:srgbClr val="050507"/>
                </a:solidFill>
                <a:latin typeface="Arial"/>
                <a:cs typeface="Arial"/>
              </a:rPr>
              <a:t>Parágrafo </a:t>
            </a:r>
            <a:r>
              <a:rPr sz="1000" b="1" spc="-12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50507"/>
                </a:solidFill>
                <a:latin typeface="Arial"/>
                <a:cs typeface="Arial"/>
              </a:rPr>
              <a:t>Único: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13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50507"/>
                </a:solidFill>
                <a:latin typeface="Arial"/>
                <a:cs typeface="Arial"/>
              </a:rPr>
              <a:t>Durante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vigência </a:t>
            </a:r>
            <a:r>
              <a:rPr sz="950" spc="-1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61616"/>
                </a:solidFill>
                <a:latin typeface="Arial"/>
                <a:cs typeface="Arial"/>
              </a:rPr>
              <a:t>contrato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050507"/>
                </a:solidFill>
                <a:latin typeface="Arial"/>
                <a:cs typeface="Arial"/>
              </a:rPr>
              <a:t>n°</a:t>
            </a:r>
            <a:r>
              <a:rPr sz="950" spc="7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estabelecido </a:t>
            </a:r>
            <a:r>
              <a:rPr sz="950" spc="-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50507"/>
                </a:solidFill>
                <a:latin typeface="Arial"/>
                <a:cs typeface="Arial"/>
              </a:rPr>
              <a:t>no</a:t>
            </a:r>
            <a:r>
              <a:rPr sz="950" spc="11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50507"/>
                </a:solidFill>
                <a:latin typeface="Arial"/>
                <a:cs typeface="Arial"/>
              </a:rPr>
              <a:t>caput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deste </a:t>
            </a:r>
            <a:r>
              <a:rPr sz="950" spc="-114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50507"/>
                </a:solidFill>
                <a:latin typeface="Arial"/>
                <a:cs typeface="Arial"/>
              </a:rPr>
              <a:t>artigo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poderá </a:t>
            </a:r>
            <a:r>
              <a:rPr sz="950" spc="-5" dirty="0">
                <a:solidFill>
                  <a:srgbClr val="161616"/>
                </a:solidFill>
                <a:latin typeface="Arial"/>
                <a:cs typeface="Arial"/>
              </a:rPr>
              <a:t>sofrer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61616"/>
                </a:solidFill>
                <a:latin typeface="Arial"/>
                <a:cs typeface="Arial"/>
              </a:rPr>
              <a:t>alterações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50507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50507"/>
                </a:solidFill>
                <a:latin typeface="Arial"/>
                <a:cs typeface="Arial"/>
              </a:rPr>
              <a:t>acréscimos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ou </a:t>
            </a:r>
            <a:r>
              <a:rPr sz="950" spc="-1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sz="950" spc="15" dirty="0">
                <a:solidFill>
                  <a:srgbClr val="050507"/>
                </a:solidFill>
                <a:latin typeface="Arial"/>
                <a:cs typeface="Arial"/>
              </a:rPr>
              <a:t>upre</a:t>
            </a:r>
            <a:r>
              <a:rPr sz="950" spc="-25" dirty="0">
                <a:solidFill>
                  <a:srgbClr val="2A2A2A"/>
                </a:solidFill>
                <a:latin typeface="Arial"/>
                <a:cs typeface="Arial"/>
              </a:rPr>
              <a:t>ssões,</a:t>
            </a:r>
            <a:r>
              <a:rPr sz="95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61616"/>
                </a:solidFill>
                <a:latin typeface="Arial"/>
                <a:cs typeface="Arial"/>
              </a:rPr>
              <a:t>até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61616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50507"/>
                </a:solidFill>
                <a:latin typeface="Arial"/>
                <a:cs typeface="Arial"/>
              </a:rPr>
              <a:t>limite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61616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161616"/>
                </a:solidFill>
                <a:latin typeface="Arial"/>
                <a:cs typeface="Arial"/>
              </a:rPr>
              <a:t>25%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61616"/>
                </a:solidFill>
                <a:latin typeface="Arial"/>
                <a:cs typeface="Arial"/>
              </a:rPr>
              <a:t>(</a:t>
            </a:r>
            <a:r>
              <a:rPr sz="950" spc="30" dirty="0">
                <a:solidFill>
                  <a:srgbClr val="161616"/>
                </a:solidFill>
                <a:latin typeface="Arial"/>
                <a:cs typeface="Arial"/>
              </a:rPr>
              <a:t>vinte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161616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cinco </a:t>
            </a:r>
            <a:r>
              <a:rPr sz="950" spc="1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61616"/>
                </a:solidFill>
                <a:latin typeface="Arial"/>
                <a:cs typeface="Arial"/>
              </a:rPr>
              <a:t>cento)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950" spc="-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61616"/>
                </a:solidFill>
                <a:latin typeface="Arial"/>
                <a:cs typeface="Arial"/>
              </a:rPr>
              <a:t>critério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161616"/>
                </a:solidFill>
                <a:latin typeface="Arial"/>
                <a:cs typeface="Arial"/>
              </a:rPr>
              <a:t>CONTRATANTE,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10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independentemente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61616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motivação, </a:t>
            </a:r>
            <a:r>
              <a:rPr sz="950" spc="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61616"/>
                </a:solidFill>
                <a:latin typeface="Arial"/>
                <a:cs typeface="Arial"/>
              </a:rPr>
              <a:t>nos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61616"/>
                </a:solidFill>
                <a:latin typeface="Arial"/>
                <a:cs typeface="Arial"/>
              </a:rPr>
              <a:t>termos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61616"/>
                </a:solidFill>
                <a:latin typeface="Arial"/>
                <a:cs typeface="Arial"/>
              </a:rPr>
              <a:t>art.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61616"/>
                </a:solidFill>
                <a:latin typeface="Arial"/>
                <a:cs typeface="Arial"/>
              </a:rPr>
              <a:t>65,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161616"/>
                </a:solidFill>
                <a:latin typeface="Arial"/>
                <a:cs typeface="Arial"/>
              </a:rPr>
              <a:t>§</a:t>
            </a:r>
            <a:r>
              <a:rPr sz="950" spc="-30" dirty="0">
                <a:solidFill>
                  <a:srgbClr val="161616"/>
                </a:solidFill>
                <a:latin typeface="Arial"/>
                <a:cs typeface="Arial"/>
              </a:rPr>
              <a:t>1</a:t>
            </a:r>
            <a:r>
              <a:rPr sz="1200" spc="5" dirty="0">
                <a:solidFill>
                  <a:srgbClr val="2A2A2A"/>
                </a:solidFill>
                <a:latin typeface="Times New Roman"/>
                <a:cs typeface="Times New Roman"/>
              </a:rPr>
              <a:t>º,</a:t>
            </a:r>
            <a:r>
              <a:rPr sz="1200" dirty="0">
                <a:solidFill>
                  <a:srgbClr val="2A2A2A"/>
                </a:solidFill>
                <a:latin typeface="Times New Roman"/>
                <a:cs typeface="Times New Roman"/>
              </a:rPr>
              <a:t> </a:t>
            </a:r>
            <a:r>
              <a:rPr sz="1200" spc="-100" dirty="0">
                <a:solidFill>
                  <a:srgbClr val="2A2A2A"/>
                </a:solidFill>
                <a:latin typeface="Times New Roman"/>
                <a:cs typeface="Times New Roman"/>
              </a:rPr>
              <a:t> </a:t>
            </a:r>
            <a:r>
              <a:rPr sz="950" spc="-20" dirty="0">
                <a:solidFill>
                  <a:srgbClr val="050507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50507"/>
                </a:solidFill>
                <a:latin typeface="Arial"/>
                <a:cs typeface="Arial"/>
              </a:rPr>
              <a:t>Lei</a:t>
            </a:r>
            <a:endParaRPr sz="95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  <a:spcBef>
                <a:spcPts val="25"/>
              </a:spcBef>
            </a:pP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8.666</a:t>
            </a:r>
            <a:r>
              <a:rPr sz="950" spc="60" dirty="0">
                <a:solidFill>
                  <a:srgbClr val="3D3D3D"/>
                </a:solidFill>
                <a:latin typeface="Arial"/>
                <a:cs typeface="Arial"/>
              </a:rPr>
              <a:t>/</a:t>
            </a:r>
            <a:r>
              <a:rPr sz="950" spc="-16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93.</a:t>
            </a:r>
            <a:endParaRPr sz="95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  <a:spcBef>
                <a:spcPts val="790"/>
              </a:spcBef>
            </a:pPr>
            <a:r>
              <a:rPr sz="1000" b="1" spc="-50" dirty="0">
                <a:solidFill>
                  <a:srgbClr val="050507"/>
                </a:solidFill>
                <a:latin typeface="Arial"/>
                <a:cs typeface="Arial"/>
              </a:rPr>
              <a:t>CLÁUSULA </a:t>
            </a:r>
            <a:r>
              <a:rPr sz="1000" b="1" spc="-10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55" dirty="0">
                <a:solidFill>
                  <a:srgbClr val="050507"/>
                </a:solidFill>
                <a:latin typeface="Arial"/>
                <a:cs typeface="Arial"/>
              </a:rPr>
              <a:t>2ª</a:t>
            </a:r>
            <a:r>
              <a:rPr sz="1000" b="1" spc="8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40" dirty="0">
                <a:solidFill>
                  <a:srgbClr val="050507"/>
                </a:solidFill>
                <a:latin typeface="Arial"/>
                <a:cs typeface="Arial"/>
              </a:rPr>
              <a:t>-</a:t>
            </a:r>
            <a:r>
              <a:rPr sz="1000" b="1" spc="5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35" dirty="0">
                <a:solidFill>
                  <a:srgbClr val="050507"/>
                </a:solidFill>
                <a:latin typeface="Arial"/>
                <a:cs typeface="Arial"/>
              </a:rPr>
              <a:t>ATRELADO</a:t>
            </a:r>
            <a:r>
              <a:rPr sz="1000" b="1" spc="12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55" dirty="0">
                <a:solidFill>
                  <a:srgbClr val="050507"/>
                </a:solidFill>
                <a:latin typeface="Arial"/>
                <a:cs typeface="Arial"/>
              </a:rPr>
              <a:t>AO</a:t>
            </a:r>
            <a:r>
              <a:rPr sz="1000" b="1" spc="12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75" dirty="0">
                <a:solidFill>
                  <a:srgbClr val="050507"/>
                </a:solidFill>
                <a:latin typeface="Arial"/>
                <a:cs typeface="Arial"/>
              </a:rPr>
              <a:t>ED</a:t>
            </a:r>
            <a:r>
              <a:rPr sz="1000" b="1" spc="-50" dirty="0">
                <a:solidFill>
                  <a:srgbClr val="050507"/>
                </a:solidFill>
                <a:latin typeface="Arial"/>
                <a:cs typeface="Arial"/>
              </a:rPr>
              <a:t>I</a:t>
            </a:r>
            <a:r>
              <a:rPr sz="1000" b="1" spc="-40" dirty="0">
                <a:solidFill>
                  <a:srgbClr val="050507"/>
                </a:solidFill>
                <a:latin typeface="Arial"/>
                <a:cs typeface="Arial"/>
              </a:rPr>
              <a:t>TAL</a:t>
            </a:r>
            <a:endParaRPr sz="1000">
              <a:latin typeface="Arial"/>
              <a:cs typeface="Arial"/>
            </a:endParaRPr>
          </a:p>
          <a:p>
            <a:pPr marL="12700" marR="8255" indent="2540" algn="just">
              <a:lnSpc>
                <a:spcPct val="102600"/>
              </a:lnSpc>
              <a:spcBef>
                <a:spcPts val="894"/>
              </a:spcBef>
            </a:pPr>
            <a:r>
              <a:rPr sz="950" spc="-114" dirty="0">
                <a:solidFill>
                  <a:srgbClr val="050507"/>
                </a:solidFill>
                <a:latin typeface="Arial"/>
                <a:cs typeface="Arial"/>
              </a:rPr>
              <a:t>O </a:t>
            </a:r>
            <a:r>
              <a:rPr sz="950" spc="-7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presente </a:t>
            </a:r>
            <a:r>
              <a:rPr sz="950" spc="-7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61616"/>
                </a:solidFill>
                <a:latin typeface="Arial"/>
                <a:cs typeface="Arial"/>
              </a:rPr>
              <a:t>contrato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61616"/>
                </a:solidFill>
                <a:latin typeface="Arial"/>
                <a:cs typeface="Arial"/>
              </a:rPr>
              <a:t>está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vinculado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61616"/>
                </a:solidFill>
                <a:latin typeface="Arial"/>
                <a:cs typeface="Arial"/>
              </a:rPr>
              <a:t>aos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61616"/>
                </a:solidFill>
                <a:latin typeface="Arial"/>
                <a:cs typeface="Arial"/>
              </a:rPr>
              <a:t>termos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61616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b="1" spc="80" dirty="0">
                <a:solidFill>
                  <a:srgbClr val="050507"/>
                </a:solidFill>
                <a:latin typeface="Arial"/>
                <a:cs typeface="Arial"/>
              </a:rPr>
              <a:t>ED</a:t>
            </a:r>
            <a:r>
              <a:rPr sz="1000" b="1" spc="-70" dirty="0">
                <a:solidFill>
                  <a:srgbClr val="050507"/>
                </a:solidFill>
                <a:latin typeface="Arial"/>
                <a:cs typeface="Arial"/>
              </a:rPr>
              <a:t>I</a:t>
            </a:r>
            <a:r>
              <a:rPr sz="1000" b="1" spc="-35" dirty="0">
                <a:solidFill>
                  <a:srgbClr val="050507"/>
                </a:solidFill>
                <a:latin typeface="Arial"/>
                <a:cs typeface="Arial"/>
              </a:rPr>
              <a:t>TAL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114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50507"/>
                </a:solidFill>
                <a:latin typeface="Arial"/>
                <a:cs typeface="Arial"/>
              </a:rPr>
              <a:t>CONCORRÊNC</a:t>
            </a:r>
            <a:r>
              <a:rPr sz="1000" b="1" spc="75" dirty="0">
                <a:solidFill>
                  <a:srgbClr val="050507"/>
                </a:solidFill>
                <a:latin typeface="Arial"/>
                <a:cs typeface="Arial"/>
              </a:rPr>
              <a:t>I</a:t>
            </a:r>
            <a:r>
              <a:rPr sz="1000" b="1" spc="-90" dirty="0">
                <a:solidFill>
                  <a:srgbClr val="050507"/>
                </a:solidFill>
                <a:latin typeface="Arial"/>
                <a:cs typeface="Arial"/>
              </a:rPr>
              <a:t>A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35" dirty="0">
                <a:solidFill>
                  <a:srgbClr val="050507"/>
                </a:solidFill>
                <a:latin typeface="Arial"/>
                <a:cs typeface="Arial"/>
              </a:rPr>
              <a:t>DE</a:t>
            </a:r>
            <a:r>
              <a:rPr sz="1000" b="1" spc="12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90" dirty="0">
                <a:solidFill>
                  <a:srgbClr val="050507"/>
                </a:solidFill>
                <a:latin typeface="Arial"/>
                <a:cs typeface="Arial"/>
              </a:rPr>
              <a:t>Nº </a:t>
            </a:r>
            <a:r>
              <a:rPr sz="1000" b="1" spc="110" dirty="0">
                <a:solidFill>
                  <a:srgbClr val="050507"/>
                </a:solidFill>
                <a:latin typeface="Arial"/>
                <a:cs typeface="Arial"/>
              </a:rPr>
              <a:t>06/</a:t>
            </a:r>
            <a:r>
              <a:rPr sz="1000" b="1" spc="-114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80" dirty="0">
                <a:solidFill>
                  <a:srgbClr val="050507"/>
                </a:solidFill>
                <a:latin typeface="Arial"/>
                <a:cs typeface="Arial"/>
              </a:rPr>
              <a:t>20</a:t>
            </a:r>
            <a:r>
              <a:rPr sz="1000" b="1" spc="40" dirty="0">
                <a:solidFill>
                  <a:srgbClr val="050507"/>
                </a:solidFill>
                <a:latin typeface="Arial"/>
                <a:cs typeface="Arial"/>
              </a:rPr>
              <a:t>16</a:t>
            </a:r>
            <a:r>
              <a:rPr sz="1000" b="1" spc="9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61616"/>
                </a:solidFill>
                <a:latin typeface="Arial"/>
                <a:cs typeface="Arial"/>
              </a:rPr>
              <a:t>e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a</a:t>
            </a:r>
            <a:r>
              <a:rPr sz="950" spc="-10" dirty="0">
                <a:solidFill>
                  <a:srgbClr val="050507"/>
                </a:solidFill>
                <a:latin typeface="Arial"/>
                <a:cs typeface="Arial"/>
              </a:rPr>
              <a:t>n</a:t>
            </a:r>
            <a:r>
              <a:rPr sz="950" spc="-10" dirty="0">
                <a:solidFill>
                  <a:srgbClr val="2A2A2A"/>
                </a:solidFill>
                <a:latin typeface="Arial"/>
                <a:cs typeface="Arial"/>
              </a:rPr>
              <a:t>exos</a:t>
            </a:r>
            <a:r>
              <a:rPr sz="95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61616"/>
                </a:solidFill>
                <a:latin typeface="Arial"/>
                <a:cs typeface="Arial"/>
              </a:rPr>
              <a:t>e</a:t>
            </a:r>
            <a:r>
              <a:rPr sz="950" spc="12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61616"/>
                </a:solidFill>
                <a:latin typeface="Arial"/>
                <a:cs typeface="Arial"/>
              </a:rPr>
              <a:t>ao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b="1" spc="-30" dirty="0">
                <a:solidFill>
                  <a:srgbClr val="050507"/>
                </a:solidFill>
                <a:latin typeface="Arial"/>
                <a:cs typeface="Arial"/>
              </a:rPr>
              <a:t>PROJETO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12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50507"/>
                </a:solidFill>
                <a:latin typeface="Arial"/>
                <a:cs typeface="Arial"/>
              </a:rPr>
              <a:t>MACKENZ</a:t>
            </a:r>
            <a:r>
              <a:rPr sz="1000" b="1" spc="95" dirty="0">
                <a:solidFill>
                  <a:srgbClr val="050507"/>
                </a:solidFill>
                <a:latin typeface="Arial"/>
                <a:cs typeface="Arial"/>
              </a:rPr>
              <a:t>I</a:t>
            </a:r>
            <a:r>
              <a:rPr sz="1000" b="1" spc="-100" dirty="0">
                <a:solidFill>
                  <a:srgbClr val="050507"/>
                </a:solidFill>
                <a:latin typeface="Arial"/>
                <a:cs typeface="Arial"/>
              </a:rPr>
              <a:t>E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13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50507"/>
                </a:solidFill>
                <a:latin typeface="Arial"/>
                <a:cs typeface="Arial"/>
              </a:rPr>
              <a:t>FORMANDO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12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50" dirty="0">
                <a:solidFill>
                  <a:srgbClr val="050507"/>
                </a:solidFill>
                <a:latin typeface="Arial"/>
                <a:cs typeface="Arial"/>
              </a:rPr>
              <a:t>ATLETAS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5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60" dirty="0">
                <a:solidFill>
                  <a:srgbClr val="050507"/>
                </a:solidFill>
                <a:latin typeface="Arial"/>
                <a:cs typeface="Arial"/>
              </a:rPr>
              <a:t>OLÍMPI</a:t>
            </a:r>
            <a:r>
              <a:rPr sz="1000" b="1" spc="-40" dirty="0">
                <a:solidFill>
                  <a:srgbClr val="050507"/>
                </a:solidFill>
                <a:latin typeface="Arial"/>
                <a:cs typeface="Arial"/>
              </a:rPr>
              <a:t>COS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14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229" dirty="0">
                <a:solidFill>
                  <a:srgbClr val="050507"/>
                </a:solidFill>
                <a:latin typeface="Arial"/>
                <a:cs typeface="Arial"/>
              </a:rPr>
              <a:t>I</a:t>
            </a:r>
            <a:r>
              <a:rPr sz="950" spc="409" dirty="0">
                <a:solidFill>
                  <a:srgbClr val="050507"/>
                </a:solidFill>
                <a:latin typeface="Arial"/>
                <a:cs typeface="Arial"/>
              </a:rPr>
              <a:t>I</a:t>
            </a:r>
            <a:r>
              <a:rPr sz="950" spc="160" dirty="0">
                <a:solidFill>
                  <a:srgbClr val="050507"/>
                </a:solidFill>
                <a:latin typeface="Arial"/>
                <a:cs typeface="Arial"/>
              </a:rPr>
              <a:t>,</a:t>
            </a:r>
            <a:r>
              <a:rPr sz="950" spc="-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convênio </a:t>
            </a:r>
            <a:r>
              <a:rPr sz="950" spc="-6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61616"/>
                </a:solidFill>
                <a:latin typeface="Arial"/>
                <a:cs typeface="Arial"/>
              </a:rPr>
              <a:t>entre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950" spc="-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161616"/>
                </a:solidFill>
                <a:latin typeface="Arial"/>
                <a:cs typeface="Arial"/>
              </a:rPr>
              <a:t>CB</a:t>
            </a:r>
            <a:r>
              <a:rPr sz="950" spc="-70" dirty="0">
                <a:solidFill>
                  <a:srgbClr val="161616"/>
                </a:solidFill>
                <a:latin typeface="Arial"/>
                <a:cs typeface="Arial"/>
              </a:rPr>
              <a:t>C</a:t>
            </a:r>
            <a:r>
              <a:rPr sz="950" spc="-5" dirty="0">
                <a:solidFill>
                  <a:srgbClr val="545454"/>
                </a:solidFill>
                <a:latin typeface="Arial"/>
                <a:cs typeface="Arial"/>
              </a:rPr>
              <a:t>-</a:t>
            </a:r>
            <a:r>
              <a:rPr sz="950" spc="11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61616"/>
                </a:solidFill>
                <a:latin typeface="Arial"/>
                <a:cs typeface="Arial"/>
              </a:rPr>
              <a:t>Confederação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50507"/>
                </a:solidFill>
                <a:latin typeface="Arial"/>
                <a:cs typeface="Arial"/>
              </a:rPr>
              <a:t>Brasileira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61616"/>
                </a:solidFill>
                <a:latin typeface="Arial"/>
                <a:cs typeface="Arial"/>
              </a:rPr>
              <a:t>de</a:t>
            </a:r>
            <a:r>
              <a:rPr sz="950" spc="9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2A2A2A"/>
                </a:solidFill>
                <a:latin typeface="Arial"/>
                <a:cs typeface="Arial"/>
              </a:rPr>
              <a:t>C</a:t>
            </a:r>
            <a:r>
              <a:rPr sz="950" spc="10" dirty="0">
                <a:solidFill>
                  <a:srgbClr val="050507"/>
                </a:solidFill>
                <a:latin typeface="Arial"/>
                <a:cs typeface="Arial"/>
              </a:rPr>
              <a:t>lub</a:t>
            </a:r>
            <a:r>
              <a:rPr sz="950" spc="-45" dirty="0">
                <a:solidFill>
                  <a:srgbClr val="3D3D3D"/>
                </a:solidFill>
                <a:latin typeface="Arial"/>
                <a:cs typeface="Arial"/>
              </a:rPr>
              <a:t>es</a:t>
            </a:r>
            <a:r>
              <a:rPr sz="950" spc="9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950" spc="9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61616"/>
                </a:solidFill>
                <a:latin typeface="Arial"/>
                <a:cs typeface="Arial"/>
              </a:rPr>
              <a:t>Mac</a:t>
            </a:r>
            <a:r>
              <a:rPr sz="950" spc="35" dirty="0">
                <a:solidFill>
                  <a:srgbClr val="161616"/>
                </a:solidFill>
                <a:latin typeface="Arial"/>
                <a:cs typeface="Arial"/>
              </a:rPr>
              <a:t>k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950" spc="-15" dirty="0">
                <a:solidFill>
                  <a:srgbClr val="161616"/>
                </a:solidFill>
                <a:latin typeface="Arial"/>
                <a:cs typeface="Arial"/>
              </a:rPr>
              <a:t>nzie</a:t>
            </a:r>
            <a:r>
              <a:rPr sz="950" spc="9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61616"/>
                </a:solidFill>
                <a:latin typeface="Arial"/>
                <a:cs typeface="Arial"/>
              </a:rPr>
              <a:t>Esp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o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r</a:t>
            </a:r>
            <a:r>
              <a:rPr sz="950" spc="15" dirty="0">
                <a:solidFill>
                  <a:srgbClr val="161616"/>
                </a:solidFill>
                <a:latin typeface="Arial"/>
                <a:cs typeface="Arial"/>
              </a:rPr>
              <a:t>te</a:t>
            </a:r>
            <a:r>
              <a:rPr sz="950" spc="9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2A2A2A"/>
                </a:solidFill>
                <a:latin typeface="Arial"/>
                <a:cs typeface="Arial"/>
              </a:rPr>
              <a:t>C</a:t>
            </a:r>
            <a:r>
              <a:rPr sz="950" spc="10" dirty="0">
                <a:solidFill>
                  <a:srgbClr val="050507"/>
                </a:solidFill>
                <a:latin typeface="Arial"/>
                <a:cs typeface="Arial"/>
              </a:rPr>
              <a:t>lu</a:t>
            </a:r>
            <a:r>
              <a:rPr sz="950" spc="30" dirty="0">
                <a:solidFill>
                  <a:srgbClr val="050507"/>
                </a:solidFill>
                <a:latin typeface="Arial"/>
                <a:cs typeface="Arial"/>
              </a:rPr>
              <a:t>b</a:t>
            </a:r>
            <a:r>
              <a:rPr sz="950" spc="-5" dirty="0">
                <a:solidFill>
                  <a:srgbClr val="2A2A2A"/>
                </a:solidFill>
                <a:latin typeface="Arial"/>
                <a:cs typeface="Arial"/>
              </a:rPr>
              <a:t>e.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750">
              <a:latin typeface="Times New Roman"/>
              <a:cs typeface="Times New Roman"/>
            </a:endParaRPr>
          </a:p>
          <a:p>
            <a:pPr marL="15240" algn="just">
              <a:lnSpc>
                <a:spcPct val="100000"/>
              </a:lnSpc>
            </a:pPr>
            <a:r>
              <a:rPr sz="1000" b="1" spc="-55" dirty="0">
                <a:solidFill>
                  <a:srgbClr val="050507"/>
                </a:solidFill>
                <a:latin typeface="Arial"/>
                <a:cs typeface="Arial"/>
              </a:rPr>
              <a:t>CLÁUSULA </a:t>
            </a:r>
            <a:r>
              <a:rPr sz="1000" b="1" spc="-10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50507"/>
                </a:solidFill>
                <a:latin typeface="Arial"/>
                <a:cs typeface="Arial"/>
              </a:rPr>
              <a:t>3ª</a:t>
            </a:r>
            <a:r>
              <a:rPr sz="1000" spc="7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50507"/>
                </a:solidFill>
                <a:latin typeface="Arial"/>
                <a:cs typeface="Arial"/>
              </a:rPr>
              <a:t>-</a:t>
            </a:r>
            <a:r>
              <a:rPr sz="1000" spc="3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145" dirty="0">
                <a:solidFill>
                  <a:srgbClr val="050507"/>
                </a:solidFill>
                <a:latin typeface="Arial"/>
                <a:cs typeface="Arial"/>
              </a:rPr>
              <a:t>V</a:t>
            </a:r>
            <a:r>
              <a:rPr sz="1000" b="1" spc="90" dirty="0">
                <a:solidFill>
                  <a:srgbClr val="050507"/>
                </a:solidFill>
                <a:latin typeface="Arial"/>
                <a:cs typeface="Arial"/>
              </a:rPr>
              <a:t>I</a:t>
            </a:r>
            <a:r>
              <a:rPr sz="1000" b="1" spc="10" dirty="0">
                <a:solidFill>
                  <a:srgbClr val="050507"/>
                </a:solidFill>
                <a:latin typeface="Arial"/>
                <a:cs typeface="Arial"/>
              </a:rPr>
              <a:t>GÊNC</a:t>
            </a:r>
            <a:r>
              <a:rPr sz="1000" b="1" spc="30" dirty="0">
                <a:solidFill>
                  <a:srgbClr val="050507"/>
                </a:solidFill>
                <a:latin typeface="Arial"/>
                <a:cs typeface="Arial"/>
              </a:rPr>
              <a:t>I</a:t>
            </a:r>
            <a:r>
              <a:rPr sz="1000" b="1" spc="-120" dirty="0">
                <a:solidFill>
                  <a:srgbClr val="050507"/>
                </a:solidFill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  <a:p>
            <a:pPr marL="21590" marR="5080" indent="-6350" algn="just">
              <a:lnSpc>
                <a:spcPct val="105300"/>
              </a:lnSpc>
              <a:spcBef>
                <a:spcPts val="790"/>
              </a:spcBef>
            </a:pPr>
            <a:r>
              <a:rPr sz="950" spc="-90" dirty="0">
                <a:solidFill>
                  <a:srgbClr val="050507"/>
                </a:solidFill>
                <a:latin typeface="Arial"/>
                <a:cs typeface="Arial"/>
              </a:rPr>
              <a:t>O </a:t>
            </a:r>
            <a:r>
              <a:rPr sz="950" spc="-2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presente </a:t>
            </a:r>
            <a:r>
              <a:rPr sz="950" spc="-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61616"/>
                </a:solidFill>
                <a:latin typeface="Arial"/>
                <a:cs typeface="Arial"/>
              </a:rPr>
              <a:t>contrato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61616"/>
                </a:solidFill>
                <a:latin typeface="Arial"/>
                <a:cs typeface="Arial"/>
              </a:rPr>
              <a:t>é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61616"/>
                </a:solidFill>
                <a:latin typeface="Arial"/>
                <a:cs typeface="Arial"/>
              </a:rPr>
              <a:t>firmado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50507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prazo </a:t>
            </a:r>
            <a:r>
              <a:rPr sz="950" spc="-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determinado,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vigendo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 até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65" dirty="0">
                <a:solidFill>
                  <a:srgbClr val="050507"/>
                </a:solidFill>
                <a:latin typeface="Arial"/>
                <a:cs typeface="Arial"/>
              </a:rPr>
              <a:t>30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6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50" dirty="0">
                <a:solidFill>
                  <a:srgbClr val="050507"/>
                </a:solidFill>
                <a:latin typeface="Arial"/>
                <a:cs typeface="Arial"/>
              </a:rPr>
              <a:t>(</a:t>
            </a:r>
            <a:r>
              <a:rPr sz="1000" b="1" spc="60" dirty="0">
                <a:solidFill>
                  <a:srgbClr val="050507"/>
                </a:solidFill>
                <a:latin typeface="Arial"/>
                <a:cs typeface="Arial"/>
              </a:rPr>
              <a:t>trinta</a:t>
            </a:r>
            <a:r>
              <a:rPr sz="1000" b="1" spc="50" dirty="0">
                <a:solidFill>
                  <a:srgbClr val="050507"/>
                </a:solidFill>
                <a:latin typeface="Arial"/>
                <a:cs typeface="Arial"/>
              </a:rPr>
              <a:t>)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spc="-6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050507"/>
                </a:solidFill>
                <a:latin typeface="Arial"/>
                <a:cs typeface="Arial"/>
              </a:rPr>
              <a:t>dias </a:t>
            </a:r>
            <a:r>
              <a:rPr sz="1000" b="1" spc="-8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61616"/>
                </a:solidFill>
                <a:latin typeface="Arial"/>
                <a:cs typeface="Arial"/>
              </a:rPr>
              <a:t>contados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950" spc="-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50507"/>
                </a:solidFill>
                <a:latin typeface="Arial"/>
                <a:cs typeface="Arial"/>
              </a:rPr>
              <a:t>partir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recebimento </a:t>
            </a:r>
            <a:r>
              <a:rPr sz="950" spc="2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pelo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fornecedor </a:t>
            </a:r>
            <a:r>
              <a:rPr sz="950" spc="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50507"/>
                </a:solidFill>
                <a:latin typeface="Arial"/>
                <a:cs typeface="Arial"/>
              </a:rPr>
              <a:t>via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61616"/>
                </a:solidFill>
                <a:latin typeface="Arial"/>
                <a:cs typeface="Arial"/>
              </a:rPr>
              <a:t>e-mail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50507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autorização </a:t>
            </a:r>
            <a:r>
              <a:rPr sz="950" spc="-1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50507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50507"/>
                </a:solidFill>
                <a:latin typeface="Arial"/>
                <a:cs typeface="Arial"/>
              </a:rPr>
              <a:t>compra,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50507"/>
                </a:solidFill>
                <a:latin typeface="Arial"/>
                <a:cs typeface="Arial"/>
              </a:rPr>
              <a:t>instrumento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61616"/>
                </a:solidFill>
                <a:latin typeface="Arial"/>
                <a:cs typeface="Arial"/>
              </a:rPr>
              <a:t>hábil </a:t>
            </a:r>
            <a:r>
              <a:rPr sz="950" spc="-5" dirty="0">
                <a:solidFill>
                  <a:srgbClr val="050507"/>
                </a:solidFill>
                <a:latin typeface="Arial"/>
                <a:cs typeface="Arial"/>
              </a:rPr>
              <a:t>para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todos </a:t>
            </a:r>
            <a:r>
              <a:rPr sz="950" spc="3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50507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fins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50507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50507"/>
                </a:solidFill>
                <a:latin typeface="Arial"/>
                <a:cs typeface="Arial"/>
              </a:rPr>
              <a:t>direito.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50507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50507"/>
                </a:solidFill>
                <a:latin typeface="Arial"/>
                <a:cs typeface="Arial"/>
              </a:rPr>
              <a:t>caso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50507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61616"/>
                </a:solidFill>
                <a:latin typeface="Arial"/>
                <a:cs typeface="Arial"/>
              </a:rPr>
              <a:t>fornecimento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10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50507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mais </a:t>
            </a:r>
            <a:r>
              <a:rPr sz="950" spc="-1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50507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50507"/>
                </a:solidFill>
                <a:latin typeface="Arial"/>
                <a:cs typeface="Arial"/>
              </a:rPr>
              <a:t>um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161616"/>
                </a:solidFill>
                <a:latin typeface="Arial"/>
                <a:cs typeface="Arial"/>
              </a:rPr>
              <a:t>item,</a:t>
            </a:r>
            <a:r>
              <a:rPr sz="9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7"/>
                </a:solidFill>
                <a:latin typeface="Arial"/>
                <a:cs typeface="Arial"/>
              </a:rPr>
              <a:t>cronograma</a:t>
            </a:r>
            <a:r>
              <a:rPr sz="95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11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50507"/>
                </a:solidFill>
                <a:latin typeface="Arial"/>
                <a:cs typeface="Arial"/>
              </a:rPr>
              <a:t>de</a:t>
            </a:r>
            <a:endParaRPr sz="950">
              <a:latin typeface="Arial"/>
              <a:cs typeface="Arial"/>
            </a:endParaRPr>
          </a:p>
          <a:p>
            <a:pPr marL="15240" algn="just">
              <a:lnSpc>
                <a:spcPts val="1365"/>
              </a:lnSpc>
            </a:pPr>
            <a:r>
              <a:rPr sz="1200" spc="-125" dirty="0">
                <a:solidFill>
                  <a:srgbClr val="161616"/>
                </a:solidFill>
                <a:latin typeface="Arial"/>
                <a:cs typeface="Arial"/>
              </a:rPr>
              <a:t>entrega</a:t>
            </a:r>
            <a:r>
              <a:rPr sz="1200" spc="7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050507"/>
                </a:solidFill>
                <a:latin typeface="Arial"/>
                <a:cs typeface="Arial"/>
              </a:rPr>
              <a:t>dos</a:t>
            </a:r>
            <a:r>
              <a:rPr sz="1200" spc="6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050507"/>
                </a:solidFill>
                <a:latin typeface="Arial"/>
                <a:cs typeface="Arial"/>
              </a:rPr>
              <a:t>itens</a:t>
            </a:r>
            <a:r>
              <a:rPr sz="1200" spc="1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050507"/>
                </a:solidFill>
                <a:latin typeface="Arial"/>
                <a:cs typeface="Arial"/>
              </a:rPr>
              <a:t>será</a:t>
            </a:r>
            <a:r>
              <a:rPr sz="1200" spc="55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50507"/>
                </a:solidFill>
                <a:latin typeface="Arial"/>
                <a:cs typeface="Arial"/>
              </a:rPr>
              <a:t>especificado</a:t>
            </a:r>
            <a:r>
              <a:rPr sz="1200" spc="110" dirty="0">
                <a:solidFill>
                  <a:srgbClr val="050507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050507"/>
                </a:solidFill>
                <a:latin typeface="Arial"/>
                <a:cs typeface="Arial"/>
              </a:rPr>
              <a:t>separadamente.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93198" y="9197379"/>
            <a:ext cx="64008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dirty="0">
                <a:solidFill>
                  <a:srgbClr val="3D3D3D"/>
                </a:solidFill>
                <a:latin typeface="Arial"/>
                <a:cs typeface="Arial"/>
              </a:rPr>
              <a:t>P</a:t>
            </a:r>
            <a:r>
              <a:rPr sz="800" spc="-120" dirty="0">
                <a:solidFill>
                  <a:srgbClr val="3D3D3D"/>
                </a:solidFill>
                <a:latin typeface="Arial"/>
                <a:cs typeface="Arial"/>
              </a:rPr>
              <a:t>{</a:t>
            </a:r>
            <a:r>
              <a:rPr sz="800" spc="-260" dirty="0">
                <a:solidFill>
                  <a:srgbClr val="161616"/>
                </a:solidFill>
                <a:latin typeface="Arial"/>
                <a:cs typeface="Arial"/>
              </a:rPr>
              <a:t>1</a:t>
            </a:r>
            <a:r>
              <a:rPr sz="800" spc="25" dirty="0">
                <a:solidFill>
                  <a:srgbClr val="545454"/>
                </a:solidFill>
                <a:latin typeface="Arial"/>
                <a:cs typeface="Arial"/>
              </a:rPr>
              <a:t>g</a:t>
            </a:r>
            <a:r>
              <a:rPr sz="800" spc="1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800" spc="25" dirty="0">
                <a:solidFill>
                  <a:srgbClr val="161616"/>
                </a:solidFill>
                <a:latin typeface="Arial"/>
                <a:cs typeface="Arial"/>
              </a:rPr>
              <a:t>n</a:t>
            </a:r>
            <a:r>
              <a:rPr sz="800" spc="-120" dirty="0">
                <a:solidFill>
                  <a:srgbClr val="545454"/>
                </a:solidFill>
                <a:latin typeface="Arial"/>
                <a:cs typeface="Arial"/>
              </a:rPr>
              <a:t>a</a:t>
            </a:r>
            <a:r>
              <a:rPr sz="80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850" spc="-135" dirty="0">
                <a:solidFill>
                  <a:srgbClr val="161616"/>
                </a:solidFill>
                <a:latin typeface="Arial"/>
                <a:cs typeface="Arial"/>
              </a:rPr>
              <a:t>1</a:t>
            </a:r>
            <a:r>
              <a:rPr sz="850" spc="1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2A2A2A"/>
                </a:solidFill>
                <a:latin typeface="Arial"/>
                <a:cs typeface="Arial"/>
              </a:rPr>
              <a:t>d</a:t>
            </a:r>
            <a:r>
              <a:rPr sz="850" spc="-95" dirty="0">
                <a:solidFill>
                  <a:srgbClr val="545454"/>
                </a:solidFill>
                <a:latin typeface="Arial"/>
                <a:cs typeface="Arial"/>
              </a:rPr>
              <a:t>e</a:t>
            </a:r>
            <a:r>
              <a:rPr sz="850" spc="2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850" spc="-65" dirty="0">
                <a:solidFill>
                  <a:srgbClr val="161616"/>
                </a:solidFill>
                <a:latin typeface="Arial"/>
                <a:cs typeface="Arial"/>
              </a:rPr>
              <a:t>5</a:t>
            </a:r>
            <a:endParaRPr sz="850">
              <a:latin typeface="Arial"/>
              <a:cs typeface="Arial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926501" y="4245205"/>
          <a:ext cx="6116955" cy="11836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078"/>
                <a:gridCol w="359717"/>
                <a:gridCol w="680139"/>
                <a:gridCol w="1967871"/>
                <a:gridCol w="655957"/>
                <a:gridCol w="740596"/>
                <a:gridCol w="704321"/>
                <a:gridCol w="722459"/>
              </a:tblGrid>
              <a:tr h="517371">
                <a:tc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068">
                      <a:solidFill>
                        <a:srgbClr val="2B2B2B"/>
                      </a:solidFill>
                      <a:prstDash val="solid"/>
                    </a:lnL>
                    <a:lnT w="6045">
                      <a:solidFill>
                        <a:srgbClr val="000000"/>
                      </a:solidFill>
                      <a:prstDash val="solid"/>
                    </a:lnT>
                    <a:lnB w="9068">
                      <a:solidFill>
                        <a:srgbClr val="3F3F3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8067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MATERIAL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3022">
                      <a:solidFill>
                        <a:srgbClr val="545454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9068">
                      <a:solidFill>
                        <a:srgbClr val="3F3F3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115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700" spc="5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-55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CAÇÃO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022">
                      <a:solidFill>
                        <a:srgbClr val="545454"/>
                      </a:solidFill>
                      <a:prstDash val="solid"/>
                    </a:lnL>
                    <a:lnR w="6045">
                      <a:solidFill>
                        <a:srgbClr val="3B3B3B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6045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 marR="47625" indent="12065">
                        <a:lnSpc>
                          <a:spcPct val="102400"/>
                        </a:lnSpc>
                      </a:pPr>
                      <a:r>
                        <a:rPr sz="70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UNIDDADE DE</a:t>
                      </a:r>
                      <a:r>
                        <a:rPr sz="700" spc="6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MEDIDA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3B3B3B"/>
                      </a:solidFill>
                      <a:prstDash val="solid"/>
                    </a:lnL>
                    <a:lnR w="6045">
                      <a:solidFill>
                        <a:srgbClr val="3F3F3F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7562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3F3F3F"/>
                      </a:solidFill>
                      <a:prstDash val="solid"/>
                    </a:lnL>
                    <a:lnR w="6045">
                      <a:solidFill>
                        <a:srgbClr val="4F4F4F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6045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4300" marR="95885" indent="81280">
                        <a:lnSpc>
                          <a:spcPct val="102400"/>
                        </a:lnSpc>
                      </a:pPr>
                      <a:r>
                        <a:rPr sz="70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VALOR UNITÁRIO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4F4F4F"/>
                      </a:solidFill>
                      <a:prstDash val="solid"/>
                    </a:lnL>
                    <a:lnR w="6045">
                      <a:solidFill>
                        <a:srgbClr val="545454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6045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3040" marR="217170" indent="-635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VALOR TOTAL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545454"/>
                      </a:solidFill>
                      <a:prstDash val="solid"/>
                    </a:lnL>
                    <a:lnR w="6045">
                      <a:solidFill>
                        <a:srgbClr val="000000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6045">
                      <a:solidFill>
                        <a:srgbClr val="3B3B3B"/>
                      </a:solidFill>
                      <a:prstDash val="solid"/>
                    </a:lnB>
                  </a:tcPr>
                </a:tc>
              </a:tr>
              <a:tr h="298895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50507"/>
                          </a:solidFill>
                          <a:latin typeface="Times New Roman"/>
                          <a:cs typeface="Times New Roman"/>
                        </a:rPr>
                        <a:t>03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T w="9068">
                      <a:solidFill>
                        <a:srgbClr val="3F3F3F"/>
                      </a:solidFill>
                      <a:prstDash val="solid"/>
                    </a:lnT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700" spc="7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1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VÔLEI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3810" algn="ct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65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PÊNALTI</a:t>
                      </a:r>
                      <a:r>
                        <a:rPr sz="650" spc="3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65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7.0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068">
                      <a:solidFill>
                        <a:srgbClr val="3F3F3F"/>
                      </a:solidFill>
                      <a:prstDash val="solid"/>
                    </a:lnT>
                    <a:lnB w="6045">
                      <a:solidFill>
                        <a:srgbClr val="83838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ts val="890"/>
                        </a:lnSpc>
                      </a:pPr>
                      <a:r>
                        <a:rPr sz="7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Material: </a:t>
                      </a:r>
                      <a:r>
                        <a:rPr sz="700" spc="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70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microfibr</a:t>
                      </a:r>
                      <a:r>
                        <a:rPr sz="700" spc="8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700" spc="7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2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ircun</a:t>
                      </a:r>
                      <a:r>
                        <a:rPr sz="700" spc="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2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ê</a:t>
                      </a:r>
                      <a:r>
                        <a:rPr sz="7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45" dirty="0">
                          <a:solidFill>
                            <a:srgbClr val="545454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a: </a:t>
                      </a:r>
                      <a:r>
                        <a:rPr sz="700" spc="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10" dirty="0">
                          <a:solidFill>
                            <a:srgbClr val="3D3D3D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r>
                        <a:rPr sz="75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5 </a:t>
                      </a:r>
                      <a:r>
                        <a:rPr sz="750" spc="-55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dirty="0">
                          <a:solidFill>
                            <a:srgbClr val="545454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41910" marR="27940" indent="2540">
                        <a:lnSpc>
                          <a:spcPts val="810"/>
                        </a:lnSpc>
                        <a:spcBef>
                          <a:spcPts val="95"/>
                        </a:spcBef>
                      </a:pPr>
                      <a:r>
                        <a:rPr sz="75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67  </a:t>
                      </a:r>
                      <a:r>
                        <a:rPr sz="750" spc="5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4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; </a:t>
                      </a:r>
                      <a:r>
                        <a:rPr sz="700" spc="8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545454"/>
                          </a:solidFill>
                          <a:latin typeface="Arial"/>
                          <a:cs typeface="Arial"/>
                        </a:rPr>
                        <a:t>essão  </a:t>
                      </a:r>
                      <a:r>
                        <a:rPr sz="700" spc="15" dirty="0">
                          <a:solidFill>
                            <a:srgbClr val="54545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es</a:t>
                      </a:r>
                      <a:r>
                        <a:rPr sz="700" spc="5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-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mada:  </a:t>
                      </a:r>
                      <a:r>
                        <a:rPr sz="700" spc="-2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4-5  </a:t>
                      </a:r>
                      <a:r>
                        <a:rPr sz="700" spc="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1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545454"/>
                          </a:solidFill>
                          <a:latin typeface="Arial"/>
                          <a:cs typeface="Arial"/>
                        </a:rPr>
                        <a:t>;  </a:t>
                      </a:r>
                      <a:r>
                        <a:rPr sz="700" spc="-85" dirty="0">
                          <a:solidFill>
                            <a:srgbClr val="54545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eso </a:t>
                      </a:r>
                      <a:r>
                        <a:rPr sz="7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Ap</a:t>
                      </a:r>
                      <a:r>
                        <a:rPr sz="700" spc="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5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7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ado: </a:t>
                      </a:r>
                      <a:r>
                        <a:rPr sz="700" spc="-7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260</a:t>
                      </a:r>
                      <a:r>
                        <a:rPr sz="700" spc="4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70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280 </a:t>
                      </a:r>
                      <a:r>
                        <a:rPr sz="700" spc="-8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g.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45">
                      <a:solidFill>
                        <a:srgbClr val="3B3B3B"/>
                      </a:solidFill>
                      <a:prstDash val="solid"/>
                    </a:lnR>
                    <a:lnT w="6045">
                      <a:solidFill>
                        <a:srgbClr val="545454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6319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3B3B3B"/>
                      </a:solidFill>
                      <a:prstDash val="solid"/>
                    </a:lnL>
                    <a:lnR w="6045">
                      <a:solidFill>
                        <a:srgbClr val="3F3F3F"/>
                      </a:solidFill>
                      <a:prstDash val="solid"/>
                    </a:lnR>
                    <a:lnT w="7562">
                      <a:solidFill>
                        <a:srgbClr val="3B3B3B"/>
                      </a:solidFill>
                      <a:prstDash val="solid"/>
                    </a:lnT>
                    <a:lnB w="6045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3D3D3D"/>
                          </a:solidFill>
                          <a:latin typeface="Times New Roman"/>
                          <a:cs typeface="Times New Roman"/>
                        </a:rPr>
                        <a:t>96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3F3F3F"/>
                      </a:solidFill>
                      <a:prstDash val="solid"/>
                    </a:lnL>
                    <a:lnR w="6045">
                      <a:solidFill>
                        <a:srgbClr val="4F4F4F"/>
                      </a:solidFill>
                      <a:prstDash val="solid"/>
                    </a:lnR>
                    <a:lnT w="6045">
                      <a:solidFill>
                        <a:srgbClr val="3B3B3B"/>
                      </a:solidFill>
                      <a:prstDash val="solid"/>
                    </a:lnT>
                    <a:lnB w="6045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3195">
                        <a:lnSpc>
                          <a:spcPct val="100000"/>
                        </a:lnSpc>
                      </a:pPr>
                      <a:r>
                        <a:rPr sz="700" spc="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545454"/>
                          </a:solidFill>
                          <a:latin typeface="Arial"/>
                          <a:cs typeface="Arial"/>
                        </a:rPr>
                        <a:t>$ </a:t>
                      </a:r>
                      <a:r>
                        <a:rPr sz="700" spc="-55" dirty="0">
                          <a:solidFill>
                            <a:srgbClr val="54545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700" spc="-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-95" dirty="0">
                          <a:solidFill>
                            <a:srgbClr val="54545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90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4F4F4F"/>
                      </a:solidFill>
                      <a:prstDash val="solid"/>
                    </a:lnL>
                    <a:lnR w="6045">
                      <a:solidFill>
                        <a:srgbClr val="545454"/>
                      </a:solidFill>
                      <a:prstDash val="solid"/>
                    </a:lnR>
                    <a:lnT w="6045">
                      <a:solidFill>
                        <a:srgbClr val="3B3B3B"/>
                      </a:solidFill>
                      <a:prstDash val="solid"/>
                    </a:lnT>
                    <a:lnB w="6045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</a:pPr>
                      <a:r>
                        <a:rPr sz="7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545454"/>
                          </a:solidFill>
                          <a:latin typeface="Arial"/>
                          <a:cs typeface="Arial"/>
                        </a:rPr>
                        <a:t>$ </a:t>
                      </a:r>
                      <a:r>
                        <a:rPr sz="700" spc="-55" dirty="0">
                          <a:solidFill>
                            <a:srgbClr val="54545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17.462</a:t>
                      </a:r>
                      <a:r>
                        <a:rPr sz="700" spc="-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spc="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545454"/>
                      </a:solidFill>
                      <a:prstDash val="solid"/>
                    </a:lnL>
                    <a:lnR w="6045">
                      <a:solidFill>
                        <a:srgbClr val="000000"/>
                      </a:solidFill>
                      <a:prstDash val="solid"/>
                    </a:lnR>
                    <a:lnT w="6045">
                      <a:solidFill>
                        <a:srgbClr val="3B3B3B"/>
                      </a:solidFill>
                      <a:prstDash val="solid"/>
                    </a:lnT>
                    <a:lnB w="6045">
                      <a:solidFill>
                        <a:srgbClr val="5B5B5B"/>
                      </a:solidFill>
                      <a:prstDash val="solid"/>
                    </a:lnB>
                  </a:tcPr>
                </a:tc>
              </a:tr>
              <a:tr h="341375">
                <a:tc gridSpan="2">
                  <a:txBody>
                    <a:bodyPr/>
                    <a:lstStyle/>
                    <a:p>
                      <a:pPr marL="26670">
                        <a:lnSpc>
                          <a:spcPct val="100000"/>
                        </a:lnSpc>
                      </a:pPr>
                      <a:r>
                        <a:rPr sz="750" spc="-21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750" spc="-6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750" dirty="0">
                          <a:solidFill>
                            <a:srgbClr val="545454"/>
                          </a:solidFill>
                          <a:latin typeface="Arial"/>
                          <a:cs typeface="Arial"/>
                        </a:rPr>
                        <a:t>·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B w="3022">
                      <a:solidFill>
                        <a:srgbClr val="87878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6045">
                      <a:solidFill>
                        <a:srgbClr val="838383"/>
                      </a:solidFill>
                      <a:prstDash val="solid"/>
                    </a:lnT>
                  </a:tcPr>
                </a:tc>
                <a:tc gridSpan="3">
                  <a:txBody>
                    <a:bodyPr/>
                    <a:lstStyle/>
                    <a:p>
                      <a:pPr marR="29845" algn="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45">
                      <a:solidFill>
                        <a:srgbClr val="4F4F4F"/>
                      </a:solidFill>
                      <a:prstDash val="solid"/>
                    </a:lnR>
                    <a:lnB w="604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3956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55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4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7.462</a:t>
                      </a:r>
                      <a:r>
                        <a:rPr sz="700" spc="-1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050507"/>
                          </a:solidFill>
                          <a:latin typeface="Arial"/>
                          <a:cs typeface="Arial"/>
                        </a:rPr>
                        <a:t>40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4F4F4F"/>
                      </a:solidFill>
                      <a:prstDash val="solid"/>
                    </a:lnL>
                    <a:lnR w="6045">
                      <a:solidFill>
                        <a:srgbClr val="000000"/>
                      </a:solidFill>
                      <a:prstDash val="solid"/>
                    </a:lnR>
                    <a:lnT w="6045">
                      <a:solidFill>
                        <a:srgbClr val="5B5B5B"/>
                      </a:solidFill>
                      <a:prstDash val="solid"/>
                    </a:lnT>
                    <a:lnB w="604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5464692" y="9257810"/>
            <a:ext cx="158750" cy="730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550" i="1" spc="-509" dirty="0">
                <a:solidFill>
                  <a:srgbClr val="343369"/>
                </a:solidFill>
                <a:latin typeface="Times New Roman"/>
                <a:cs typeface="Times New Roman"/>
              </a:rPr>
              <a:t>f</a:t>
            </a:r>
            <a:endParaRPr sz="55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60831" y="9131807"/>
            <a:ext cx="414528" cy="12070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219200" y="877824"/>
            <a:ext cx="646176" cy="5608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278879" y="10204704"/>
            <a:ext cx="1219200" cy="4267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9156" y="7452793"/>
            <a:ext cx="0" cy="452755"/>
          </a:xfrm>
          <a:custGeom>
            <a:avLst/>
            <a:gdLst/>
            <a:ahLst/>
            <a:cxnLst/>
            <a:rect l="l" t="t" r="r" b="b"/>
            <a:pathLst>
              <a:path h="452754">
                <a:moveTo>
                  <a:pt x="0" y="452598"/>
                </a:moveTo>
                <a:lnTo>
                  <a:pt x="0" y="0"/>
                </a:lnTo>
              </a:path>
            </a:pathLst>
          </a:custGeom>
          <a:ln w="5981">
            <a:solidFill>
              <a:srgbClr val="D8D8D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107633" y="960714"/>
            <a:ext cx="1369695" cy="4387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spc="-25" dirty="0">
                <a:solidFill>
                  <a:srgbClr val="0C0C0C"/>
                </a:solidFill>
                <a:latin typeface="Arial"/>
                <a:cs typeface="Arial"/>
              </a:rPr>
              <a:t>MACKENZIE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b="1" spc="15" dirty="0">
                <a:solidFill>
                  <a:srgbClr val="0C0C0C"/>
                </a:solidFill>
                <a:latin typeface="Arial"/>
                <a:cs typeface="Arial"/>
              </a:rPr>
              <a:t>ESPORTE</a:t>
            </a:r>
            <a:r>
              <a:rPr sz="1200" b="1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0C0C0C"/>
                </a:solidFill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47651" y="1543919"/>
            <a:ext cx="5633720" cy="8889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4820285">
              <a:lnSpc>
                <a:spcPct val="100000"/>
              </a:lnSpc>
            </a:pP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Página</a:t>
            </a:r>
            <a:r>
              <a:rPr sz="9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30" dirty="0">
                <a:solidFill>
                  <a:srgbClr val="0C0C0C"/>
                </a:solidFill>
                <a:latin typeface="Arial"/>
                <a:cs typeface="Arial"/>
              </a:rPr>
              <a:t>2</a:t>
            </a:r>
            <a:r>
              <a:rPr sz="1000" b="1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6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000" b="1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25" dirty="0">
                <a:solidFill>
                  <a:srgbClr val="0C0C0C"/>
                </a:solidFill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4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050" b="1" spc="-95" dirty="0">
                <a:solidFill>
                  <a:srgbClr val="0C0C0C"/>
                </a:solidFill>
                <a:latin typeface="Times New Roman"/>
                <a:cs typeface="Times New Roman"/>
              </a:rPr>
              <a:t>CLÁUSULA </a:t>
            </a:r>
            <a:r>
              <a:rPr sz="1050" b="1" spc="-12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95" dirty="0">
                <a:solidFill>
                  <a:srgbClr val="0C0C0C"/>
                </a:solidFill>
                <a:latin typeface="Times New Roman"/>
                <a:cs typeface="Times New Roman"/>
              </a:rPr>
              <a:t>4ª</a:t>
            </a:r>
            <a:r>
              <a:rPr sz="1050" b="1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11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1050" b="1" spc="9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60" dirty="0">
                <a:solidFill>
                  <a:srgbClr val="0C0C0C"/>
                </a:solidFill>
                <a:latin typeface="Times New Roman"/>
                <a:cs typeface="Times New Roman"/>
              </a:rPr>
              <a:t>OBRIGAÇÕES</a:t>
            </a:r>
            <a:r>
              <a:rPr sz="1050" b="1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8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95" dirty="0">
                <a:solidFill>
                  <a:srgbClr val="0C0C0C"/>
                </a:solidFill>
                <a:latin typeface="Times New Roman"/>
                <a:cs typeface="Times New Roman"/>
              </a:rPr>
              <a:t>DA</a:t>
            </a:r>
            <a:r>
              <a:rPr sz="1050" b="1" spc="12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95" dirty="0">
                <a:solidFill>
                  <a:srgbClr val="0C0C0C"/>
                </a:solidFill>
                <a:latin typeface="Times New Roman"/>
                <a:cs typeface="Times New Roman"/>
              </a:rPr>
              <a:t>CONTRATADA</a:t>
            </a:r>
            <a:endParaRPr sz="1050">
              <a:latin typeface="Times New Roman"/>
              <a:cs typeface="Times New Roman"/>
            </a:endParaRPr>
          </a:p>
          <a:p>
            <a:pPr marL="15240" marR="17780" algn="just">
              <a:lnSpc>
                <a:spcPct val="98200"/>
              </a:lnSpc>
              <a:spcBef>
                <a:spcPts val="850"/>
              </a:spcBef>
            </a:pP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Entregar   </a:t>
            </a:r>
            <a:r>
              <a:rPr sz="95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o   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material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95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conforme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  </a:t>
            </a:r>
            <a:r>
              <a:rPr sz="950" spc="-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especificações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  </a:t>
            </a:r>
            <a:r>
              <a:rPr sz="950" spc="8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do   </a:t>
            </a:r>
            <a:r>
              <a:rPr sz="95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b="1" spc="-85" dirty="0">
                <a:solidFill>
                  <a:srgbClr val="0C0C0C"/>
                </a:solidFill>
                <a:latin typeface="Times New Roman"/>
                <a:cs typeface="Times New Roman"/>
              </a:rPr>
              <a:t>ANEXO</a:t>
            </a:r>
            <a:r>
              <a:rPr sz="1050" b="1" dirty="0">
                <a:solidFill>
                  <a:srgbClr val="0C0C0C"/>
                </a:solidFill>
                <a:latin typeface="Times New Roman"/>
                <a:cs typeface="Times New Roman"/>
              </a:rPr>
              <a:t>   </a:t>
            </a:r>
            <a:r>
              <a:rPr sz="1050" b="1" spc="6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15" dirty="0">
                <a:solidFill>
                  <a:srgbClr val="0C0C0C"/>
                </a:solidFill>
                <a:latin typeface="Times New Roman"/>
                <a:cs typeface="Times New Roman"/>
              </a:rPr>
              <a:t>I,</a:t>
            </a:r>
            <a:r>
              <a:rPr sz="1050" b="1" dirty="0">
                <a:solidFill>
                  <a:srgbClr val="0C0C0C"/>
                </a:solidFill>
                <a:latin typeface="Times New Roman"/>
                <a:cs typeface="Times New Roman"/>
              </a:rPr>
              <a:t>   </a:t>
            </a:r>
            <a:r>
              <a:rPr sz="1050" b="1" spc="1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50" spc="-5" dirty="0">
                <a:solidFill>
                  <a:srgbClr val="1F1F1F"/>
                </a:solidFill>
                <a:latin typeface="Arial"/>
                <a:cs typeface="Arial"/>
              </a:rPr>
              <a:t>apresentadas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  </a:t>
            </a:r>
            <a:r>
              <a:rPr sz="950" spc="8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95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b="1" spc="-80" dirty="0">
                <a:solidFill>
                  <a:srgbClr val="0C0C0C"/>
                </a:solidFill>
                <a:latin typeface="Times New Roman"/>
                <a:cs typeface="Times New Roman"/>
              </a:rPr>
              <a:t>EDITAL </a:t>
            </a:r>
            <a:r>
              <a:rPr sz="1050" b="1" spc="-75" dirty="0">
                <a:solidFill>
                  <a:srgbClr val="0C0C0C"/>
                </a:solidFill>
                <a:latin typeface="Times New Roman"/>
                <a:cs typeface="Times New Roman"/>
              </a:rPr>
              <a:t>CONCORRÊNCIA</a:t>
            </a:r>
            <a:r>
              <a:rPr sz="1050" b="1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3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50" b="1" spc="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b="1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b="1" spc="95" dirty="0">
                <a:solidFill>
                  <a:srgbClr val="0C0C0C"/>
                </a:solidFill>
                <a:latin typeface="Arial"/>
                <a:cs typeface="Arial"/>
              </a:rPr>
              <a:t>Nº</a:t>
            </a:r>
            <a:r>
              <a:rPr sz="950" b="1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b="1" spc="114" dirty="0">
                <a:solidFill>
                  <a:srgbClr val="0C0C0C"/>
                </a:solidFill>
                <a:latin typeface="Arial"/>
                <a:cs typeface="Arial"/>
              </a:rPr>
              <a:t>06/</a:t>
            </a:r>
            <a:r>
              <a:rPr sz="950" b="1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b="1" spc="125" dirty="0">
                <a:solidFill>
                  <a:srgbClr val="0C0C0C"/>
                </a:solidFill>
                <a:latin typeface="Arial"/>
                <a:cs typeface="Arial"/>
              </a:rPr>
              <a:t>20</a:t>
            </a:r>
            <a:r>
              <a:rPr sz="950" b="1" spc="40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950" b="1" spc="55" dirty="0">
                <a:solidFill>
                  <a:srgbClr val="0C0C0C"/>
                </a:solidFill>
                <a:latin typeface="Arial"/>
                <a:cs typeface="Arial"/>
              </a:rPr>
              <a:t>6,</a:t>
            </a:r>
            <a:r>
              <a:rPr sz="95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b="1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responsabilizando-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333333"/>
                </a:solidFill>
                <a:latin typeface="Arial"/>
                <a:cs typeface="Arial"/>
              </a:rPr>
              <a:t>se</a:t>
            </a:r>
            <a:r>
              <a:rPr sz="95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integralmente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pela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qualidade </a:t>
            </a:r>
            <a:r>
              <a:rPr sz="95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técnica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do material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95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ela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oferecido </a:t>
            </a:r>
            <a:r>
              <a:rPr sz="9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cumprindo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prazo</a:t>
            </a:r>
            <a:r>
              <a:rPr sz="95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entrega </a:t>
            </a:r>
            <a:r>
              <a:rPr sz="95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informado.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700">
              <a:latin typeface="Times New Roman"/>
              <a:cs typeface="Times New Roman"/>
            </a:endParaRPr>
          </a:p>
          <a:p>
            <a:pPr marL="18415" marR="17780" indent="-6350" algn="just">
              <a:lnSpc>
                <a:spcPct val="104200"/>
              </a:lnSpc>
            </a:pPr>
            <a:r>
              <a:rPr sz="950" spc="-140" dirty="0">
                <a:solidFill>
                  <a:srgbClr val="0C0C0C"/>
                </a:solidFill>
                <a:latin typeface="Arial"/>
                <a:cs typeface="Arial"/>
              </a:rPr>
              <a:t>A </a:t>
            </a:r>
            <a:r>
              <a:rPr sz="9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vigência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garantia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oferecida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deverá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ser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mantida,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partir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data </a:t>
            </a:r>
            <a:r>
              <a:rPr sz="9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recebimento </a:t>
            </a:r>
            <a:r>
              <a:rPr sz="95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definitivo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do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bem,</a:t>
            </a:r>
            <a:r>
              <a:rPr sz="9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ob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333333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rvando-se,</a:t>
            </a:r>
            <a:r>
              <a:rPr sz="95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regras</a:t>
            </a:r>
            <a:r>
              <a:rPr sz="95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estabelecidas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pelo</a:t>
            </a:r>
            <a:r>
              <a:rPr sz="95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Código</a:t>
            </a:r>
            <a:r>
              <a:rPr sz="95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Defesa</a:t>
            </a:r>
            <a:r>
              <a:rPr sz="9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9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Consumidor.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800">
              <a:latin typeface="Times New Roman"/>
              <a:cs typeface="Times New Roman"/>
            </a:endParaRPr>
          </a:p>
          <a:p>
            <a:pPr marL="12700" marR="13335" indent="5715" algn="just">
              <a:lnSpc>
                <a:spcPct val="106300"/>
              </a:lnSpc>
            </a:pP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Providenciar 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imediata </a:t>
            </a:r>
            <a:r>
              <a:rPr sz="95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substituição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do </a:t>
            </a:r>
            <a:r>
              <a:rPr sz="95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bem </a:t>
            </a:r>
            <a:r>
              <a:rPr sz="9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defeito,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quando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apontado, </a:t>
            </a:r>
            <a:r>
              <a:rPr sz="95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C0C0C"/>
                </a:solidFill>
                <a:latin typeface="Arial"/>
                <a:cs typeface="Arial"/>
              </a:rPr>
              <a:t>dentro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prazo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legal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após</a:t>
            </a:r>
            <a:r>
              <a:rPr sz="9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95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data</a:t>
            </a:r>
            <a:r>
              <a:rPr sz="9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emissão</a:t>
            </a:r>
            <a:r>
              <a:rPr sz="9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95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nota</a:t>
            </a:r>
            <a:r>
              <a:rPr sz="95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fiscal.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750">
              <a:latin typeface="Times New Roman"/>
              <a:cs typeface="Times New Roman"/>
            </a:endParaRPr>
          </a:p>
          <a:p>
            <a:pPr marL="12700" marR="19050" indent="2540" algn="just">
              <a:lnSpc>
                <a:spcPct val="105000"/>
              </a:lnSpc>
            </a:pP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Responsabilizar-se </a:t>
            </a:r>
            <a:r>
              <a:rPr sz="95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pelo</a:t>
            </a:r>
            <a:r>
              <a:rPr sz="95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pagamento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todos</a:t>
            </a:r>
            <a:r>
              <a:rPr sz="9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95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tributos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incidam</a:t>
            </a:r>
            <a:r>
              <a:rPr sz="9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venham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incidir, </a:t>
            </a:r>
            <a:r>
              <a:rPr sz="9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direta </a:t>
            </a:r>
            <a:r>
              <a:rPr sz="95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indiretamente,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sobre</a:t>
            </a:r>
            <a:r>
              <a:rPr sz="9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95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objeto</a:t>
            </a:r>
            <a:r>
              <a:rPr sz="95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deste</a:t>
            </a:r>
            <a:r>
              <a:rPr sz="9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Contrato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responsabilizar-se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pelo</a:t>
            </a:r>
            <a:r>
              <a:rPr sz="9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ônus </a:t>
            </a:r>
            <a:r>
              <a:rPr sz="9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resultante</a:t>
            </a:r>
            <a:r>
              <a:rPr sz="9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quaisquer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ações,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demandas,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custos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despesas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decorrentes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danos,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seja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culpa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3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qualquer </a:t>
            </a:r>
            <a:r>
              <a:rPr sz="9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seus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empregados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C0C0C"/>
                </a:solidFill>
                <a:latin typeface="Arial"/>
                <a:cs typeface="Arial"/>
              </a:rPr>
              <a:t>e/ou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prepostos, </a:t>
            </a:r>
            <a:r>
              <a:rPr sz="95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obrigando-se, </a:t>
            </a:r>
            <a:r>
              <a:rPr sz="95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outrossim,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quaisquer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responsabilidades </a:t>
            </a:r>
            <a:r>
              <a:rPr sz="95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decorrentes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ações</a:t>
            </a:r>
            <a:r>
              <a:rPr sz="95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judiciais </a:t>
            </a:r>
            <a:r>
              <a:rPr sz="950" spc="-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que</a:t>
            </a:r>
            <a:r>
              <a:rPr sz="95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lhe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 venham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950" spc="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1F1F1F"/>
                </a:solidFill>
                <a:latin typeface="Arial"/>
                <a:cs typeface="Arial"/>
              </a:rPr>
              <a:t>ser</a:t>
            </a:r>
            <a:r>
              <a:rPr sz="950" spc="1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atribuídas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95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força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lei,</a:t>
            </a:r>
            <a:r>
              <a:rPr sz="95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relacionadas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95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95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cumprimento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do</a:t>
            </a:r>
            <a:r>
              <a:rPr sz="9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presente</a:t>
            </a:r>
            <a:r>
              <a:rPr sz="95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contrato.</a:t>
            </a:r>
            <a:endParaRPr sz="950">
              <a:latin typeface="Arial"/>
              <a:cs typeface="Arial"/>
            </a:endParaRPr>
          </a:p>
          <a:p>
            <a:pPr marL="12700" marR="17780" algn="just">
              <a:lnSpc>
                <a:spcPct val="108400"/>
              </a:lnSpc>
              <a:spcBef>
                <a:spcPts val="805"/>
              </a:spcBef>
            </a:pP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Submeter-se </a:t>
            </a:r>
            <a:r>
              <a:rPr sz="95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às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normas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 determinações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do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0C0C0C"/>
                </a:solidFill>
                <a:latin typeface="Arial"/>
                <a:cs typeface="Arial"/>
              </a:rPr>
              <a:t>CONTRATANTE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se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referem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C0C0C"/>
                </a:solidFill>
                <a:latin typeface="Arial"/>
                <a:cs typeface="Arial"/>
              </a:rPr>
              <a:t>à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333333"/>
                </a:solidFill>
                <a:latin typeface="Arial"/>
                <a:cs typeface="Arial"/>
              </a:rPr>
              <a:t>x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ecução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do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contrato.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700">
              <a:latin typeface="Times New Roman"/>
              <a:cs typeface="Times New Roman"/>
            </a:endParaRPr>
          </a:p>
          <a:p>
            <a:pPr marL="12700" marR="17780" indent="5715" algn="just">
              <a:lnSpc>
                <a:spcPct val="108400"/>
              </a:lnSpc>
            </a:pP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Permitir </a:t>
            </a:r>
            <a:r>
              <a:rPr sz="95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o </a:t>
            </a:r>
            <a:r>
              <a:rPr sz="95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livre</a:t>
            </a:r>
            <a:r>
              <a:rPr sz="95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acesso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aos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documentos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registros </a:t>
            </a:r>
            <a:r>
              <a:rPr sz="95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contábeis</a:t>
            </a:r>
            <a:r>
              <a:rPr sz="95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60" dirty="0">
                <a:solidFill>
                  <a:srgbClr val="333333"/>
                </a:solidFill>
                <a:latin typeface="Arial"/>
                <a:cs typeface="Arial"/>
              </a:rPr>
              <a:t>,</a:t>
            </a:r>
            <a:r>
              <a:rPr sz="950" spc="1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referentes </a:t>
            </a:r>
            <a:r>
              <a:rPr sz="95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ao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C0C0C"/>
                </a:solidFill>
                <a:latin typeface="Arial"/>
                <a:cs typeface="Arial"/>
              </a:rPr>
              <a:t>objeto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contratado,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aos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F1F1F"/>
                </a:solidFill>
                <a:latin typeface="Arial"/>
                <a:cs typeface="Arial"/>
              </a:rPr>
              <a:t>servidores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dos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órgãos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entidades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públicas</a:t>
            </a:r>
            <a:r>
              <a:rPr sz="95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concedentes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950" spc="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dos</a:t>
            </a:r>
            <a:r>
              <a:rPr sz="95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órgãos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controle</a:t>
            </a:r>
            <a:r>
              <a:rPr sz="95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interno</a:t>
            </a:r>
            <a:r>
              <a:rPr sz="95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externo.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750">
              <a:latin typeface="Times New Roman"/>
              <a:cs typeface="Times New Roman"/>
            </a:endParaRPr>
          </a:p>
          <a:p>
            <a:pPr marL="15240" marR="10160" algn="just">
              <a:lnSpc>
                <a:spcPct val="106300"/>
              </a:lnSpc>
            </a:pP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Obrigação </a:t>
            </a:r>
            <a:r>
              <a:rPr sz="9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contratado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manter,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durante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toda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execução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contrato,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95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compatibilidade </a:t>
            </a:r>
            <a:r>
              <a:rPr sz="95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obrigações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ele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assumidas,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todas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condições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habilitação </a:t>
            </a:r>
            <a:r>
              <a:rPr sz="9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qualificação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spc="40" dirty="0">
                <a:solidFill>
                  <a:srgbClr val="333333"/>
                </a:solidFill>
                <a:latin typeface="Arial"/>
                <a:cs typeface="Arial"/>
              </a:rPr>
              <a:t>x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igidas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instrumento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convocatório 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aplicabilidade 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do  </a:t>
            </a:r>
            <a:r>
              <a:rPr sz="95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Regulamento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Compras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Contratações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 Confederação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Brasileira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Clubes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340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CBC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C0C0C"/>
                </a:solidFill>
                <a:latin typeface="Arial"/>
                <a:cs typeface="Arial"/>
              </a:rPr>
              <a:t>à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execução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do </a:t>
            </a:r>
            <a:r>
              <a:rPr sz="95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contrato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e,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especialmente,  </a:t>
            </a:r>
            <a:r>
              <a:rPr sz="95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aos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casos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omissos;</a:t>
            </a:r>
            <a:endParaRPr sz="950">
              <a:latin typeface="Arial"/>
              <a:cs typeface="Arial"/>
            </a:endParaRPr>
          </a:p>
          <a:p>
            <a:pPr marL="18415" algn="just">
              <a:lnSpc>
                <a:spcPct val="100000"/>
              </a:lnSpc>
              <a:spcBef>
                <a:spcPts val="800"/>
              </a:spcBef>
            </a:pPr>
            <a:r>
              <a:rPr sz="1050" b="1" spc="-95" dirty="0">
                <a:solidFill>
                  <a:srgbClr val="0C0C0C"/>
                </a:solidFill>
                <a:latin typeface="Times New Roman"/>
                <a:cs typeface="Times New Roman"/>
              </a:rPr>
              <a:t>CLÁUSULA  </a:t>
            </a:r>
            <a:r>
              <a:rPr sz="1050" b="1" spc="70" dirty="0">
                <a:solidFill>
                  <a:srgbClr val="0C0C0C"/>
                </a:solidFill>
                <a:latin typeface="Times New Roman"/>
                <a:cs typeface="Times New Roman"/>
              </a:rPr>
              <a:t>Sª</a:t>
            </a:r>
            <a:r>
              <a:rPr sz="1050" b="1" spc="10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25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1050" b="1" spc="11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45" dirty="0">
                <a:solidFill>
                  <a:srgbClr val="0C0C0C"/>
                </a:solidFill>
                <a:latin typeface="Times New Roman"/>
                <a:cs typeface="Times New Roman"/>
              </a:rPr>
              <a:t>DAS</a:t>
            </a:r>
            <a:r>
              <a:rPr sz="1050" b="1" spc="9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60" dirty="0">
                <a:solidFill>
                  <a:srgbClr val="0C0C0C"/>
                </a:solidFill>
                <a:latin typeface="Times New Roman"/>
                <a:cs typeface="Times New Roman"/>
              </a:rPr>
              <a:t>OBRIGAÇÕES</a:t>
            </a:r>
            <a:r>
              <a:rPr sz="1050" b="1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10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80" dirty="0">
                <a:solidFill>
                  <a:srgbClr val="0C0C0C"/>
                </a:solidFill>
                <a:latin typeface="Times New Roman"/>
                <a:cs typeface="Times New Roman"/>
              </a:rPr>
              <a:t>DO</a:t>
            </a:r>
            <a:r>
              <a:rPr sz="1050" b="1" spc="9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90" dirty="0">
                <a:solidFill>
                  <a:srgbClr val="0C0C0C"/>
                </a:solidFill>
                <a:latin typeface="Times New Roman"/>
                <a:cs typeface="Times New Roman"/>
              </a:rPr>
              <a:t>CONTRATANTE</a:t>
            </a:r>
            <a:endParaRPr sz="1050">
              <a:latin typeface="Times New Roman"/>
              <a:cs typeface="Times New Roman"/>
            </a:endParaRPr>
          </a:p>
          <a:p>
            <a:pPr marL="15240" marR="15875" indent="-3175" algn="just">
              <a:lnSpc>
                <a:spcPct val="110500"/>
              </a:lnSpc>
              <a:spcBef>
                <a:spcPts val="785"/>
              </a:spcBef>
            </a:pP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Analisar, </a:t>
            </a:r>
            <a:r>
              <a:rPr sz="95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avaliar, </a:t>
            </a:r>
            <a:r>
              <a:rPr sz="9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determinar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registrar </a:t>
            </a:r>
            <a:r>
              <a:rPr sz="95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falhas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encontradas, </a:t>
            </a:r>
            <a:r>
              <a:rPr sz="95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assim</a:t>
            </a:r>
            <a:r>
              <a:rPr sz="95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como</a:t>
            </a:r>
            <a:r>
              <a:rPr sz="9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9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não</a:t>
            </a:r>
            <a:r>
              <a:rPr sz="95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cumprimento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das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determinações;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</a:pPr>
            <a:endParaRPr sz="1000">
              <a:latin typeface="Times New Roman"/>
              <a:cs typeface="Times New Roman"/>
            </a:endParaRPr>
          </a:p>
          <a:p>
            <a:pPr marL="15240" marR="13970" indent="5715" algn="just">
              <a:lnSpc>
                <a:spcPct val="106300"/>
              </a:lnSpc>
            </a:pPr>
            <a:r>
              <a:rPr sz="950" spc="-45" dirty="0">
                <a:solidFill>
                  <a:srgbClr val="0C0C0C"/>
                </a:solidFill>
                <a:latin typeface="Arial"/>
                <a:cs typeface="Arial"/>
              </a:rPr>
              <a:t>Pagar  </a:t>
            </a:r>
            <a:r>
              <a:rPr sz="95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vencimento  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fatur</a:t>
            </a:r>
            <a:r>
              <a:rPr sz="950" spc="10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950" spc="55" dirty="0">
                <a:solidFill>
                  <a:srgbClr val="333333"/>
                </a:solidFill>
                <a:latin typeface="Arial"/>
                <a:cs typeface="Arial"/>
              </a:rPr>
              <a:t>/</a:t>
            </a:r>
            <a:r>
              <a:rPr sz="950" spc="-16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nota  </a:t>
            </a:r>
            <a:r>
              <a:rPr sz="95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fiscal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apresentada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95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pela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Contratada   </a:t>
            </a:r>
            <a:r>
              <a:rPr sz="95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correspondente  </a:t>
            </a:r>
            <a:r>
              <a:rPr sz="95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ao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fornecimento </a:t>
            </a:r>
            <a:r>
              <a:rPr sz="95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das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bolas,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objeto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deste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contrato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notificar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Contratada,  </a:t>
            </a:r>
            <a:r>
              <a:rPr sz="95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escrito, </a:t>
            </a:r>
            <a:r>
              <a:rPr sz="9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C0C0C"/>
                </a:solidFill>
                <a:latin typeface="Arial"/>
                <a:cs typeface="Arial"/>
              </a:rPr>
              <a:t>f</a:t>
            </a:r>
            <a:r>
              <a:rPr sz="950" spc="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333333"/>
                </a:solidFill>
                <a:latin typeface="Arial"/>
                <a:cs typeface="Arial"/>
              </a:rPr>
              <a:t>x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ando-lhe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prazo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95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corrigir</a:t>
            </a:r>
            <a:r>
              <a:rPr sz="95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defeitos </a:t>
            </a:r>
            <a:r>
              <a:rPr sz="95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irregularidades </a:t>
            </a:r>
            <a:r>
              <a:rPr sz="95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encontradas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C0C0C"/>
                </a:solidFill>
                <a:latin typeface="Arial"/>
                <a:cs typeface="Arial"/>
              </a:rPr>
              <a:t>na</a:t>
            </a:r>
            <a:r>
              <a:rPr sz="95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execução</a:t>
            </a:r>
            <a:r>
              <a:rPr sz="950" spc="1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95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C0C0C"/>
                </a:solidFill>
                <a:latin typeface="Arial"/>
                <a:cs typeface="Arial"/>
              </a:rPr>
              <a:t>objeto</a:t>
            </a:r>
            <a:r>
              <a:rPr sz="9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contratado;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95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1050" b="1" spc="-95" dirty="0">
                <a:solidFill>
                  <a:srgbClr val="0C0C0C"/>
                </a:solidFill>
                <a:latin typeface="Times New Roman"/>
                <a:cs typeface="Times New Roman"/>
              </a:rPr>
              <a:t>CLÁUSULA  </a:t>
            </a:r>
            <a:r>
              <a:rPr sz="1050" b="1" spc="90" dirty="0">
                <a:solidFill>
                  <a:srgbClr val="0C0C0C"/>
                </a:solidFill>
                <a:latin typeface="Times New Roman"/>
                <a:cs typeface="Times New Roman"/>
              </a:rPr>
              <a:t>6ª</a:t>
            </a:r>
            <a:r>
              <a:rPr sz="1050" b="1" spc="114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25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1050" b="1" spc="11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85" dirty="0">
                <a:solidFill>
                  <a:srgbClr val="0C0C0C"/>
                </a:solidFill>
                <a:latin typeface="Times New Roman"/>
                <a:cs typeface="Times New Roman"/>
              </a:rPr>
              <a:t>PREÇO</a:t>
            </a: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marR="15240" algn="just">
              <a:lnSpc>
                <a:spcPct val="95400"/>
              </a:lnSpc>
            </a:pPr>
            <a:r>
              <a:rPr sz="950" spc="-100" dirty="0">
                <a:solidFill>
                  <a:srgbClr val="0C0C0C"/>
                </a:solidFill>
                <a:latin typeface="Arial"/>
                <a:cs typeface="Arial"/>
              </a:rPr>
              <a:t>O  </a:t>
            </a:r>
            <a:r>
              <a:rPr sz="9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preço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do  </a:t>
            </a:r>
            <a:r>
              <a:rPr sz="95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objeto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contratado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950" spc="-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33333"/>
                </a:solidFill>
                <a:latin typeface="Times New Roman"/>
                <a:cs typeface="Times New Roman"/>
              </a:rPr>
              <a:t>é</a:t>
            </a:r>
            <a:r>
              <a:rPr sz="110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100" spc="8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b="1" spc="-15" dirty="0">
                <a:solidFill>
                  <a:srgbClr val="0C0C0C"/>
                </a:solidFill>
                <a:latin typeface="Times New Roman"/>
                <a:cs typeface="Times New Roman"/>
              </a:rPr>
              <a:t>R$</a:t>
            </a:r>
            <a:r>
              <a:rPr sz="1050" b="1" dirty="0">
                <a:solidFill>
                  <a:srgbClr val="0C0C0C"/>
                </a:solidFill>
                <a:latin typeface="Times New Roman"/>
                <a:cs typeface="Times New Roman"/>
              </a:rPr>
              <a:t>  </a:t>
            </a:r>
            <a:r>
              <a:rPr sz="1050" b="1" spc="-7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50" b="1" spc="55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950" b="1" spc="70" dirty="0">
                <a:solidFill>
                  <a:srgbClr val="0C0C0C"/>
                </a:solidFill>
                <a:latin typeface="Arial"/>
                <a:cs typeface="Arial"/>
              </a:rPr>
              <a:t>7.462,40</a:t>
            </a:r>
            <a:r>
              <a:rPr sz="950" b="1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b="1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C0C0C"/>
                </a:solidFill>
                <a:latin typeface="Times New Roman"/>
                <a:cs typeface="Times New Roman"/>
              </a:rPr>
              <a:t>(</a:t>
            </a:r>
            <a:r>
              <a:rPr sz="1050" b="1" spc="-14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85" dirty="0">
                <a:solidFill>
                  <a:srgbClr val="0C0C0C"/>
                </a:solidFill>
                <a:latin typeface="Times New Roman"/>
                <a:cs typeface="Times New Roman"/>
              </a:rPr>
              <a:t>DEZESSETE</a:t>
            </a:r>
            <a:r>
              <a:rPr sz="1050" b="1" dirty="0">
                <a:solidFill>
                  <a:srgbClr val="0C0C0C"/>
                </a:solidFill>
                <a:latin typeface="Times New Roman"/>
                <a:cs typeface="Times New Roman"/>
              </a:rPr>
              <a:t>  </a:t>
            </a:r>
            <a:r>
              <a:rPr sz="1050" b="1" spc="2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85" dirty="0">
                <a:solidFill>
                  <a:srgbClr val="0C0C0C"/>
                </a:solidFill>
                <a:latin typeface="Times New Roman"/>
                <a:cs typeface="Times New Roman"/>
              </a:rPr>
              <a:t>MIL</a:t>
            </a:r>
            <a:r>
              <a:rPr sz="1050" b="1" dirty="0">
                <a:solidFill>
                  <a:srgbClr val="0C0C0C"/>
                </a:solidFill>
                <a:latin typeface="Times New Roman"/>
                <a:cs typeface="Times New Roman"/>
              </a:rPr>
              <a:t>  </a:t>
            </a:r>
            <a:r>
              <a:rPr sz="1050" b="1" spc="-114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75" dirty="0">
                <a:solidFill>
                  <a:srgbClr val="0C0C0C"/>
                </a:solidFill>
                <a:latin typeface="Times New Roman"/>
                <a:cs typeface="Times New Roman"/>
              </a:rPr>
              <a:t>QUATROCENTOS</a:t>
            </a:r>
            <a:r>
              <a:rPr sz="1050" b="1" dirty="0">
                <a:solidFill>
                  <a:srgbClr val="0C0C0C"/>
                </a:solidFill>
                <a:latin typeface="Times New Roman"/>
                <a:cs typeface="Times New Roman"/>
              </a:rPr>
              <a:t>  </a:t>
            </a:r>
            <a:r>
              <a:rPr sz="1050" b="1" spc="2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175" dirty="0">
                <a:solidFill>
                  <a:srgbClr val="0C0C0C"/>
                </a:solidFill>
                <a:latin typeface="Times New Roman"/>
                <a:cs typeface="Times New Roman"/>
              </a:rPr>
              <a:t>E</a:t>
            </a:r>
            <a:r>
              <a:rPr sz="1050" b="1" spc="-7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55" dirty="0">
                <a:solidFill>
                  <a:srgbClr val="0C0C0C"/>
                </a:solidFill>
                <a:latin typeface="Times New Roman"/>
                <a:cs typeface="Times New Roman"/>
              </a:rPr>
              <a:t>SESSENTA</a:t>
            </a:r>
            <a:r>
              <a:rPr sz="1050" b="1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1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200" dirty="0">
                <a:solidFill>
                  <a:srgbClr val="0C0C0C"/>
                </a:solidFill>
                <a:latin typeface="Times New Roman"/>
                <a:cs typeface="Times New Roman"/>
              </a:rPr>
              <a:t>E</a:t>
            </a:r>
            <a:r>
              <a:rPr sz="1050" b="1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7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40" dirty="0">
                <a:solidFill>
                  <a:srgbClr val="0C0C0C"/>
                </a:solidFill>
                <a:latin typeface="Times New Roman"/>
                <a:cs typeface="Times New Roman"/>
              </a:rPr>
              <a:t>DÓI</a:t>
            </a:r>
            <a:r>
              <a:rPr sz="1050" b="1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3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45" dirty="0">
                <a:solidFill>
                  <a:srgbClr val="0C0C0C"/>
                </a:solidFill>
                <a:latin typeface="Times New Roman"/>
                <a:cs typeface="Times New Roman"/>
              </a:rPr>
              <a:t>REAIS</a:t>
            </a:r>
            <a:r>
              <a:rPr sz="1050" b="1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3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200" dirty="0">
                <a:solidFill>
                  <a:srgbClr val="0C0C0C"/>
                </a:solidFill>
                <a:latin typeface="Times New Roman"/>
                <a:cs typeface="Times New Roman"/>
              </a:rPr>
              <a:t>E</a:t>
            </a:r>
            <a:r>
              <a:rPr sz="1050" b="1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7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-85" dirty="0">
                <a:solidFill>
                  <a:srgbClr val="0C0C0C"/>
                </a:solidFill>
                <a:latin typeface="Times New Roman"/>
                <a:cs typeface="Times New Roman"/>
              </a:rPr>
              <a:t>QUARENTA</a:t>
            </a:r>
            <a:r>
              <a:rPr sz="1050" b="1" dirty="0">
                <a:solidFill>
                  <a:srgbClr val="0C0C0C"/>
                </a:solidFill>
                <a:latin typeface="Times New Roman"/>
                <a:cs typeface="Times New Roman"/>
              </a:rPr>
              <a:t>  </a:t>
            </a:r>
            <a:r>
              <a:rPr sz="1050" b="1" spc="-75" dirty="0">
                <a:solidFill>
                  <a:srgbClr val="0C0C0C"/>
                </a:solidFill>
                <a:latin typeface="Times New Roman"/>
                <a:cs typeface="Times New Roman"/>
              </a:rPr>
              <a:t>CENTAVOS</a:t>
            </a:r>
            <a:r>
              <a:rPr sz="1050" b="1" spc="-35" dirty="0">
                <a:solidFill>
                  <a:srgbClr val="0C0C0C"/>
                </a:solidFill>
                <a:latin typeface="Times New Roman"/>
                <a:cs typeface="Times New Roman"/>
              </a:rPr>
              <a:t>)</a:t>
            </a:r>
            <a:r>
              <a:rPr sz="1050" b="1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b="1" spc="6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incluídas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todas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despesas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necessárias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C0C0C"/>
                </a:solidFill>
                <a:latin typeface="Times New Roman"/>
                <a:cs typeface="Times New Roman"/>
              </a:rPr>
              <a:t>à</a:t>
            </a:r>
            <a:r>
              <a:rPr sz="1200" spc="-6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0C0C0C"/>
                </a:solidFill>
                <a:latin typeface="Arial"/>
                <a:cs typeface="Arial"/>
              </a:rPr>
              <a:t>sua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perfeita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execução.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marR="12065" indent="5715" algn="just">
              <a:lnSpc>
                <a:spcPct val="105100"/>
              </a:lnSpc>
            </a:pPr>
            <a:r>
              <a:rPr sz="1000" b="1" spc="5" dirty="0">
                <a:solidFill>
                  <a:srgbClr val="0C0C0C"/>
                </a:solidFill>
                <a:latin typeface="Arial"/>
                <a:cs typeface="Arial"/>
              </a:rPr>
              <a:t>Parágrafo </a:t>
            </a:r>
            <a:r>
              <a:rPr sz="1000" b="1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C0C0C"/>
                </a:solidFill>
                <a:latin typeface="Arial"/>
                <a:cs typeface="Arial"/>
              </a:rPr>
              <a:t>Primeiro:</a:t>
            </a:r>
            <a:r>
              <a:rPr sz="1000" b="1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95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C0C0C"/>
                </a:solidFill>
                <a:latin typeface="Arial"/>
                <a:cs typeface="Arial"/>
              </a:rPr>
              <a:t>CONTRATANTE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poderá</a:t>
            </a:r>
            <a:r>
              <a:rPr sz="95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acrescentar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suprimir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até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C0C0C"/>
                </a:solidFill>
                <a:latin typeface="Arial"/>
                <a:cs typeface="Arial"/>
              </a:rPr>
              <a:t>25%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F1F1F"/>
                </a:solidFill>
                <a:latin typeface="Arial"/>
                <a:cs typeface="Arial"/>
              </a:rPr>
              <a:t>(vinte</a:t>
            </a:r>
            <a:r>
              <a:rPr sz="95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cinco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por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cento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)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valor 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estimado  </a:t>
            </a:r>
            <a:r>
              <a:rPr sz="95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previsto  </a:t>
            </a:r>
            <a:r>
              <a:rPr sz="95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caput  </a:t>
            </a:r>
            <a:r>
              <a:rPr sz="95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desta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cláusula,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mantidas  </a:t>
            </a:r>
            <a:r>
              <a:rPr sz="950" spc="-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mesmas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condições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2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850" spc="20" dirty="0">
                <a:solidFill>
                  <a:srgbClr val="1F1F1F"/>
                </a:solidFill>
                <a:latin typeface="Times New Roman"/>
                <a:cs typeface="Times New Roman"/>
              </a:rPr>
              <a:t>P</a:t>
            </a:r>
            <a:r>
              <a:rPr sz="850" spc="-10" dirty="0">
                <a:solidFill>
                  <a:srgbClr val="505050"/>
                </a:solidFill>
                <a:latin typeface="Times New Roman"/>
                <a:cs typeface="Times New Roman"/>
              </a:rPr>
              <a:t>á</a:t>
            </a:r>
            <a:r>
              <a:rPr sz="850" spc="-5" dirty="0">
                <a:solidFill>
                  <a:srgbClr val="333333"/>
                </a:solidFill>
                <a:latin typeface="Times New Roman"/>
                <a:cs typeface="Times New Roman"/>
              </a:rPr>
              <a:t>gina</a:t>
            </a:r>
            <a:r>
              <a:rPr sz="850" spc="6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0C0C0C"/>
                </a:solidFill>
                <a:latin typeface="Times New Roman"/>
                <a:cs typeface="Times New Roman"/>
              </a:rPr>
              <a:t>2</a:t>
            </a:r>
            <a:r>
              <a:rPr sz="850" spc="4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1F1F1F"/>
                </a:solidFill>
                <a:latin typeface="Times New Roman"/>
                <a:cs typeface="Times New Roman"/>
              </a:rPr>
              <a:t>d</a:t>
            </a:r>
            <a:r>
              <a:rPr sz="850" spc="25" dirty="0">
                <a:solidFill>
                  <a:srgbClr val="505050"/>
                </a:solidFill>
                <a:latin typeface="Times New Roman"/>
                <a:cs typeface="Times New Roman"/>
              </a:rPr>
              <a:t>e</a:t>
            </a:r>
            <a:r>
              <a:rPr sz="850" spc="15" dirty="0">
                <a:solidFill>
                  <a:srgbClr val="505050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0C0C0C"/>
                </a:solidFill>
                <a:latin typeface="Times New Roman"/>
                <a:cs typeface="Times New Roman"/>
              </a:rPr>
              <a:t>5</a:t>
            </a:r>
            <a:endParaRPr sz="850">
              <a:latin typeface="Times New Roman"/>
              <a:cs typeface="Times New Roman"/>
            </a:endParaRPr>
          </a:p>
          <a:p>
            <a:pPr marR="1088390" algn="r">
              <a:lnSpc>
                <a:spcPct val="100000"/>
              </a:lnSpc>
              <a:spcBef>
                <a:spcPts val="660"/>
              </a:spcBef>
            </a:pPr>
            <a:r>
              <a:rPr sz="6700" i="1" spc="165" dirty="0">
                <a:solidFill>
                  <a:srgbClr val="262367"/>
                </a:solidFill>
                <a:latin typeface="Arial"/>
                <a:cs typeface="Arial"/>
              </a:rPr>
              <a:t>f</a:t>
            </a:r>
            <a:endParaRPr sz="6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73023" y="9022080"/>
            <a:ext cx="548640" cy="124358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207008" y="829055"/>
            <a:ext cx="658367" cy="5852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779008" y="9534143"/>
            <a:ext cx="1499615" cy="102412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118492" y="941398"/>
            <a:ext cx="1383665" cy="441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140"/>
              </a:lnSpc>
            </a:pPr>
            <a:r>
              <a:rPr sz="1800" b="1" spc="-15" dirty="0">
                <a:solidFill>
                  <a:srgbClr val="0C0C0C"/>
                </a:solidFill>
                <a:latin typeface="Arial"/>
                <a:cs typeface="Arial"/>
              </a:rPr>
              <a:t>MACKENZIE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1480"/>
              </a:lnSpc>
            </a:pPr>
            <a:r>
              <a:rPr sz="1250" spc="-10" dirty="0">
                <a:solidFill>
                  <a:srgbClr val="0C0C0C"/>
                </a:solidFill>
                <a:latin typeface="Arial"/>
                <a:cs typeface="Arial"/>
              </a:rPr>
              <a:t>ESPORTE</a:t>
            </a:r>
            <a:r>
              <a:rPr sz="12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50" spc="-20" dirty="0">
                <a:solidFill>
                  <a:srgbClr val="0C0C0C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38807" y="1523702"/>
            <a:ext cx="5695950" cy="7831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indent="4862195">
              <a:lnSpc>
                <a:spcPct val="100000"/>
              </a:lnSpc>
            </a:pP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Página</a:t>
            </a:r>
            <a:r>
              <a:rPr sz="95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40" dirty="0">
                <a:solidFill>
                  <a:srgbClr val="0C0C0C"/>
                </a:solidFill>
                <a:latin typeface="Arial"/>
                <a:cs typeface="Arial"/>
              </a:rPr>
              <a:t>3</a:t>
            </a:r>
            <a:r>
              <a:rPr sz="1000" b="1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6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000" b="1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C0C0C"/>
                </a:solidFill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sz="900">
              <a:latin typeface="Times New Roman"/>
              <a:cs typeface="Times New Roman"/>
            </a:endParaRPr>
          </a:p>
          <a:p>
            <a:pPr marL="24130" marR="22860" indent="-3175" algn="just">
              <a:lnSpc>
                <a:spcPts val="1170"/>
              </a:lnSpc>
            </a:pP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estipuladas,  sem </a:t>
            </a:r>
            <a:r>
              <a:rPr sz="95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caiba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C0C0C"/>
                </a:solidFill>
                <a:latin typeface="Times New Roman"/>
                <a:cs typeface="Times New Roman"/>
              </a:rPr>
              <a:t>à</a:t>
            </a:r>
            <a:r>
              <a:rPr sz="115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150" spc="-6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0C0C0C"/>
                </a:solidFill>
                <a:latin typeface="Arial"/>
                <a:cs typeface="Arial"/>
              </a:rPr>
              <a:t>CONTRATADA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qualquer </a:t>
            </a:r>
            <a:r>
              <a:rPr sz="95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recusa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 ou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indenização,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C0C0C"/>
                </a:solidFill>
                <a:latin typeface="Arial"/>
                <a:cs typeface="Arial"/>
              </a:rPr>
              <a:t>tudo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nos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termos 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art.</a:t>
            </a:r>
            <a:r>
              <a:rPr sz="95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65, </a:t>
            </a:r>
            <a:r>
              <a:rPr sz="95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C0C0C"/>
                </a:solidFill>
                <a:latin typeface="Times New Roman"/>
                <a:cs typeface="Times New Roman"/>
              </a:rPr>
              <a:t>§</a:t>
            </a:r>
            <a:r>
              <a:rPr sz="1050" spc="7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950" spc="20" dirty="0">
                <a:solidFill>
                  <a:srgbClr val="1F1F1F"/>
                </a:solidFill>
                <a:latin typeface="Arial"/>
                <a:cs typeface="Arial"/>
              </a:rPr>
              <a:t>º</a:t>
            </a:r>
            <a:r>
              <a:rPr sz="950" spc="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95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Lei</a:t>
            </a:r>
            <a:r>
              <a:rPr sz="9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C0C0C"/>
                </a:solidFill>
                <a:latin typeface="Arial"/>
                <a:cs typeface="Arial"/>
              </a:rPr>
              <a:t>8.666/93.</a:t>
            </a:r>
            <a:endParaRPr sz="950">
              <a:latin typeface="Arial"/>
              <a:cs typeface="Arial"/>
            </a:endParaRPr>
          </a:p>
          <a:p>
            <a:pPr marL="21590" marR="29845" indent="5715" algn="just">
              <a:lnSpc>
                <a:spcPct val="102400"/>
              </a:lnSpc>
              <a:spcBef>
                <a:spcPts val="800"/>
              </a:spcBef>
            </a:pPr>
            <a:r>
              <a:rPr sz="1000" b="1" spc="10" dirty="0">
                <a:solidFill>
                  <a:srgbClr val="0C0C0C"/>
                </a:solidFill>
                <a:latin typeface="Arial"/>
                <a:cs typeface="Arial"/>
              </a:rPr>
              <a:t>Parágrafo </a:t>
            </a:r>
            <a:r>
              <a:rPr sz="1000" b="1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C0C0C"/>
                </a:solidFill>
                <a:latin typeface="Arial"/>
                <a:cs typeface="Arial"/>
              </a:rPr>
              <a:t>Segundo:</a:t>
            </a:r>
            <a:r>
              <a:rPr sz="100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9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valor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C0C0C"/>
                </a:solidFill>
                <a:latin typeface="Arial"/>
                <a:cs typeface="Arial"/>
              </a:rPr>
              <a:t>total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ser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pago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corresponderá </a:t>
            </a:r>
            <a:r>
              <a:rPr sz="95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C0C0C"/>
                </a:solidFill>
                <a:latin typeface="Times New Roman"/>
                <a:cs typeface="Times New Roman"/>
              </a:rPr>
              <a:t>à</a:t>
            </a:r>
            <a:r>
              <a:rPr sz="115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150" spc="-10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solicitação </a:t>
            </a:r>
            <a:r>
              <a:rPr sz="950" spc="-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efetivamente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requerida pelo </a:t>
            </a:r>
            <a:r>
              <a:rPr sz="9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1F1F1F"/>
                </a:solidFill>
                <a:latin typeface="Arial"/>
                <a:cs typeface="Arial"/>
              </a:rPr>
              <a:t>CONTRATANTE,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950" spc="-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emissão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F1F1F"/>
                </a:solidFill>
                <a:latin typeface="Arial"/>
                <a:cs typeface="Arial"/>
              </a:rPr>
              <a:t>respectiva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950" spc="-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nota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fiscal,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deverá  </a:t>
            </a:r>
            <a:r>
              <a:rPr sz="95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especificar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produtos,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quantidad</a:t>
            </a:r>
            <a:r>
              <a:rPr sz="950" spc="10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spc="-45" dirty="0">
                <a:solidFill>
                  <a:srgbClr val="414141"/>
                </a:solidFill>
                <a:latin typeface="Arial"/>
                <a:cs typeface="Arial"/>
              </a:rPr>
              <a:t>s</a:t>
            </a:r>
            <a:r>
              <a:rPr sz="950" spc="6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preços.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1"/>
              </a:spcBef>
            </a:pPr>
            <a:endParaRPr sz="700">
              <a:latin typeface="Times New Roman"/>
              <a:cs typeface="Times New Roman"/>
            </a:endParaRPr>
          </a:p>
          <a:p>
            <a:pPr marL="27305" marR="26670" algn="just">
              <a:lnSpc>
                <a:spcPct val="102600"/>
              </a:lnSpc>
            </a:pPr>
            <a:r>
              <a:rPr sz="1000" b="1" spc="10" dirty="0">
                <a:solidFill>
                  <a:srgbClr val="0C0C0C"/>
                </a:solidFill>
                <a:latin typeface="Arial"/>
                <a:cs typeface="Arial"/>
              </a:rPr>
              <a:t>Parágrafo </a:t>
            </a:r>
            <a:r>
              <a:rPr sz="1000" b="1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0C0C0C"/>
                </a:solidFill>
                <a:latin typeface="Arial"/>
                <a:cs typeface="Arial"/>
              </a:rPr>
              <a:t>Terceiro:</a:t>
            </a:r>
            <a:r>
              <a:rPr sz="100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65" dirty="0">
                <a:solidFill>
                  <a:srgbClr val="0C0C0C"/>
                </a:solidFill>
                <a:latin typeface="Arial"/>
                <a:cs typeface="Arial"/>
              </a:rPr>
              <a:t>É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facultada </a:t>
            </a:r>
            <a:r>
              <a:rPr sz="95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alteração </a:t>
            </a:r>
            <a:r>
              <a:rPr sz="95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além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 limite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estabelecido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parágrafo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primeiro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mediante</a:t>
            </a:r>
            <a:r>
              <a:rPr sz="95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acordo</a:t>
            </a:r>
            <a:r>
              <a:rPr sz="95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F1F1F"/>
                </a:solidFill>
                <a:latin typeface="Arial"/>
                <a:cs typeface="Arial"/>
              </a:rPr>
              <a:t>entre</a:t>
            </a:r>
            <a:r>
              <a:rPr sz="95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partes.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700">
              <a:latin typeface="Times New Roman"/>
              <a:cs typeface="Times New Roman"/>
            </a:endParaRPr>
          </a:p>
          <a:p>
            <a:pPr marL="27305" marR="26034" algn="just">
              <a:lnSpc>
                <a:spcPct val="101600"/>
              </a:lnSpc>
            </a:pPr>
            <a:r>
              <a:rPr sz="1000" b="1" spc="15" dirty="0">
                <a:solidFill>
                  <a:srgbClr val="0C0C0C"/>
                </a:solidFill>
                <a:latin typeface="Arial"/>
                <a:cs typeface="Arial"/>
              </a:rPr>
              <a:t>Parágrafo  </a:t>
            </a:r>
            <a:r>
              <a:rPr sz="1000" b="1" spc="20" dirty="0">
                <a:solidFill>
                  <a:srgbClr val="0C0C0C"/>
                </a:solidFill>
                <a:latin typeface="Arial"/>
                <a:cs typeface="Arial"/>
              </a:rPr>
              <a:t>Quarto: </a:t>
            </a:r>
            <a:r>
              <a:rPr sz="1000" b="1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Torna-se 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obrigatório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incluir </a:t>
            </a:r>
            <a:r>
              <a:rPr sz="950" spc="9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campo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apropriado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documento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fiscal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pagamento</a:t>
            </a:r>
            <a:r>
              <a:rPr sz="95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95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seguintes </a:t>
            </a:r>
            <a:r>
              <a:rPr sz="9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dados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9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Convênio: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"/>
              </a:spcBef>
            </a:pPr>
            <a:endParaRPr sz="850">
              <a:latin typeface="Times New Roman"/>
              <a:cs typeface="Times New Roman"/>
            </a:endParaRPr>
          </a:p>
          <a:p>
            <a:pPr marL="24130" marR="36830" indent="2540" algn="just">
              <a:lnSpc>
                <a:spcPts val="1220"/>
              </a:lnSpc>
            </a:pPr>
            <a:r>
              <a:rPr sz="1000" b="1" spc="10" dirty="0">
                <a:solidFill>
                  <a:srgbClr val="0C0C0C"/>
                </a:solidFill>
                <a:latin typeface="Arial"/>
                <a:cs typeface="Arial"/>
              </a:rPr>
              <a:t>Paqamento   </a:t>
            </a:r>
            <a:r>
              <a:rPr sz="1000" b="1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000" b="1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000" b="1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C0C0C"/>
                </a:solidFill>
                <a:latin typeface="Arial"/>
                <a:cs typeface="Arial"/>
              </a:rPr>
              <a:t>itens</a:t>
            </a:r>
            <a:r>
              <a:rPr sz="1000" b="1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000" b="1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C0C0C"/>
                </a:solidFill>
                <a:latin typeface="Arial"/>
                <a:cs typeface="Arial"/>
              </a:rPr>
              <a:t>pertencentes</a:t>
            </a:r>
            <a:r>
              <a:rPr sz="1000" b="1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000" b="1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C0C0C"/>
                </a:solidFill>
                <a:latin typeface="Arial"/>
                <a:cs typeface="Arial"/>
              </a:rPr>
              <a:t>ao</a:t>
            </a:r>
            <a:r>
              <a:rPr sz="1000" b="1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000" b="1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C0C0C"/>
                </a:solidFill>
                <a:latin typeface="Arial"/>
                <a:cs typeface="Arial"/>
              </a:rPr>
              <a:t>Projeto</a:t>
            </a:r>
            <a:r>
              <a:rPr sz="1000" b="1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000" b="1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C0C0C"/>
                </a:solidFill>
                <a:latin typeface="Arial"/>
                <a:cs typeface="Arial"/>
              </a:rPr>
              <a:t>MACKENZ</a:t>
            </a:r>
            <a:r>
              <a:rPr sz="1000" b="1" spc="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00" b="1" spc="-7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000" b="1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000" b="1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C0C0C"/>
                </a:solidFill>
                <a:latin typeface="Arial"/>
                <a:cs typeface="Arial"/>
              </a:rPr>
              <a:t>FORMANDO</a:t>
            </a:r>
            <a:r>
              <a:rPr sz="1000" b="1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000" b="1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55" dirty="0">
                <a:solidFill>
                  <a:srgbClr val="0C0C0C"/>
                </a:solidFill>
                <a:latin typeface="Arial"/>
                <a:cs typeface="Arial"/>
              </a:rPr>
              <a:t>ATLETAS</a:t>
            </a:r>
            <a:r>
              <a:rPr sz="1000" b="1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55" dirty="0">
                <a:solidFill>
                  <a:srgbClr val="0C0C0C"/>
                </a:solidFill>
                <a:latin typeface="Arial"/>
                <a:cs typeface="Arial"/>
              </a:rPr>
              <a:t>OLIMP</a:t>
            </a:r>
            <a:r>
              <a:rPr sz="1000" b="1" spc="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00" b="1" spc="-60" dirty="0">
                <a:solidFill>
                  <a:srgbClr val="0C0C0C"/>
                </a:solidFill>
                <a:latin typeface="Arial"/>
                <a:cs typeface="Arial"/>
              </a:rPr>
              <a:t>COS</a:t>
            </a:r>
            <a:r>
              <a:rPr sz="1000" b="1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0C0C0C"/>
                </a:solidFill>
                <a:latin typeface="Times New Roman"/>
                <a:cs typeface="Times New Roman"/>
              </a:rPr>
              <a:t>III,</a:t>
            </a:r>
            <a:r>
              <a:rPr sz="1100" spc="6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00" b="1" spc="5" dirty="0">
                <a:solidFill>
                  <a:srgbClr val="0C0C0C"/>
                </a:solidFill>
                <a:latin typeface="Arial"/>
                <a:cs typeface="Arial"/>
              </a:rPr>
              <a:t>parceria</a:t>
            </a:r>
            <a:r>
              <a:rPr sz="100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15" dirty="0">
                <a:solidFill>
                  <a:srgbClr val="0C0C0C"/>
                </a:solidFill>
                <a:latin typeface="Arial"/>
                <a:cs typeface="Arial"/>
              </a:rPr>
              <a:t>Mackenzie</a:t>
            </a:r>
            <a:r>
              <a:rPr sz="1000" b="1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0C0C0C"/>
                </a:solidFill>
                <a:latin typeface="Arial"/>
                <a:cs typeface="Arial"/>
              </a:rPr>
              <a:t>Esporte</a:t>
            </a:r>
            <a:r>
              <a:rPr sz="1000" b="1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C0C0C"/>
                </a:solidFill>
                <a:latin typeface="Arial"/>
                <a:cs typeface="Arial"/>
              </a:rPr>
              <a:t>Clube</a:t>
            </a:r>
            <a:r>
              <a:rPr sz="1000" b="1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000" b="1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45" dirty="0">
                <a:solidFill>
                  <a:srgbClr val="0C0C0C"/>
                </a:solidFill>
                <a:latin typeface="Arial"/>
                <a:cs typeface="Arial"/>
              </a:rPr>
              <a:t>CBC.</a:t>
            </a:r>
            <a:endParaRPr sz="1000">
              <a:latin typeface="Arial"/>
              <a:cs typeface="Arial"/>
            </a:endParaRPr>
          </a:p>
          <a:p>
            <a:pPr marL="21590" marR="25400" indent="2540" algn="just">
              <a:lnSpc>
                <a:spcPct val="105100"/>
              </a:lnSpc>
              <a:spcBef>
                <a:spcPts val="865"/>
              </a:spcBef>
            </a:pPr>
            <a:r>
              <a:rPr sz="1000" b="1" spc="15" dirty="0">
                <a:solidFill>
                  <a:srgbClr val="0C0C0C"/>
                </a:solidFill>
                <a:latin typeface="Arial"/>
                <a:cs typeface="Arial"/>
              </a:rPr>
              <a:t>Parágrafo</a:t>
            </a:r>
            <a:r>
              <a:rPr sz="1000" b="1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C0C0C"/>
                </a:solidFill>
                <a:latin typeface="Arial"/>
                <a:cs typeface="Arial"/>
              </a:rPr>
              <a:t>Quinto:</a:t>
            </a:r>
            <a:r>
              <a:rPr sz="1000" b="1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pagamento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será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realizado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parcela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única, </a:t>
            </a:r>
            <a:r>
              <a:rPr sz="9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95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vencimento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após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0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(dez)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dias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úteis,  </a:t>
            </a:r>
            <a:r>
              <a:rPr sz="9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contar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data  </a:t>
            </a:r>
            <a:r>
              <a:rPr sz="95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entrega  </a:t>
            </a:r>
            <a:r>
              <a:rPr sz="95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produto,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mediante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apresentação  </a:t>
            </a:r>
            <a:r>
              <a:rPr sz="95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Nota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Fiscal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correspondente.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750">
              <a:latin typeface="Times New Roman"/>
              <a:cs typeface="Times New Roman"/>
            </a:endParaRPr>
          </a:p>
          <a:p>
            <a:pPr marL="21590" marR="29845" indent="2540" algn="just">
              <a:lnSpc>
                <a:spcPct val="101600"/>
              </a:lnSpc>
            </a:pPr>
            <a:r>
              <a:rPr sz="1000" b="1" spc="10" dirty="0">
                <a:solidFill>
                  <a:srgbClr val="0C0C0C"/>
                </a:solidFill>
                <a:latin typeface="Arial"/>
                <a:cs typeface="Arial"/>
              </a:rPr>
              <a:t>Parágrafo  </a:t>
            </a:r>
            <a:r>
              <a:rPr sz="1000" b="1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15" dirty="0">
                <a:solidFill>
                  <a:srgbClr val="0C0C0C"/>
                </a:solidFill>
                <a:latin typeface="Arial"/>
                <a:cs typeface="Arial"/>
              </a:rPr>
              <a:t>Sexto:</a:t>
            </a:r>
            <a:r>
              <a:rPr sz="1000" b="1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000" b="1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95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pagamento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9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1F1F1F"/>
                </a:solidFill>
                <a:latin typeface="Arial"/>
                <a:cs typeface="Arial"/>
              </a:rPr>
              <a:t>será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  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realizado  </a:t>
            </a:r>
            <a:r>
              <a:rPr sz="9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via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u="heavy" spc="-45" dirty="0">
                <a:solidFill>
                  <a:srgbClr val="0C0C0C"/>
                </a:solidFill>
                <a:latin typeface="Arial"/>
                <a:cs typeface="Arial"/>
              </a:rPr>
              <a:t>BOLETO</a:t>
            </a:r>
            <a:r>
              <a:rPr sz="1000" b="1" u="heavy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u="heavy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000" b="1" u="heavy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u="heavy" spc="5" dirty="0">
                <a:solidFill>
                  <a:srgbClr val="0C0C0C"/>
                </a:solidFill>
                <a:latin typeface="Arial"/>
                <a:cs typeface="Arial"/>
              </a:rPr>
              <a:t>BANCÁR</a:t>
            </a:r>
            <a:r>
              <a:rPr sz="1000" b="1" u="heavy" spc="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00" b="1" u="heavy" spc="-5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000" b="1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000" b="1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emitido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95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pela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C0C0C"/>
                </a:solidFill>
                <a:latin typeface="Arial"/>
                <a:cs typeface="Arial"/>
              </a:rPr>
              <a:t>CONTRATADA.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7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000" b="1" spc="-55" dirty="0">
                <a:solidFill>
                  <a:srgbClr val="0C0C0C"/>
                </a:solidFill>
                <a:latin typeface="Arial"/>
                <a:cs typeface="Arial"/>
              </a:rPr>
              <a:t>CLÁUSULA </a:t>
            </a:r>
            <a:r>
              <a:rPr sz="1000" b="1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75" dirty="0">
                <a:solidFill>
                  <a:srgbClr val="0C0C0C"/>
                </a:solidFill>
                <a:latin typeface="Arial"/>
                <a:cs typeface="Arial"/>
              </a:rPr>
              <a:t>7ª</a:t>
            </a:r>
            <a:r>
              <a:rPr sz="1000" b="1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70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r>
              <a:rPr sz="1000" b="1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C0C0C"/>
                </a:solidFill>
                <a:latin typeface="Arial"/>
                <a:cs typeface="Arial"/>
              </a:rPr>
              <a:t>ONUS</a:t>
            </a:r>
            <a:r>
              <a:rPr sz="1000" b="1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7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000" b="1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45" dirty="0">
                <a:solidFill>
                  <a:srgbClr val="0C0C0C"/>
                </a:solidFill>
                <a:latin typeface="Arial"/>
                <a:cs typeface="Arial"/>
              </a:rPr>
              <a:t>ENCARGOS</a:t>
            </a:r>
            <a:endParaRPr sz="1000">
              <a:latin typeface="Arial"/>
              <a:cs typeface="Arial"/>
            </a:endParaRPr>
          </a:p>
          <a:p>
            <a:pPr marL="18415" marR="29209" indent="-6350" algn="just">
              <a:lnSpc>
                <a:spcPct val="105600"/>
              </a:lnSpc>
              <a:spcBef>
                <a:spcPts val="670"/>
              </a:spcBef>
            </a:pP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Todos </a:t>
            </a:r>
            <a:r>
              <a:rPr sz="95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95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ônus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9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encargos </a:t>
            </a:r>
            <a:r>
              <a:rPr sz="95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referentes </a:t>
            </a:r>
            <a:r>
              <a:rPr sz="9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C0C0C"/>
                </a:solidFill>
                <a:latin typeface="Times New Roman"/>
                <a:cs typeface="Times New Roman"/>
              </a:rPr>
              <a:t>à</a:t>
            </a:r>
            <a:r>
              <a:rPr sz="1150" spc="13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execução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deste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Contrato,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que</a:t>
            </a:r>
            <a:r>
              <a:rPr sz="95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F1F1F"/>
                </a:solidFill>
                <a:latin typeface="Arial"/>
                <a:cs typeface="Arial"/>
              </a:rPr>
              <a:t>se</a:t>
            </a:r>
            <a:r>
              <a:rPr sz="950" spc="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destinem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C0C0C"/>
                </a:solidFill>
                <a:latin typeface="Times New Roman"/>
                <a:cs typeface="Times New Roman"/>
              </a:rPr>
              <a:t>à</a:t>
            </a:r>
            <a:r>
              <a:rPr sz="115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150" spc="-13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realização</a:t>
            </a:r>
            <a:r>
              <a:rPr sz="9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dos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serviços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ficarão </a:t>
            </a:r>
            <a:r>
              <a:rPr sz="95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totalmente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9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cargo </a:t>
            </a:r>
            <a:r>
              <a:rPr sz="95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C0C0C"/>
                </a:solidFill>
                <a:latin typeface="Arial"/>
                <a:cs typeface="Arial"/>
              </a:rPr>
              <a:t>CONTRATADA,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não</a:t>
            </a:r>
            <a:r>
              <a:rPr sz="95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cabendo </a:t>
            </a:r>
            <a:r>
              <a:rPr sz="95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nenhuma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transferência 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ônus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ao</a:t>
            </a:r>
            <a:r>
              <a:rPr sz="95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C0C0C"/>
                </a:solidFill>
                <a:latin typeface="Arial"/>
                <a:cs typeface="Arial"/>
              </a:rPr>
              <a:t>CONTRATANTE.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8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000" b="1" spc="-55" dirty="0">
                <a:solidFill>
                  <a:srgbClr val="0C0C0C"/>
                </a:solidFill>
                <a:latin typeface="Arial"/>
                <a:cs typeface="Arial"/>
              </a:rPr>
              <a:t>CLÁUSULA </a:t>
            </a:r>
            <a:r>
              <a:rPr sz="1000" b="1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75" dirty="0">
                <a:solidFill>
                  <a:srgbClr val="0C0C0C"/>
                </a:solidFill>
                <a:latin typeface="Arial"/>
                <a:cs typeface="Arial"/>
              </a:rPr>
              <a:t>8ª</a:t>
            </a:r>
            <a:r>
              <a:rPr sz="1000" b="1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70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r>
              <a:rPr sz="1000" b="1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145" dirty="0">
                <a:solidFill>
                  <a:srgbClr val="0C0C0C"/>
                </a:solidFill>
                <a:latin typeface="Arial"/>
                <a:cs typeface="Arial"/>
              </a:rPr>
              <a:t>F</a:t>
            </a:r>
            <a:r>
              <a:rPr sz="1000" b="1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00" b="1" spc="-30" dirty="0">
                <a:solidFill>
                  <a:srgbClr val="0C0C0C"/>
                </a:solidFill>
                <a:latin typeface="Arial"/>
                <a:cs typeface="Arial"/>
              </a:rPr>
              <a:t>SCALIZAÇÃO</a:t>
            </a:r>
            <a:endParaRPr sz="1000">
              <a:latin typeface="Arial"/>
              <a:cs typeface="Arial"/>
            </a:endParaRPr>
          </a:p>
          <a:p>
            <a:pPr marL="21590" marR="33655" indent="2540" algn="just">
              <a:lnSpc>
                <a:spcPct val="100499"/>
              </a:lnSpc>
              <a:spcBef>
                <a:spcPts val="840"/>
              </a:spcBef>
            </a:pPr>
            <a:r>
              <a:rPr sz="950" spc="-35" dirty="0">
                <a:solidFill>
                  <a:srgbClr val="0C0C0C"/>
                </a:solidFill>
                <a:latin typeface="Arial"/>
                <a:cs typeface="Arial"/>
              </a:rPr>
              <a:t>Nos</a:t>
            </a:r>
            <a:r>
              <a:rPr sz="9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termos </a:t>
            </a:r>
            <a:r>
              <a:rPr sz="9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9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C0C0C"/>
                </a:solidFill>
                <a:latin typeface="Arial"/>
                <a:cs typeface="Arial"/>
              </a:rPr>
              <a:t>art.</a:t>
            </a:r>
            <a:r>
              <a:rPr sz="95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67, </a:t>
            </a:r>
            <a:r>
              <a:rPr sz="95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C0C0C"/>
                </a:solidFill>
                <a:latin typeface="Times New Roman"/>
                <a:cs typeface="Times New Roman"/>
              </a:rPr>
              <a:t>§</a:t>
            </a:r>
            <a:r>
              <a:rPr sz="1050" spc="7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950" spc="55" dirty="0">
                <a:solidFill>
                  <a:srgbClr val="1F1F1F"/>
                </a:solidFill>
                <a:latin typeface="Arial"/>
                <a:cs typeface="Arial"/>
              </a:rPr>
              <a:t>º,</a:t>
            </a:r>
            <a:r>
              <a:rPr sz="950" spc="9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Lei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C0C0C"/>
                </a:solidFill>
                <a:latin typeface="Arial"/>
                <a:cs typeface="Arial"/>
              </a:rPr>
              <a:t>nº</a:t>
            </a:r>
            <a:r>
              <a:rPr sz="95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8.66</a:t>
            </a:r>
            <a:r>
              <a:rPr sz="950" spc="20" dirty="0">
                <a:solidFill>
                  <a:srgbClr val="0C0C0C"/>
                </a:solidFill>
                <a:latin typeface="Arial"/>
                <a:cs typeface="Arial"/>
              </a:rPr>
              <a:t>6</a:t>
            </a:r>
            <a:r>
              <a:rPr sz="950" spc="55" dirty="0">
                <a:solidFill>
                  <a:srgbClr val="414141"/>
                </a:solidFill>
                <a:latin typeface="Arial"/>
                <a:cs typeface="Arial"/>
              </a:rPr>
              <a:t>/</a:t>
            </a:r>
            <a:r>
              <a:rPr sz="950" spc="-16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93,</a:t>
            </a:r>
            <a:r>
              <a:rPr sz="95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C0C0C"/>
                </a:solidFill>
                <a:latin typeface="Arial"/>
                <a:cs typeface="Arial"/>
              </a:rPr>
              <a:t>CONTRATANTE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designará </a:t>
            </a:r>
            <a:r>
              <a:rPr sz="95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C0C0C"/>
                </a:solidFill>
                <a:latin typeface="Arial"/>
                <a:cs typeface="Arial"/>
              </a:rPr>
              <a:t>um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representante </a:t>
            </a:r>
            <a:r>
              <a:rPr sz="95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para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acompanhar </a:t>
            </a:r>
            <a:r>
              <a:rPr sz="9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fiscalizar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execução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Contrato, </a:t>
            </a:r>
            <a:r>
              <a:rPr sz="9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anotando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registro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C0C0C"/>
                </a:solidFill>
                <a:latin typeface="Arial"/>
                <a:cs typeface="Arial"/>
              </a:rPr>
              <a:t>próprio</a:t>
            </a:r>
            <a:r>
              <a:rPr sz="95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todas </a:t>
            </a:r>
            <a:r>
              <a:rPr sz="95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95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ocorrências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que</a:t>
            </a:r>
            <a:r>
              <a:rPr sz="9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porventura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existirem</a:t>
            </a:r>
            <a:r>
              <a:rPr sz="95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determinando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95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que</a:t>
            </a:r>
            <a:r>
              <a:rPr sz="9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for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necessário</a:t>
            </a:r>
            <a:r>
              <a:rPr sz="9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C0C0C"/>
                </a:solidFill>
                <a:latin typeface="Times New Roman"/>
                <a:cs typeface="Times New Roman"/>
              </a:rPr>
              <a:t>à</a:t>
            </a:r>
            <a:r>
              <a:rPr sz="110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100" spc="-12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regularização </a:t>
            </a:r>
            <a:r>
              <a:rPr sz="95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das</a:t>
            </a:r>
            <a:r>
              <a:rPr sz="95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faltas</a:t>
            </a:r>
            <a:r>
              <a:rPr sz="9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95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defeitos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observados.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Quaisquer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exigências </a:t>
            </a:r>
            <a:r>
              <a:rPr sz="95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fiscalização,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inerentes </a:t>
            </a:r>
            <a:r>
              <a:rPr sz="950" spc="8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ao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C0C0C"/>
                </a:solidFill>
                <a:latin typeface="Arial"/>
                <a:cs typeface="Arial"/>
              </a:rPr>
              <a:t>objeto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Contrato,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deverão </a:t>
            </a:r>
            <a:r>
              <a:rPr sz="9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ser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prontamente</a:t>
            </a:r>
            <a:r>
              <a:rPr sz="95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atendidas 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pela</a:t>
            </a:r>
            <a:r>
              <a:rPr sz="95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C0C0C"/>
                </a:solidFill>
                <a:latin typeface="Arial"/>
                <a:cs typeface="Arial"/>
              </a:rPr>
              <a:t>CONTRATADA,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sem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ônus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95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95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C0C0C"/>
                </a:solidFill>
                <a:latin typeface="Arial"/>
                <a:cs typeface="Arial"/>
              </a:rPr>
              <a:t>CONTRATANTE.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8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000" b="1" spc="-55" dirty="0">
                <a:solidFill>
                  <a:srgbClr val="0C0C0C"/>
                </a:solidFill>
                <a:latin typeface="Arial"/>
                <a:cs typeface="Arial"/>
              </a:rPr>
              <a:t>CLAUSULA </a:t>
            </a:r>
            <a:r>
              <a:rPr sz="1000" b="1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65" dirty="0">
                <a:solidFill>
                  <a:srgbClr val="0C0C0C"/>
                </a:solidFill>
                <a:latin typeface="Arial"/>
                <a:cs typeface="Arial"/>
              </a:rPr>
              <a:t>9ª</a:t>
            </a:r>
            <a:r>
              <a:rPr sz="1000" b="1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70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r>
              <a:rPr sz="1000" b="1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C0C0C"/>
                </a:solidFill>
                <a:latin typeface="Arial"/>
                <a:cs typeface="Arial"/>
              </a:rPr>
              <a:t>RESPONSAB</a:t>
            </a:r>
            <a:r>
              <a:rPr sz="1000" b="1" spc="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00" b="1" spc="5" dirty="0">
                <a:solidFill>
                  <a:srgbClr val="0C0C0C"/>
                </a:solidFill>
                <a:latin typeface="Arial"/>
                <a:cs typeface="Arial"/>
              </a:rPr>
              <a:t>LIDADE</a:t>
            </a:r>
            <a:r>
              <a:rPr sz="1000" b="1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55" dirty="0">
                <a:solidFill>
                  <a:srgbClr val="0C0C0C"/>
                </a:solidFill>
                <a:latin typeface="Arial"/>
                <a:cs typeface="Arial"/>
              </a:rPr>
              <a:t>PELO</a:t>
            </a:r>
            <a:r>
              <a:rPr sz="1000" b="1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0C0C0C"/>
                </a:solidFill>
                <a:latin typeface="Arial"/>
                <a:cs typeface="Arial"/>
              </a:rPr>
              <a:t>MATER</a:t>
            </a:r>
            <a:r>
              <a:rPr sz="1000" b="1" spc="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00" b="1" spc="-80" dirty="0">
                <a:solidFill>
                  <a:srgbClr val="0C0C0C"/>
                </a:solidFill>
                <a:latin typeface="Arial"/>
                <a:cs typeface="Arial"/>
              </a:rPr>
              <a:t>AL</a:t>
            </a:r>
            <a:r>
              <a:rPr sz="1000" b="1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35" dirty="0">
                <a:solidFill>
                  <a:srgbClr val="0C0C0C"/>
                </a:solidFill>
                <a:latin typeface="Arial"/>
                <a:cs typeface="Arial"/>
              </a:rPr>
              <a:t>ENTREGUE</a:t>
            </a:r>
            <a:r>
              <a:rPr sz="1000" b="1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7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000" b="1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0C0C0C"/>
                </a:solidFill>
                <a:latin typeface="Arial"/>
                <a:cs typeface="Arial"/>
              </a:rPr>
              <a:t>GARANTIA</a:t>
            </a:r>
            <a:endParaRPr sz="1000">
              <a:latin typeface="Arial"/>
              <a:cs typeface="Arial"/>
            </a:endParaRPr>
          </a:p>
          <a:p>
            <a:pPr marL="21590" marR="26670" indent="-3175" algn="just">
              <a:lnSpc>
                <a:spcPct val="104900"/>
              </a:lnSpc>
              <a:spcBef>
                <a:spcPts val="680"/>
              </a:spcBef>
            </a:pPr>
            <a:r>
              <a:rPr sz="950" spc="-110" dirty="0">
                <a:solidFill>
                  <a:srgbClr val="0C0C0C"/>
                </a:solidFill>
                <a:latin typeface="Arial"/>
                <a:cs typeface="Arial"/>
              </a:rPr>
              <a:t>A  </a:t>
            </a:r>
            <a:r>
              <a:rPr sz="95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C0C0C"/>
                </a:solidFill>
                <a:latin typeface="Arial"/>
                <a:cs typeface="Arial"/>
              </a:rPr>
              <a:t>CONTRATADA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Times New Roman"/>
                <a:cs typeface="Times New Roman"/>
              </a:rPr>
              <a:t>é</a:t>
            </a:r>
            <a:r>
              <a:rPr sz="1150" dirty="0">
                <a:solidFill>
                  <a:srgbClr val="0C0C0C"/>
                </a:solidFill>
                <a:latin typeface="Times New Roman"/>
                <a:cs typeface="Times New Roman"/>
              </a:rPr>
              <a:t>  </a:t>
            </a:r>
            <a:r>
              <a:rPr sz="1150" spc="-8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responsável  </a:t>
            </a:r>
            <a:r>
              <a:rPr sz="95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pela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qualidade  </a:t>
            </a:r>
            <a:r>
              <a:rPr sz="95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dos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materiais  </a:t>
            </a:r>
            <a:r>
              <a:rPr sz="95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responsabiliza-se  </a:t>
            </a:r>
            <a:r>
              <a:rPr sz="9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integral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exclusivamente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 pela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promoção</a:t>
            </a:r>
            <a:r>
              <a:rPr sz="95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readequações,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sempre</a:t>
            </a:r>
            <a:r>
              <a:rPr sz="950" spc="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que</a:t>
            </a:r>
            <a:r>
              <a:rPr sz="95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forem</a:t>
            </a:r>
            <a:r>
              <a:rPr sz="95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detectadas </a:t>
            </a:r>
            <a:r>
              <a:rPr sz="95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impropriedades </a:t>
            </a:r>
            <a:r>
              <a:rPr sz="95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que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possam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comprometer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95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C0C0C"/>
                </a:solidFill>
                <a:latin typeface="Arial"/>
                <a:cs typeface="Arial"/>
              </a:rPr>
              <a:t>sua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utilização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dos</a:t>
            </a:r>
            <a:r>
              <a:rPr sz="95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mesmos.</a:t>
            </a:r>
            <a:endParaRPr sz="950">
              <a:latin typeface="Arial"/>
              <a:cs typeface="Arial"/>
            </a:endParaRPr>
          </a:p>
          <a:p>
            <a:pPr marL="21590" marR="5080" algn="just">
              <a:lnSpc>
                <a:spcPct val="101400"/>
              </a:lnSpc>
              <a:spcBef>
                <a:spcPts val="795"/>
              </a:spcBef>
            </a:pPr>
            <a:r>
              <a:rPr sz="950" spc="-55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itens</a:t>
            </a:r>
            <a:r>
              <a:rPr sz="95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C0C0C"/>
                </a:solidFill>
                <a:latin typeface="Arial"/>
                <a:cs typeface="Arial"/>
              </a:rPr>
              <a:t>objeto</a:t>
            </a:r>
            <a:r>
              <a:rPr sz="9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presente</a:t>
            </a:r>
            <a:r>
              <a:rPr sz="9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contrato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9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serem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entregues </a:t>
            </a:r>
            <a:r>
              <a:rPr sz="95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pela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30" dirty="0">
                <a:solidFill>
                  <a:srgbClr val="0C0C0C"/>
                </a:solidFill>
                <a:latin typeface="Arial"/>
                <a:cs typeface="Arial"/>
              </a:rPr>
              <a:t>CONTRATADA</a:t>
            </a:r>
            <a:r>
              <a:rPr sz="100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C0C0C"/>
                </a:solidFill>
                <a:latin typeface="Arial"/>
                <a:cs typeface="Arial"/>
              </a:rPr>
              <a:t>têm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9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garantia </a:t>
            </a:r>
            <a:r>
              <a:rPr sz="95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120" dirty="0">
                <a:solidFill>
                  <a:srgbClr val="0C0C0C"/>
                </a:solidFill>
                <a:latin typeface="Arial"/>
                <a:cs typeface="Arial"/>
              </a:rPr>
              <a:t>01 </a:t>
            </a:r>
            <a:r>
              <a:rPr sz="1000" b="1" dirty="0">
                <a:solidFill>
                  <a:srgbClr val="0C0C0C"/>
                </a:solidFill>
                <a:latin typeface="Arial"/>
                <a:cs typeface="Arial"/>
              </a:rPr>
              <a:t>ano </a:t>
            </a:r>
            <a:r>
              <a:rPr sz="1000" b="1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C0C0C"/>
                </a:solidFill>
                <a:latin typeface="Arial"/>
                <a:cs typeface="Arial"/>
              </a:rPr>
              <a:t>fornecedor</a:t>
            </a:r>
            <a:r>
              <a:rPr sz="1000" b="1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85" dirty="0">
                <a:solidFill>
                  <a:srgbClr val="0C0C0C"/>
                </a:solidFill>
                <a:latin typeface="Arial"/>
                <a:cs typeface="Arial"/>
              </a:rPr>
              <a:t>/</a:t>
            </a:r>
            <a:r>
              <a:rPr sz="1000" b="1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15" dirty="0">
                <a:solidFill>
                  <a:srgbClr val="0C0C0C"/>
                </a:solidFill>
                <a:latin typeface="Arial"/>
                <a:cs typeface="Arial"/>
              </a:rPr>
              <a:t>fabricante,</a:t>
            </a:r>
            <a:r>
              <a:rPr sz="1000" b="1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000" b="1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além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garantia  </a:t>
            </a:r>
            <a:r>
              <a:rPr sz="9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legal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 conforme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determinado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pelo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35" dirty="0">
                <a:solidFill>
                  <a:srgbClr val="0C0C0C"/>
                </a:solidFill>
                <a:latin typeface="Arial"/>
                <a:cs typeface="Arial"/>
              </a:rPr>
              <a:t>CÓD</a:t>
            </a:r>
            <a:r>
              <a:rPr sz="1000" b="1" spc="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00" b="1" spc="-65" dirty="0">
                <a:solidFill>
                  <a:srgbClr val="0C0C0C"/>
                </a:solidFill>
                <a:latin typeface="Arial"/>
                <a:cs typeface="Arial"/>
              </a:rPr>
              <a:t>GO</a:t>
            </a:r>
            <a:r>
              <a:rPr sz="100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4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000" b="1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65" dirty="0">
                <a:solidFill>
                  <a:srgbClr val="0C0C0C"/>
                </a:solidFill>
                <a:latin typeface="Arial"/>
                <a:cs typeface="Arial"/>
              </a:rPr>
              <a:t>DEFESA</a:t>
            </a:r>
            <a:r>
              <a:rPr sz="100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000" b="1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C0C0C"/>
                </a:solidFill>
                <a:latin typeface="Arial"/>
                <a:cs typeface="Arial"/>
              </a:rPr>
              <a:t>CONSUM</a:t>
            </a:r>
            <a:r>
              <a:rPr sz="1000" b="1" spc="8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00" b="1" spc="-10" dirty="0">
                <a:solidFill>
                  <a:srgbClr val="0C0C0C"/>
                </a:solidFill>
                <a:latin typeface="Arial"/>
                <a:cs typeface="Arial"/>
              </a:rPr>
              <a:t>DOR,</a:t>
            </a:r>
            <a:r>
              <a:rPr sz="1000" b="1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contada </a:t>
            </a:r>
            <a:r>
              <a:rPr sz="9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partir</a:t>
            </a:r>
            <a:r>
              <a:rPr sz="95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data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recebimento </a:t>
            </a:r>
            <a:r>
              <a:rPr sz="95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definitivo</a:t>
            </a:r>
            <a:r>
              <a:rPr sz="95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9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bem.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1100">
              <a:latin typeface="Times New Roman"/>
              <a:cs typeface="Times New Roman"/>
            </a:endParaRPr>
          </a:p>
          <a:p>
            <a:pPr marL="24130" algn="just">
              <a:lnSpc>
                <a:spcPct val="100000"/>
              </a:lnSpc>
            </a:pPr>
            <a:r>
              <a:rPr sz="1000" b="1" spc="-55" dirty="0">
                <a:solidFill>
                  <a:srgbClr val="0C0C0C"/>
                </a:solidFill>
                <a:latin typeface="Arial"/>
                <a:cs typeface="Arial"/>
              </a:rPr>
              <a:t>CLÁUSULA </a:t>
            </a:r>
            <a:r>
              <a:rPr sz="1000" b="1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30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000" b="1" spc="75" dirty="0">
                <a:solidFill>
                  <a:srgbClr val="0C0C0C"/>
                </a:solidFill>
                <a:latin typeface="Arial"/>
                <a:cs typeface="Arial"/>
              </a:rPr>
              <a:t>0ª</a:t>
            </a:r>
            <a:r>
              <a:rPr sz="1000" b="1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40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r>
              <a:rPr sz="1000" b="1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C0C0C"/>
                </a:solidFill>
                <a:latin typeface="Arial"/>
                <a:cs typeface="Arial"/>
              </a:rPr>
              <a:t>RESPONSABI</a:t>
            </a:r>
            <a:r>
              <a:rPr sz="1000" b="1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C0C0C"/>
                </a:solidFill>
                <a:latin typeface="Arial"/>
                <a:cs typeface="Arial"/>
              </a:rPr>
              <a:t>LIDADE</a:t>
            </a:r>
            <a:r>
              <a:rPr sz="1000" b="1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00" b="1" spc="10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000" b="1" spc="-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00" b="1" spc="125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000" b="1" spc="10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00" b="1" spc="-5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800">
              <a:latin typeface="Times New Roman"/>
              <a:cs typeface="Times New Roman"/>
            </a:endParaRPr>
          </a:p>
          <a:p>
            <a:pPr marL="24130" marR="25400" indent="-3175" algn="just">
              <a:lnSpc>
                <a:spcPct val="104600"/>
              </a:lnSpc>
            </a:pPr>
            <a:r>
              <a:rPr sz="950" spc="-90" dirty="0">
                <a:solidFill>
                  <a:srgbClr val="0C0C0C"/>
                </a:solidFill>
                <a:latin typeface="Arial"/>
                <a:cs typeface="Arial"/>
              </a:rPr>
              <a:t>A </a:t>
            </a:r>
            <a:r>
              <a:rPr sz="9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C0C0C"/>
                </a:solidFill>
                <a:latin typeface="Arial"/>
                <a:cs typeface="Arial"/>
              </a:rPr>
              <a:t>CONTRATADA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responderá  </a:t>
            </a:r>
            <a:r>
              <a:rPr sz="95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quaisquer  </a:t>
            </a:r>
            <a:r>
              <a:rPr sz="95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danos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F1F1F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prejuízos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pessoais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materiais </a:t>
            </a:r>
            <a:r>
              <a:rPr sz="95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que </a:t>
            </a:r>
            <a:r>
              <a:rPr sz="9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seus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empregados  </a:t>
            </a:r>
            <a:r>
              <a:rPr sz="95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preposto,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razão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omissão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dolosa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culposa,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venham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causar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9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C0C0C"/>
                </a:solidFill>
                <a:latin typeface="Arial"/>
                <a:cs typeface="Arial"/>
              </a:rPr>
              <a:t>ao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1150">
              <a:latin typeface="Times New Roman"/>
              <a:cs typeface="Times New Roman"/>
            </a:endParaRPr>
          </a:p>
          <a:p>
            <a:pPr marR="25400" algn="r">
              <a:lnSpc>
                <a:spcPct val="100000"/>
              </a:lnSpc>
            </a:pPr>
            <a:r>
              <a:rPr sz="750" spc="-10" dirty="0">
                <a:solidFill>
                  <a:srgbClr val="1F1F1F"/>
                </a:solidFill>
                <a:latin typeface="Arial"/>
                <a:cs typeface="Arial"/>
              </a:rPr>
              <a:t>P</a:t>
            </a:r>
            <a:r>
              <a:rPr sz="750" spc="-10" dirty="0">
                <a:solidFill>
                  <a:srgbClr val="414141"/>
                </a:solidFill>
                <a:latin typeface="Arial"/>
                <a:cs typeface="Arial"/>
              </a:rPr>
              <a:t>á</a:t>
            </a:r>
            <a:r>
              <a:rPr sz="750" spc="25" dirty="0">
                <a:solidFill>
                  <a:srgbClr val="414141"/>
                </a:solidFill>
                <a:latin typeface="Arial"/>
                <a:cs typeface="Arial"/>
              </a:rPr>
              <a:t>g</a:t>
            </a:r>
            <a:r>
              <a:rPr sz="750" spc="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750" spc="5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750" spc="-70" dirty="0">
                <a:solidFill>
                  <a:srgbClr val="414141"/>
                </a:solidFill>
                <a:latin typeface="Arial"/>
                <a:cs typeface="Arial"/>
              </a:rPr>
              <a:t>a</a:t>
            </a:r>
            <a:r>
              <a:rPr sz="750" spc="5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750" spc="25" dirty="0">
                <a:solidFill>
                  <a:srgbClr val="0C0C0C"/>
                </a:solidFill>
                <a:latin typeface="Arial"/>
                <a:cs typeface="Arial"/>
              </a:rPr>
              <a:t>3</a:t>
            </a:r>
            <a:r>
              <a:rPr sz="75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750" spc="25" dirty="0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sz="750" spc="-40" dirty="0">
                <a:solidFill>
                  <a:srgbClr val="414141"/>
                </a:solidFill>
                <a:latin typeface="Arial"/>
                <a:cs typeface="Arial"/>
              </a:rPr>
              <a:t>e</a:t>
            </a:r>
            <a:r>
              <a:rPr sz="750" spc="5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0C0C0C"/>
                </a:solidFill>
                <a:latin typeface="Arial"/>
                <a:cs typeface="Arial"/>
              </a:rPr>
              <a:t>5</a:t>
            </a:r>
            <a:endParaRPr sz="7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24255" y="8936735"/>
            <a:ext cx="414528" cy="12557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219200" y="853439"/>
            <a:ext cx="646176" cy="5852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681471" y="9595104"/>
            <a:ext cx="1706879" cy="103631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63846" y="10658749"/>
            <a:ext cx="889000" cy="0"/>
          </a:xfrm>
          <a:custGeom>
            <a:avLst/>
            <a:gdLst/>
            <a:ahLst/>
            <a:cxnLst/>
            <a:rect l="l" t="t" r="r" b="b"/>
            <a:pathLst>
              <a:path w="889000">
                <a:moveTo>
                  <a:pt x="0" y="0"/>
                </a:moveTo>
                <a:lnTo>
                  <a:pt x="888739" y="0"/>
                </a:lnTo>
              </a:path>
            </a:pathLst>
          </a:custGeom>
          <a:ln w="5964">
            <a:solidFill>
              <a:srgbClr val="C8C8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098801" y="956069"/>
            <a:ext cx="1356360" cy="445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spc="-40" dirty="0">
                <a:solidFill>
                  <a:srgbClr val="0E0E0E"/>
                </a:solidFill>
                <a:latin typeface="Arial"/>
                <a:cs typeface="Arial"/>
              </a:rPr>
              <a:t>MACKENZIE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250" spc="-20" dirty="0">
                <a:solidFill>
                  <a:srgbClr val="0E0E0E"/>
                </a:solidFill>
                <a:latin typeface="Arial"/>
                <a:cs typeface="Arial"/>
              </a:rPr>
              <a:t>ESPORTE</a:t>
            </a:r>
            <a:r>
              <a:rPr sz="12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50" spc="-25" dirty="0">
                <a:solidFill>
                  <a:srgbClr val="0E0E0E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65" dirty="0">
                <a:solidFill>
                  <a:srgbClr val="36363F"/>
                </a:solidFill>
              </a:rPr>
              <a:t>P</a:t>
            </a:r>
            <a:r>
              <a:rPr spc="-35" dirty="0">
                <a:solidFill>
                  <a:srgbClr val="605E72"/>
                </a:solidFill>
              </a:rPr>
              <a:t>á</a:t>
            </a:r>
            <a:r>
              <a:rPr spc="20" dirty="0">
                <a:solidFill>
                  <a:srgbClr val="605E72"/>
                </a:solidFill>
              </a:rPr>
              <a:t>g</a:t>
            </a:r>
            <a:r>
              <a:rPr spc="-145" dirty="0"/>
              <a:t>i</a:t>
            </a:r>
            <a:r>
              <a:rPr spc="-105" dirty="0"/>
              <a:t> </a:t>
            </a:r>
            <a:r>
              <a:rPr spc="-145" dirty="0"/>
              <a:t>n</a:t>
            </a:r>
            <a:r>
              <a:rPr spc="-105" dirty="0"/>
              <a:t> </a:t>
            </a:r>
            <a:r>
              <a:rPr spc="-55" dirty="0">
                <a:solidFill>
                  <a:srgbClr val="36363F"/>
                </a:solidFill>
              </a:rPr>
              <a:t>a</a:t>
            </a:r>
            <a:r>
              <a:rPr spc="35" dirty="0">
                <a:solidFill>
                  <a:srgbClr val="36363F"/>
                </a:solidFill>
              </a:rPr>
              <a:t> </a:t>
            </a:r>
            <a:fld id="{81D60167-4931-47E6-BA6A-407CBD079E47}" type="slidenum">
              <a:rPr dirty="0">
                <a:solidFill>
                  <a:srgbClr val="080808"/>
                </a:solidFill>
              </a:rPr>
              <a:t>4</a:t>
            </a:fld>
            <a:r>
              <a:rPr spc="10" dirty="0">
                <a:solidFill>
                  <a:srgbClr val="080808"/>
                </a:solidFill>
              </a:rPr>
              <a:t> </a:t>
            </a:r>
            <a:r>
              <a:rPr spc="-5" dirty="0">
                <a:solidFill>
                  <a:srgbClr val="36363F"/>
                </a:solidFill>
              </a:rPr>
              <a:t>d</a:t>
            </a:r>
            <a:r>
              <a:rPr spc="-25" dirty="0">
                <a:solidFill>
                  <a:srgbClr val="4F4D67"/>
                </a:solidFill>
              </a:rPr>
              <a:t>e</a:t>
            </a:r>
            <a:r>
              <a:rPr spc="35" dirty="0">
                <a:solidFill>
                  <a:srgbClr val="4F4D67"/>
                </a:solidFill>
              </a:rPr>
              <a:t> </a:t>
            </a:r>
            <a:r>
              <a:rPr dirty="0">
                <a:solidFill>
                  <a:srgbClr val="080808"/>
                </a:solidFill>
              </a:rPr>
              <a:t>5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129539" y="1553633"/>
            <a:ext cx="5614035" cy="74764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" indent="4804410">
              <a:lnSpc>
                <a:spcPct val="100000"/>
              </a:lnSpc>
            </a:pP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Página</a:t>
            </a:r>
            <a:r>
              <a:rPr sz="950" spc="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b="1" spc="65" dirty="0">
                <a:solidFill>
                  <a:srgbClr val="0E0E0E"/>
                </a:solidFill>
                <a:latin typeface="Arial"/>
                <a:cs typeface="Arial"/>
              </a:rPr>
              <a:t>4</a:t>
            </a:r>
            <a:r>
              <a:rPr sz="1000" b="1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b="1" spc="-6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000" b="1" spc="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b="1" spc="25" dirty="0">
                <a:solidFill>
                  <a:srgbClr val="0E0E0E"/>
                </a:solidFill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800">
              <a:latin typeface="Times New Roman"/>
              <a:cs typeface="Times New Roman"/>
            </a:endParaRPr>
          </a:p>
          <a:p>
            <a:pPr marL="24130" marR="6985" algn="just">
              <a:lnSpc>
                <a:spcPct val="102000"/>
              </a:lnSpc>
            </a:pPr>
            <a:r>
              <a:rPr sz="950" spc="-65" dirty="0">
                <a:solidFill>
                  <a:srgbClr val="0E0E0E"/>
                </a:solidFill>
                <a:latin typeface="Arial"/>
                <a:cs typeface="Arial"/>
              </a:rPr>
              <a:t>CONTRATANTE  </a:t>
            </a:r>
            <a:r>
              <a:rPr sz="950" spc="-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decorrência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prestação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dos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12121"/>
                </a:solidFill>
                <a:latin typeface="Arial"/>
                <a:cs typeface="Arial"/>
              </a:rPr>
              <a:t>serviços,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950" spc="-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incluindo-se </a:t>
            </a:r>
            <a:r>
              <a:rPr sz="9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danos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materiais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pessoais</a:t>
            </a:r>
            <a:r>
              <a:rPr sz="9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causados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95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terceiros, </a:t>
            </a:r>
            <a:r>
              <a:rPr sz="95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95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que</a:t>
            </a:r>
            <a:r>
              <a:rPr sz="950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título</a:t>
            </a:r>
            <a:r>
              <a:rPr sz="950" spc="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E0E0E"/>
                </a:solidFill>
                <a:latin typeface="Arial"/>
                <a:cs typeface="Arial"/>
              </a:rPr>
              <a:t>for.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7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000" b="1" spc="-65" dirty="0">
                <a:solidFill>
                  <a:srgbClr val="0E0E0E"/>
                </a:solidFill>
                <a:latin typeface="Arial"/>
                <a:cs typeface="Arial"/>
              </a:rPr>
              <a:t>CLÁUSULA </a:t>
            </a:r>
            <a:r>
              <a:rPr sz="1000" b="1" spc="-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b="1" spc="75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1000" b="1" spc="30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1000" b="1" spc="70" dirty="0">
                <a:solidFill>
                  <a:srgbClr val="0E0E0E"/>
                </a:solidFill>
                <a:latin typeface="Arial"/>
                <a:cs typeface="Arial"/>
              </a:rPr>
              <a:t>ª</a:t>
            </a:r>
            <a:r>
              <a:rPr sz="1000" b="1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b="1" spc="65" dirty="0">
                <a:solidFill>
                  <a:srgbClr val="0E0E0E"/>
                </a:solidFill>
                <a:latin typeface="Arial"/>
                <a:cs typeface="Arial"/>
              </a:rPr>
              <a:t>-</a:t>
            </a:r>
            <a:r>
              <a:rPr sz="1000" b="1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E0E0E"/>
                </a:solidFill>
                <a:latin typeface="Arial"/>
                <a:cs typeface="Arial"/>
              </a:rPr>
              <a:t>RESC</a:t>
            </a:r>
            <a:r>
              <a:rPr sz="1000" b="1" spc="1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00" b="1" spc="-10" dirty="0">
                <a:solidFill>
                  <a:srgbClr val="0E0E0E"/>
                </a:solidFill>
                <a:latin typeface="Arial"/>
                <a:cs typeface="Arial"/>
              </a:rPr>
              <a:t>SÃO/PENALIDADES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950" spc="-10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9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presente</a:t>
            </a:r>
            <a:r>
              <a:rPr sz="950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contrato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pode</a:t>
            </a:r>
            <a:r>
              <a:rPr sz="9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ser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rescindido</a:t>
            </a:r>
            <a:r>
              <a:rPr sz="95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b="1" spc="-65" dirty="0">
                <a:solidFill>
                  <a:srgbClr val="0E0E0E"/>
                </a:solidFill>
                <a:latin typeface="Arial"/>
                <a:cs typeface="Arial"/>
              </a:rPr>
              <a:t>SE: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800">
              <a:latin typeface="Times New Roman"/>
              <a:cs typeface="Times New Roman"/>
            </a:endParaRPr>
          </a:p>
          <a:p>
            <a:pPr marL="426720" indent="-202565">
              <a:lnSpc>
                <a:spcPct val="100000"/>
              </a:lnSpc>
              <a:buClr>
                <a:srgbClr val="0E0E0E"/>
              </a:buClr>
              <a:buFont typeface="Arial"/>
              <a:buChar char="•"/>
              <a:tabLst>
                <a:tab pos="430530" algn="l"/>
              </a:tabLst>
            </a:pP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Não</a:t>
            </a:r>
            <a:r>
              <a:rPr sz="950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for </a:t>
            </a:r>
            <a:r>
              <a:rPr sz="950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cumprido</a:t>
            </a:r>
            <a:r>
              <a:rPr sz="950" spc="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essas</a:t>
            </a:r>
            <a:r>
              <a:rPr sz="9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cláusulas</a:t>
            </a:r>
            <a:r>
              <a:rPr sz="950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contratuais, </a:t>
            </a:r>
            <a:r>
              <a:rPr sz="950" spc="-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12121"/>
                </a:solidFill>
                <a:latin typeface="Arial"/>
                <a:cs typeface="Arial"/>
              </a:rPr>
              <a:t>especificações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9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prazos;</a:t>
            </a:r>
            <a:endParaRPr sz="950">
              <a:latin typeface="Arial"/>
              <a:cs typeface="Arial"/>
            </a:endParaRPr>
          </a:p>
          <a:p>
            <a:pPr marL="426720" marR="9525" indent="-202565">
              <a:lnSpc>
                <a:spcPct val="102000"/>
              </a:lnSpc>
              <a:spcBef>
                <a:spcPts val="45"/>
              </a:spcBef>
              <a:buClr>
                <a:srgbClr val="0E0E0E"/>
              </a:buClr>
              <a:buFont typeface="Arial"/>
              <a:buChar char="•"/>
              <a:tabLst>
                <a:tab pos="430530" algn="l"/>
              </a:tabLst>
            </a:pP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Houver </a:t>
            </a:r>
            <a:r>
              <a:rPr sz="950" spc="-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cessão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transferência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dos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direitos </a:t>
            </a:r>
            <a:r>
              <a:rPr sz="950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obrigações,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fusão,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cisão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12121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incorporação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CONTRATADA;</a:t>
            </a:r>
            <a:endParaRPr sz="950">
              <a:latin typeface="Arial"/>
              <a:cs typeface="Arial"/>
            </a:endParaRPr>
          </a:p>
          <a:p>
            <a:pPr marL="429895" indent="-208915">
              <a:lnSpc>
                <a:spcPct val="100000"/>
              </a:lnSpc>
              <a:spcBef>
                <a:spcPts val="90"/>
              </a:spcBef>
              <a:buClr>
                <a:srgbClr val="0E0E0E"/>
              </a:buClr>
              <a:buFont typeface="Arial"/>
              <a:buChar char="•"/>
              <a:tabLst>
                <a:tab pos="430530" algn="l"/>
              </a:tabLst>
            </a:pP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Houver</a:t>
            </a:r>
            <a:r>
              <a:rPr sz="950" spc="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falência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950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concordata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CONTRATADA;</a:t>
            </a:r>
            <a:endParaRPr sz="950">
              <a:latin typeface="Arial"/>
              <a:cs typeface="Arial"/>
            </a:endParaRPr>
          </a:p>
          <a:p>
            <a:pPr marL="429895" marR="12065" indent="-208915">
              <a:lnSpc>
                <a:spcPct val="100000"/>
              </a:lnSpc>
              <a:spcBef>
                <a:spcPts val="114"/>
              </a:spcBef>
              <a:buClr>
                <a:srgbClr val="0E0E0E"/>
              </a:buClr>
              <a:buFont typeface="Arial"/>
              <a:buChar char="•"/>
              <a:tabLst>
                <a:tab pos="427355" algn="l"/>
              </a:tabLst>
            </a:pP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Houver  alteração </a:t>
            </a:r>
            <a:r>
              <a:rPr sz="950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social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modificação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finalidade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estrutura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CONTRATADA,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que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prejudique</a:t>
            </a:r>
            <a:r>
              <a:rPr sz="950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95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execução</a:t>
            </a:r>
            <a:r>
              <a:rPr sz="9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9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E0E0E"/>
                </a:solidFill>
                <a:latin typeface="Arial"/>
                <a:cs typeface="Arial"/>
              </a:rPr>
              <a:t>contrato;</a:t>
            </a:r>
            <a:endParaRPr sz="950">
              <a:latin typeface="Arial"/>
              <a:cs typeface="Arial"/>
            </a:endParaRPr>
          </a:p>
          <a:p>
            <a:pPr marL="424180" indent="-200025">
              <a:lnSpc>
                <a:spcPct val="100000"/>
              </a:lnSpc>
              <a:spcBef>
                <a:spcPts val="114"/>
              </a:spcBef>
              <a:buClr>
                <a:srgbClr val="0E0E0E"/>
              </a:buClr>
              <a:buFont typeface="Arial"/>
              <a:buChar char="•"/>
              <a:tabLst>
                <a:tab pos="424815" algn="l"/>
              </a:tabLst>
            </a:pP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caso</a:t>
            </a:r>
            <a:r>
              <a:rPr sz="9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E0E0E"/>
                </a:solidFill>
                <a:latin typeface="Arial"/>
                <a:cs typeface="Arial"/>
              </a:rPr>
              <a:t>fortuito</a:t>
            </a:r>
            <a:r>
              <a:rPr sz="950" spc="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95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força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maior</a:t>
            </a:r>
            <a:r>
              <a:rPr sz="950" spc="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impeditiva </a:t>
            </a:r>
            <a:r>
              <a:rPr sz="950" spc="-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9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12121"/>
                </a:solidFill>
                <a:latin typeface="Arial"/>
                <a:cs typeface="Arial"/>
              </a:rPr>
              <a:t>execução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950" spc="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contrato.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700">
              <a:latin typeface="Times New Roman"/>
              <a:cs typeface="Times New Roman"/>
            </a:endParaRPr>
          </a:p>
          <a:p>
            <a:pPr marL="18415" marR="6985" indent="2540" algn="just">
              <a:lnSpc>
                <a:spcPct val="104400"/>
              </a:lnSpc>
            </a:pPr>
            <a:r>
              <a:rPr sz="1000" b="1" spc="10" dirty="0">
                <a:solidFill>
                  <a:srgbClr val="0E0E0E"/>
                </a:solidFill>
                <a:latin typeface="Arial"/>
                <a:cs typeface="Arial"/>
              </a:rPr>
              <a:t>Parágrafo  </a:t>
            </a:r>
            <a:r>
              <a:rPr sz="1000" b="1" spc="-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E0E0E"/>
                </a:solidFill>
                <a:latin typeface="Arial"/>
                <a:cs typeface="Arial"/>
              </a:rPr>
              <a:t>Primeiro:</a:t>
            </a:r>
            <a:r>
              <a:rPr sz="1000" b="1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000" b="1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não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cumprimento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das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condições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técnicas,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comerciais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12121"/>
                </a:solidFill>
                <a:latin typeface="Arial"/>
                <a:cs typeface="Arial"/>
              </a:rPr>
              <a:t>jurídicas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estabelecidas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 nos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instrumentos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convocatório  </a:t>
            </a:r>
            <a:r>
              <a:rPr sz="95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contratual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caracterizará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o </a:t>
            </a:r>
            <a:r>
              <a:rPr sz="9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descumprimento 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das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obrigações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assumidas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 poderá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acarretar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ao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 participante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seguintes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penalidades,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previstas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instrumento</a:t>
            </a:r>
            <a:r>
              <a:rPr sz="950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convocatório:</a:t>
            </a:r>
            <a:endParaRPr sz="950">
              <a:latin typeface="Arial"/>
              <a:cs typeface="Arial"/>
            </a:endParaRPr>
          </a:p>
          <a:p>
            <a:pPr marL="417830" marR="4323715">
              <a:lnSpc>
                <a:spcPts val="2140"/>
              </a:lnSpc>
              <a:spcBef>
                <a:spcPts val="185"/>
              </a:spcBef>
            </a:pPr>
            <a:r>
              <a:rPr sz="950" spc="100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950" spc="335" dirty="0">
                <a:solidFill>
                  <a:srgbClr val="0E0E0E"/>
                </a:solidFill>
                <a:latin typeface="Arial"/>
                <a:cs typeface="Arial"/>
              </a:rPr>
              <a:t>-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advertência; </a:t>
            </a:r>
            <a:r>
              <a:rPr sz="950" spc="20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2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335" dirty="0">
                <a:solidFill>
                  <a:srgbClr val="0E0E0E"/>
                </a:solidFill>
                <a:latin typeface="Arial"/>
                <a:cs typeface="Arial"/>
              </a:rPr>
              <a:t>-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E0E0E"/>
                </a:solidFill>
                <a:latin typeface="Arial"/>
                <a:cs typeface="Arial"/>
              </a:rPr>
              <a:t>multa;</a:t>
            </a:r>
            <a:endParaRPr sz="950">
              <a:latin typeface="Arial"/>
              <a:cs typeface="Arial"/>
            </a:endParaRPr>
          </a:p>
          <a:p>
            <a:pPr marL="417830" marR="16510" algn="just">
              <a:lnSpc>
                <a:spcPct val="104099"/>
              </a:lnSpc>
              <a:spcBef>
                <a:spcPts val="685"/>
              </a:spcBef>
            </a:pPr>
            <a:r>
              <a:rPr sz="950" spc="150" dirty="0">
                <a:solidFill>
                  <a:srgbClr val="0E0E0E"/>
                </a:solidFill>
                <a:latin typeface="Arial"/>
                <a:cs typeface="Arial"/>
              </a:rPr>
              <a:t>III</a:t>
            </a:r>
            <a:r>
              <a:rPr sz="950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335" dirty="0">
                <a:solidFill>
                  <a:srgbClr val="0E0E0E"/>
                </a:solidFill>
                <a:latin typeface="Arial"/>
                <a:cs typeface="Arial"/>
              </a:rPr>
              <a:t>-</a:t>
            </a:r>
            <a:r>
              <a:rPr sz="9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suspensão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temporária </a:t>
            </a:r>
            <a:r>
              <a:rPr sz="950" spc="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para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participar 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dos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processos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12121"/>
                </a:solidFill>
                <a:latin typeface="Arial"/>
                <a:cs typeface="Arial"/>
              </a:rPr>
              <a:t>seletivos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E0E0E"/>
                </a:solidFill>
                <a:latin typeface="Arial"/>
                <a:cs typeface="Arial"/>
              </a:rPr>
              <a:t>CBC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do </a:t>
            </a:r>
            <a:r>
              <a:rPr sz="950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Mackenzie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 Esporte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Clube,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por</a:t>
            </a:r>
            <a:r>
              <a:rPr sz="950" spc="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conseqüência,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contratar </a:t>
            </a:r>
            <a:r>
              <a:rPr sz="950" spc="-8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com</a:t>
            </a:r>
            <a:r>
              <a:rPr sz="950" spc="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mesma,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pelo </a:t>
            </a:r>
            <a:r>
              <a:rPr sz="95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prazo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mínimo</a:t>
            </a:r>
            <a:r>
              <a:rPr sz="950" spc="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6</a:t>
            </a:r>
            <a:r>
              <a:rPr sz="9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12121"/>
                </a:solidFill>
                <a:latin typeface="Arial"/>
                <a:cs typeface="Arial"/>
              </a:rPr>
              <a:t>(seis)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meses</a:t>
            </a:r>
            <a:r>
              <a:rPr sz="950" spc="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máximo</a:t>
            </a:r>
            <a:r>
              <a:rPr sz="950" spc="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de </a:t>
            </a:r>
            <a:r>
              <a:rPr sz="950" spc="-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12121"/>
                </a:solidFill>
                <a:latin typeface="Arial"/>
                <a:cs typeface="Arial"/>
              </a:rPr>
              <a:t>24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12121"/>
                </a:solidFill>
                <a:latin typeface="Arial"/>
                <a:cs typeface="Arial"/>
              </a:rPr>
              <a:t>(vinte</a:t>
            </a:r>
            <a:r>
              <a:rPr sz="950" spc="114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950" spc="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quatro)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meses,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nas</a:t>
            </a:r>
            <a:r>
              <a:rPr sz="9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12121"/>
                </a:solidFill>
                <a:latin typeface="Arial"/>
                <a:cs typeface="Arial"/>
              </a:rPr>
              <a:t>condições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estabelecidas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instrumento convocatório.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700">
              <a:latin typeface="Times New Roman"/>
              <a:cs typeface="Times New Roman"/>
            </a:endParaRPr>
          </a:p>
          <a:p>
            <a:pPr marL="417830" marR="15875" indent="2540" algn="just">
              <a:lnSpc>
                <a:spcPct val="103499"/>
              </a:lnSpc>
            </a:pPr>
            <a:r>
              <a:rPr sz="1000" b="1" spc="15" dirty="0">
                <a:solidFill>
                  <a:srgbClr val="0E0E0E"/>
                </a:solidFill>
                <a:latin typeface="Arial"/>
                <a:cs typeface="Arial"/>
              </a:rPr>
              <a:t>Parágrafo </a:t>
            </a:r>
            <a:r>
              <a:rPr sz="1000" b="1" spc="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0E0E0E"/>
                </a:solidFill>
                <a:latin typeface="Arial"/>
                <a:cs typeface="Arial"/>
              </a:rPr>
              <a:t>único: </a:t>
            </a:r>
            <a:r>
              <a:rPr sz="1000" b="1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E0E0E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penas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previstas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nos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incisos</a:t>
            </a:r>
            <a:r>
              <a:rPr sz="950" spc="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95" dirty="0">
                <a:solidFill>
                  <a:srgbClr val="0E0E0E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200" dirty="0">
                <a:solidFill>
                  <a:srgbClr val="0E0E0E"/>
                </a:solidFill>
                <a:latin typeface="Arial"/>
                <a:cs typeface="Arial"/>
              </a:rPr>
              <a:t>II</a:t>
            </a:r>
            <a:r>
              <a:rPr sz="9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60" dirty="0">
                <a:solidFill>
                  <a:srgbClr val="0E0E0E"/>
                </a:solidFill>
                <a:latin typeface="Arial"/>
                <a:cs typeface="Arial"/>
              </a:rPr>
              <a:t>III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deste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E0E0E"/>
                </a:solidFill>
                <a:latin typeface="Arial"/>
                <a:cs typeface="Arial"/>
              </a:rPr>
              <a:t>artigo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poderão </a:t>
            </a:r>
            <a:r>
              <a:rPr sz="950" spc="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12121"/>
                </a:solidFill>
                <a:latin typeface="Arial"/>
                <a:cs typeface="Arial"/>
              </a:rPr>
              <a:t>ser</a:t>
            </a:r>
            <a:r>
              <a:rPr sz="950" spc="-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aplicadas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cumulativamente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não,</a:t>
            </a:r>
            <a:r>
              <a:rPr sz="9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12121"/>
                </a:solidFill>
                <a:latin typeface="Arial"/>
                <a:cs typeface="Arial"/>
              </a:rPr>
              <a:t>sem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prejuízo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rescisão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950" spc="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ajuste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por</a:t>
            </a:r>
            <a:r>
              <a:rPr sz="950" spc="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ato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unilateral </a:t>
            </a:r>
            <a:r>
              <a:rPr sz="950" spc="-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E0E0E"/>
                </a:solidFill>
                <a:latin typeface="Arial"/>
                <a:cs typeface="Arial"/>
              </a:rPr>
              <a:t>CBC</a:t>
            </a:r>
            <a:r>
              <a:rPr sz="950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95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950" spc="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Mackenzie</a:t>
            </a:r>
            <a:r>
              <a:rPr sz="950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Esporte</a:t>
            </a:r>
            <a:r>
              <a:rPr sz="9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12121"/>
                </a:solidFill>
                <a:latin typeface="Arial"/>
                <a:cs typeface="Arial"/>
              </a:rPr>
              <a:t>Clube.</a:t>
            </a:r>
            <a:endParaRPr sz="950">
              <a:latin typeface="Arial"/>
              <a:cs typeface="Arial"/>
            </a:endParaRPr>
          </a:p>
          <a:p>
            <a:pPr marL="18415" marR="13335" algn="just">
              <a:lnSpc>
                <a:spcPct val="106300"/>
              </a:lnSpc>
              <a:spcBef>
                <a:spcPts val="630"/>
              </a:spcBef>
            </a:pPr>
            <a:r>
              <a:rPr sz="1000" b="1" spc="10" dirty="0">
                <a:solidFill>
                  <a:srgbClr val="0E0E0E"/>
                </a:solidFill>
                <a:latin typeface="Arial"/>
                <a:cs typeface="Arial"/>
              </a:rPr>
              <a:t>Parágrafo</a:t>
            </a:r>
            <a:r>
              <a:rPr sz="1000" b="1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E0E0E"/>
                </a:solidFill>
                <a:latin typeface="Arial"/>
                <a:cs typeface="Arial"/>
              </a:rPr>
              <a:t>Segundo:</a:t>
            </a:r>
            <a:r>
              <a:rPr sz="10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b="1" spc="-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notificação</a:t>
            </a:r>
            <a:r>
              <a:rPr sz="950" spc="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para</a:t>
            </a:r>
            <a:r>
              <a:rPr sz="950" spc="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aplicação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das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penalidades,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relativas </a:t>
            </a:r>
            <a:r>
              <a:rPr sz="950" spc="-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E0E0E"/>
                </a:solidFill>
                <a:latin typeface="Times New Roman"/>
                <a:cs typeface="Times New Roman"/>
              </a:rPr>
              <a:t>à</a:t>
            </a:r>
            <a:r>
              <a:rPr sz="1200" spc="140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inexecução</a:t>
            </a:r>
            <a:r>
              <a:rPr sz="950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E0E0E"/>
                </a:solidFill>
                <a:latin typeface="Arial"/>
                <a:cs typeface="Arial"/>
              </a:rPr>
              <a:t>total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 parcial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previstas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neste </a:t>
            </a:r>
            <a:r>
              <a:rPr sz="950" spc="-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Capítulo,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será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efetuada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através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12121"/>
                </a:solidFill>
                <a:latin typeface="Arial"/>
                <a:cs typeface="Arial"/>
              </a:rPr>
              <a:t>comunicação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E0E0E"/>
                </a:solidFill>
                <a:latin typeface="Arial"/>
                <a:cs typeface="Arial"/>
              </a:rPr>
              <a:t>formal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encaminhada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via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e­</a:t>
            </a:r>
            <a:endParaRPr sz="950">
              <a:latin typeface="Arial"/>
              <a:cs typeface="Arial"/>
            </a:endParaRPr>
          </a:p>
          <a:p>
            <a:pPr marL="18415" marR="13335" algn="just">
              <a:lnSpc>
                <a:spcPts val="1230"/>
              </a:lnSpc>
              <a:spcBef>
                <a:spcPts val="80"/>
              </a:spcBef>
            </a:pP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mail</a:t>
            </a:r>
            <a:r>
              <a:rPr sz="9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E0E0E"/>
                </a:solidFill>
                <a:latin typeface="Times New Roman"/>
                <a:cs typeface="Times New Roman"/>
              </a:rPr>
              <a:t>à</a:t>
            </a:r>
            <a:r>
              <a:rPr sz="1200" spc="140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contratada,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onde</a:t>
            </a:r>
            <a:r>
              <a:rPr sz="9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deverá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ser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assegurado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direito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E0E0E"/>
                </a:solidFill>
                <a:latin typeface="Times New Roman"/>
                <a:cs typeface="Times New Roman"/>
              </a:rPr>
              <a:t>à</a:t>
            </a:r>
            <a:r>
              <a:rPr sz="1200" spc="120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defesa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prévia, </a:t>
            </a:r>
            <a:r>
              <a:rPr sz="95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respeitando-se </a:t>
            </a:r>
            <a:r>
              <a:rPr sz="950" spc="-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950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prazo</a:t>
            </a:r>
            <a:r>
              <a:rPr sz="9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E0E0E"/>
                </a:solidFill>
                <a:latin typeface="Arial"/>
                <a:cs typeface="Arial"/>
              </a:rPr>
              <a:t>5</a:t>
            </a:r>
            <a:r>
              <a:rPr sz="950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(cinco)</a:t>
            </a:r>
            <a:r>
              <a:rPr sz="950" spc="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dias</a:t>
            </a:r>
            <a:r>
              <a:rPr sz="9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úteis.</a:t>
            </a:r>
            <a:endParaRPr sz="950">
              <a:latin typeface="Arial"/>
              <a:cs typeface="Arial"/>
            </a:endParaRPr>
          </a:p>
          <a:p>
            <a:pPr marL="12700" marR="14604" indent="5715" algn="just">
              <a:lnSpc>
                <a:spcPct val="102200"/>
              </a:lnSpc>
              <a:spcBef>
                <a:spcPts val="765"/>
              </a:spcBef>
            </a:pPr>
            <a:r>
              <a:rPr sz="1000" b="1" spc="10" dirty="0">
                <a:solidFill>
                  <a:srgbClr val="0E0E0E"/>
                </a:solidFill>
                <a:latin typeface="Arial"/>
                <a:cs typeface="Arial"/>
              </a:rPr>
              <a:t>Parágrafo</a:t>
            </a:r>
            <a:r>
              <a:rPr sz="1000" b="1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E0E0E"/>
                </a:solidFill>
                <a:latin typeface="Arial"/>
                <a:cs typeface="Arial"/>
              </a:rPr>
              <a:t>Terceiro:</a:t>
            </a:r>
            <a:r>
              <a:rPr sz="10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b="1" spc="-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E0E0E"/>
                </a:solidFill>
                <a:latin typeface="Arial"/>
                <a:cs typeface="Arial"/>
              </a:rPr>
              <a:t>Caso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haja </a:t>
            </a:r>
            <a:r>
              <a:rPr sz="950" spc="-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recusa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material </a:t>
            </a:r>
            <a:r>
              <a:rPr sz="950" spc="-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950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serviço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por </a:t>
            </a:r>
            <a:r>
              <a:rPr sz="950" spc="-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parte</a:t>
            </a:r>
            <a:r>
              <a:rPr sz="9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Mackenzie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Esporte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Clube,</a:t>
            </a:r>
            <a:r>
              <a:rPr sz="950" spc="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950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contratada </a:t>
            </a:r>
            <a:r>
              <a:rPr sz="950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deverá,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dentro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do </a:t>
            </a:r>
            <a:r>
              <a:rPr sz="950" spc="-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prazo</a:t>
            </a:r>
            <a:r>
              <a:rPr sz="9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originalmente </a:t>
            </a:r>
            <a:r>
              <a:rPr sz="950" spc="-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contratado,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reparar, </a:t>
            </a:r>
            <a:r>
              <a:rPr sz="95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corrigir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remover 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às</a:t>
            </a:r>
            <a:r>
              <a:rPr sz="950" spc="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E0E0E"/>
                </a:solidFill>
                <a:latin typeface="Arial"/>
                <a:cs typeface="Arial"/>
              </a:rPr>
              <a:t>suas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custas,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no</a:t>
            </a:r>
            <a:r>
              <a:rPr sz="950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todo</a:t>
            </a:r>
            <a:r>
              <a:rPr sz="9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950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950" spc="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parte,</a:t>
            </a:r>
            <a:r>
              <a:rPr sz="95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objeto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viciado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95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com</a:t>
            </a:r>
            <a:r>
              <a:rPr sz="9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defeitos </a:t>
            </a:r>
            <a:r>
              <a:rPr sz="95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incorreções </a:t>
            </a:r>
            <a:r>
              <a:rPr sz="950" spc="-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na</a:t>
            </a:r>
            <a:r>
              <a:rPr sz="9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execução,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sob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pena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de </a:t>
            </a:r>
            <a:r>
              <a:rPr sz="9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restar </a:t>
            </a:r>
            <a:r>
              <a:rPr sz="9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caracterizada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inexecução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E0E0E"/>
                </a:solidFill>
                <a:latin typeface="Arial"/>
                <a:cs typeface="Arial"/>
              </a:rPr>
              <a:t>total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parcial </a:t>
            </a:r>
            <a:r>
              <a:rPr sz="950" spc="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do </a:t>
            </a:r>
            <a:r>
              <a:rPr sz="9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E0E0E"/>
                </a:solidFill>
                <a:latin typeface="Arial"/>
                <a:cs typeface="Arial"/>
              </a:rPr>
              <a:t>objeto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contratado,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com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consequente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12121"/>
                </a:solidFill>
                <a:latin typeface="Arial"/>
                <a:cs typeface="Arial"/>
              </a:rPr>
              <a:t>aplicação</a:t>
            </a:r>
            <a:r>
              <a:rPr sz="950" spc="10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das</a:t>
            </a:r>
            <a:r>
              <a:rPr sz="9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12121"/>
                </a:solidFill>
                <a:latin typeface="Arial"/>
                <a:cs typeface="Arial"/>
              </a:rPr>
              <a:t>sanções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previstas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no</a:t>
            </a:r>
            <a:r>
              <a:rPr sz="950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12121"/>
                </a:solidFill>
                <a:latin typeface="Arial"/>
                <a:cs typeface="Arial"/>
              </a:rPr>
              <a:t>artigo</a:t>
            </a:r>
            <a:r>
              <a:rPr sz="950" spc="8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anterior.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 marR="12065" indent="5715" algn="just">
              <a:lnSpc>
                <a:spcPct val="94700"/>
              </a:lnSpc>
            </a:pPr>
            <a:r>
              <a:rPr sz="1000" b="1" spc="5" dirty="0">
                <a:solidFill>
                  <a:srgbClr val="0E0E0E"/>
                </a:solidFill>
                <a:latin typeface="Arial"/>
                <a:cs typeface="Arial"/>
              </a:rPr>
              <a:t>Parágrafo </a:t>
            </a:r>
            <a:r>
              <a:rPr sz="1000" b="1" spc="-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b="1" spc="15" dirty="0">
                <a:solidFill>
                  <a:srgbClr val="0E0E0E"/>
                </a:solidFill>
                <a:latin typeface="Arial"/>
                <a:cs typeface="Arial"/>
              </a:rPr>
              <a:t>Quarto:</a:t>
            </a:r>
            <a:r>
              <a:rPr sz="10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b="1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pena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de </a:t>
            </a:r>
            <a:r>
              <a:rPr sz="950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multa </a:t>
            </a:r>
            <a:r>
              <a:rPr sz="950" spc="-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pela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12121"/>
                </a:solidFill>
                <a:latin typeface="Arial"/>
                <a:cs typeface="Arial"/>
              </a:rPr>
              <a:t>inexecução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total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parcial </a:t>
            </a:r>
            <a:r>
              <a:rPr sz="95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do </a:t>
            </a:r>
            <a:r>
              <a:rPr sz="950" spc="-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ajuste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12121"/>
                </a:solidFill>
                <a:latin typeface="Arial"/>
                <a:cs typeface="Arial"/>
              </a:rPr>
              <a:t>celebrado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12121"/>
                </a:solidFill>
                <a:latin typeface="Arial"/>
                <a:cs typeface="Arial"/>
              </a:rPr>
              <a:t>com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E0E0E"/>
                </a:solidFill>
                <a:latin typeface="Arial"/>
                <a:cs typeface="Arial"/>
              </a:rPr>
              <a:t>CBC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com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o </a:t>
            </a:r>
            <a:r>
              <a:rPr sz="950" spc="-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Mackenzie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Esporte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Clube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12121"/>
                </a:solidFill>
                <a:latin typeface="Arial"/>
                <a:cs typeface="Arial"/>
              </a:rPr>
              <a:t>será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12121"/>
                </a:solidFill>
                <a:latin typeface="Arial"/>
                <a:cs typeface="Arial"/>
              </a:rPr>
              <a:t>calculada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em </a:t>
            </a:r>
            <a:r>
              <a:rPr sz="950" spc="-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até </a:t>
            </a:r>
            <a:r>
              <a:rPr sz="950" spc="-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E0E0E"/>
                </a:solidFill>
                <a:latin typeface="Arial"/>
                <a:cs typeface="Arial"/>
              </a:rPr>
              <a:t>50%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(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cinquenta </a:t>
            </a:r>
            <a:r>
              <a:rPr sz="95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cento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)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sobre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valor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E0E0E"/>
                </a:solidFill>
                <a:latin typeface="Arial"/>
                <a:cs typeface="Arial"/>
              </a:rPr>
              <a:t>total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ajuste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atualizado  </a:t>
            </a:r>
            <a:r>
              <a:rPr sz="95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12121"/>
                </a:solidFill>
                <a:latin typeface="Arial"/>
                <a:cs typeface="Arial"/>
              </a:rPr>
              <a:t>sobre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950" spc="-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valor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correspondente  </a:t>
            </a:r>
            <a:r>
              <a:rPr sz="95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E0E0E"/>
                </a:solidFill>
                <a:latin typeface="Times New Roman"/>
                <a:cs typeface="Times New Roman"/>
              </a:rPr>
              <a:t>à</a:t>
            </a:r>
            <a:r>
              <a:rPr sz="1200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200" spc="100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obrigação 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não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cumprida,</a:t>
            </a:r>
            <a:endParaRPr sz="950">
              <a:latin typeface="Arial"/>
              <a:cs typeface="Arial"/>
            </a:endParaRPr>
          </a:p>
          <a:p>
            <a:pPr marL="15240" algn="just">
              <a:lnSpc>
                <a:spcPct val="100000"/>
              </a:lnSpc>
              <a:spcBef>
                <a:spcPts val="20"/>
              </a:spcBef>
            </a:pP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excetuando-se  </a:t>
            </a:r>
            <a:r>
              <a:rPr sz="950" spc="-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aquelas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grande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vulto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12121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12121"/>
                </a:solidFill>
                <a:latin typeface="Arial"/>
                <a:cs typeface="Arial"/>
              </a:rPr>
              <a:t>com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repercussões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significativas,  </a:t>
            </a:r>
            <a:r>
              <a:rPr sz="950" spc="-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hipótese </a:t>
            </a:r>
            <a:r>
              <a:rPr sz="950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em </a:t>
            </a:r>
            <a:r>
              <a:rPr sz="950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endParaRPr sz="950">
              <a:latin typeface="Arial"/>
              <a:cs typeface="Arial"/>
            </a:endParaRPr>
          </a:p>
          <a:p>
            <a:pPr marL="18415" marR="20955" indent="-3175" algn="just">
              <a:lnSpc>
                <a:spcPts val="1260"/>
              </a:lnSpc>
              <a:spcBef>
                <a:spcPts val="35"/>
              </a:spcBef>
            </a:pP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graduação  </a:t>
            </a:r>
            <a:r>
              <a:rPr sz="9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multa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deverá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estar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12121"/>
                </a:solidFill>
                <a:latin typeface="Arial"/>
                <a:cs typeface="Arial"/>
              </a:rPr>
              <a:t>prevista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950" spc="10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12121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950" spc="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12121"/>
                </a:solidFill>
                <a:latin typeface="Arial"/>
                <a:cs typeface="Arial"/>
              </a:rPr>
              <a:t>instrumento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950" spc="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convocatório  </a:t>
            </a:r>
            <a:r>
              <a:rPr sz="950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950" spc="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 competente </a:t>
            </a:r>
            <a:r>
              <a:rPr sz="950" spc="5" dirty="0">
                <a:solidFill>
                  <a:srgbClr val="212121"/>
                </a:solidFill>
                <a:latin typeface="Arial"/>
                <a:cs typeface="Arial"/>
              </a:rPr>
              <a:t>instrumento</a:t>
            </a:r>
            <a:r>
              <a:rPr sz="950" spc="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950" spc="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E0E0E"/>
                </a:solidFill>
                <a:latin typeface="Arial"/>
                <a:cs typeface="Arial"/>
              </a:rPr>
              <a:t>contrato,</a:t>
            </a:r>
            <a:r>
              <a:rPr sz="950" spc="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12121"/>
                </a:solidFill>
                <a:latin typeface="Arial"/>
                <a:cs typeface="Arial"/>
              </a:rPr>
              <a:t>sendo</a:t>
            </a:r>
            <a:r>
              <a:rPr sz="950" spc="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12121"/>
                </a:solidFill>
                <a:latin typeface="Arial"/>
                <a:cs typeface="Arial"/>
              </a:rPr>
              <a:t>está</a:t>
            </a:r>
            <a:r>
              <a:rPr sz="950" spc="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devidamente</a:t>
            </a:r>
            <a:r>
              <a:rPr sz="950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12121"/>
                </a:solidFill>
                <a:latin typeface="Arial"/>
                <a:cs typeface="Arial"/>
              </a:rPr>
              <a:t>justificada.</a:t>
            </a:r>
            <a:endParaRPr sz="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94816" y="853439"/>
            <a:ext cx="646176" cy="5852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41247" y="3389376"/>
            <a:ext cx="4120896" cy="23042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937759" y="3364991"/>
            <a:ext cx="1877567" cy="89001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091526" y="957036"/>
            <a:ext cx="1372235" cy="4419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750" b="1" spc="10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endParaRPr sz="1750">
              <a:latin typeface="Arial"/>
              <a:cs typeface="Arial"/>
            </a:endParaRPr>
          </a:p>
          <a:p>
            <a:pPr marL="15240">
              <a:lnSpc>
                <a:spcPct val="100000"/>
              </a:lnSpc>
              <a:spcBef>
                <a:spcPts val="20"/>
              </a:spcBef>
            </a:pPr>
            <a:r>
              <a:rPr sz="1250" spc="-10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2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spc="-20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</p:txBody>
      </p:sp>
      <p:sp>
        <p:nvSpPr>
          <p:cNvPr id="14" name="object 1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65" dirty="0">
                <a:solidFill>
                  <a:srgbClr val="36363F"/>
                </a:solidFill>
              </a:rPr>
              <a:t>P</a:t>
            </a:r>
            <a:r>
              <a:rPr spc="-35" dirty="0">
                <a:solidFill>
                  <a:srgbClr val="605E72"/>
                </a:solidFill>
              </a:rPr>
              <a:t>á</a:t>
            </a:r>
            <a:r>
              <a:rPr spc="20" dirty="0">
                <a:solidFill>
                  <a:srgbClr val="605E72"/>
                </a:solidFill>
              </a:rPr>
              <a:t>g</a:t>
            </a:r>
            <a:r>
              <a:rPr spc="-145" dirty="0"/>
              <a:t>i</a:t>
            </a:r>
            <a:r>
              <a:rPr spc="-105" dirty="0"/>
              <a:t> </a:t>
            </a:r>
            <a:r>
              <a:rPr spc="-145" dirty="0"/>
              <a:t>n</a:t>
            </a:r>
            <a:r>
              <a:rPr spc="-105" dirty="0"/>
              <a:t> </a:t>
            </a:r>
            <a:r>
              <a:rPr spc="-55" dirty="0">
                <a:solidFill>
                  <a:srgbClr val="36363F"/>
                </a:solidFill>
              </a:rPr>
              <a:t>a</a:t>
            </a:r>
            <a:r>
              <a:rPr spc="35" dirty="0">
                <a:solidFill>
                  <a:srgbClr val="36363F"/>
                </a:solidFill>
              </a:rPr>
              <a:t> </a:t>
            </a:r>
            <a:fld id="{81D60167-4931-47E6-BA6A-407CBD079E47}" type="slidenum">
              <a:rPr dirty="0">
                <a:solidFill>
                  <a:srgbClr val="080808"/>
                </a:solidFill>
              </a:rPr>
              <a:t>5</a:t>
            </a:fld>
            <a:r>
              <a:rPr spc="10" dirty="0">
                <a:solidFill>
                  <a:srgbClr val="080808"/>
                </a:solidFill>
              </a:rPr>
              <a:t> </a:t>
            </a:r>
            <a:r>
              <a:rPr spc="-5" dirty="0">
                <a:solidFill>
                  <a:srgbClr val="36363F"/>
                </a:solidFill>
              </a:rPr>
              <a:t>d</a:t>
            </a:r>
            <a:r>
              <a:rPr spc="-25" dirty="0">
                <a:solidFill>
                  <a:srgbClr val="4F4D67"/>
                </a:solidFill>
              </a:rPr>
              <a:t>e</a:t>
            </a:r>
            <a:r>
              <a:rPr spc="35" dirty="0">
                <a:solidFill>
                  <a:srgbClr val="4F4D67"/>
                </a:solidFill>
              </a:rPr>
              <a:t> </a:t>
            </a:r>
            <a:r>
              <a:rPr dirty="0">
                <a:solidFill>
                  <a:srgbClr val="080808"/>
                </a:solidFill>
              </a:rPr>
              <a:t>5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23581" y="1536511"/>
            <a:ext cx="5669280" cy="1535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indent="4839335">
              <a:lnSpc>
                <a:spcPct val="100000"/>
              </a:lnSpc>
            </a:pP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Página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5 </a:t>
            </a: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marL="18415" marR="18415" indent="2540" algn="just">
              <a:lnSpc>
                <a:spcPts val="1170"/>
              </a:lnSpc>
              <a:spcBef>
                <a:spcPts val="760"/>
              </a:spcBef>
            </a:pPr>
            <a:r>
              <a:rPr sz="1050" b="1" spc="-20" dirty="0">
                <a:solidFill>
                  <a:srgbClr val="080808"/>
                </a:solidFill>
                <a:latin typeface="Arial"/>
                <a:cs typeface="Arial"/>
              </a:rPr>
              <a:t>Parágrafo   </a:t>
            </a:r>
            <a:r>
              <a:rPr sz="1050" b="1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15" dirty="0">
                <a:solidFill>
                  <a:srgbClr val="080808"/>
                </a:solidFill>
                <a:latin typeface="Arial"/>
                <a:cs typeface="Arial"/>
              </a:rPr>
              <a:t>Quinto: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50" b="1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 presente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contrato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poderá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ser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rescindido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antecipadamente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pelo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80808"/>
                </a:solidFill>
                <a:latin typeface="Arial"/>
                <a:cs typeface="Arial"/>
              </a:rPr>
              <a:t>CONTRATANTE,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sem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incidência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multa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indenização.</a:t>
            </a:r>
            <a:endParaRPr sz="1000">
              <a:latin typeface="Arial"/>
              <a:cs typeface="Arial"/>
            </a:endParaRPr>
          </a:p>
          <a:p>
            <a:pPr marL="18415" algn="just">
              <a:lnSpc>
                <a:spcPct val="100000"/>
              </a:lnSpc>
              <a:spcBef>
                <a:spcPts val="860"/>
              </a:spcBef>
            </a:pPr>
            <a:r>
              <a:rPr sz="1000" b="1" spc="-55" dirty="0">
                <a:solidFill>
                  <a:srgbClr val="080808"/>
                </a:solidFill>
                <a:latin typeface="Arial"/>
                <a:cs typeface="Arial"/>
              </a:rPr>
              <a:t>CLÁUSULA </a:t>
            </a:r>
            <a:r>
              <a:rPr sz="1000" b="1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8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00" b="1" spc="50" dirty="0">
                <a:solidFill>
                  <a:srgbClr val="080808"/>
                </a:solidFill>
                <a:latin typeface="Arial"/>
                <a:cs typeface="Arial"/>
              </a:rPr>
              <a:t>2ª</a:t>
            </a:r>
            <a:r>
              <a:rPr sz="1000" b="1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70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000" b="1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30" dirty="0">
                <a:solidFill>
                  <a:srgbClr val="080808"/>
                </a:solidFill>
                <a:latin typeface="Arial"/>
                <a:cs typeface="Arial"/>
              </a:rPr>
              <a:t>FORO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4"/>
              </a:spcBef>
            </a:pPr>
            <a:endParaRPr sz="800">
              <a:latin typeface="Times New Roman"/>
              <a:cs typeface="Times New Roman"/>
            </a:endParaRPr>
          </a:p>
          <a:p>
            <a:pPr marL="12700" marR="5080" indent="5715" algn="just">
              <a:lnSpc>
                <a:spcPct val="100299"/>
              </a:lnSpc>
            </a:pPr>
            <a:r>
              <a:rPr sz="1000" spc="-65" dirty="0">
                <a:solidFill>
                  <a:srgbClr val="080808"/>
                </a:solidFill>
                <a:latin typeface="Arial"/>
                <a:cs typeface="Arial"/>
              </a:rPr>
              <a:t>Fica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eleito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foro </a:t>
            </a:r>
            <a:r>
              <a:rPr sz="10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Belo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Horizonte/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80808"/>
                </a:solidFill>
                <a:latin typeface="Arial"/>
                <a:cs typeface="Arial"/>
              </a:rPr>
              <a:t>MG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dirimir 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todas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questões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oriundas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presente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contrato.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estarem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justos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contratados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firmam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presente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contrato,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na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presença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01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testemunha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80808"/>
                </a:solidFill>
                <a:latin typeface="Arial"/>
                <a:cs typeface="Arial"/>
              </a:rPr>
              <a:t>CONTRATANTE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outra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CONTRATADO.</a:t>
            </a:r>
            <a:endParaRPr sz="1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87336" y="4102443"/>
            <a:ext cx="2055495" cy="4584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25" dirty="0">
                <a:solidFill>
                  <a:srgbClr val="080808"/>
                </a:solidFill>
                <a:latin typeface="Arial"/>
                <a:cs typeface="Arial"/>
              </a:rPr>
              <a:t>LUC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b="1" spc="-3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b="1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60" dirty="0">
                <a:solidFill>
                  <a:srgbClr val="080808"/>
                </a:solidFill>
                <a:latin typeface="Arial"/>
                <a:cs typeface="Arial"/>
              </a:rPr>
              <a:t>AP</a:t>
            </a:r>
            <a:endParaRPr sz="1000">
              <a:latin typeface="Arial"/>
              <a:cs typeface="Arial"/>
            </a:endParaRPr>
          </a:p>
          <a:p>
            <a:pPr marL="204470" marR="5080" indent="420370">
              <a:lnSpc>
                <a:spcPct val="100000"/>
              </a:lnSpc>
              <a:spcBef>
                <a:spcPts val="15"/>
              </a:spcBef>
            </a:pPr>
            <a:r>
              <a:rPr sz="1000" b="1" spc="19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b="1" spc="-80" dirty="0">
                <a:solidFill>
                  <a:srgbClr val="080808"/>
                </a:solidFill>
                <a:latin typeface="Arial"/>
                <a:cs typeface="Arial"/>
              </a:rPr>
              <a:t>CE</a:t>
            </a:r>
            <a:r>
              <a:rPr sz="1000" b="1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80808"/>
                </a:solidFill>
                <a:latin typeface="Arial"/>
                <a:cs typeface="Arial"/>
              </a:rPr>
              <a:t>PRES</a:t>
            </a:r>
            <a:r>
              <a:rPr sz="1000" b="1" spc="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b="1" spc="-30" dirty="0">
                <a:solidFill>
                  <a:srgbClr val="080808"/>
                </a:solidFill>
                <a:latin typeface="Arial"/>
                <a:cs typeface="Arial"/>
              </a:rPr>
              <a:t>DENTE</a:t>
            </a:r>
            <a:r>
              <a:rPr sz="1000" b="1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80808"/>
                </a:solidFill>
                <a:latin typeface="Arial"/>
                <a:cs typeface="Arial"/>
              </a:rPr>
              <a:t>MACKENZ</a:t>
            </a:r>
            <a:r>
              <a:rPr sz="1000" b="1" spc="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b="1" spc="-8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b="1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45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000" b="1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60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23581" y="5954271"/>
            <a:ext cx="96266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30" dirty="0">
                <a:solidFill>
                  <a:srgbClr val="080808"/>
                </a:solidFill>
                <a:latin typeface="Arial"/>
                <a:cs typeface="Arial"/>
              </a:rPr>
              <a:t>TESTEMUNHAS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71678" y="6826779"/>
            <a:ext cx="1074420" cy="215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36245" algn="l"/>
              </a:tabLst>
            </a:pPr>
            <a:r>
              <a:rPr sz="1000" b="1" spc="-50" dirty="0">
                <a:solidFill>
                  <a:srgbClr val="080808"/>
                </a:solidFill>
                <a:latin typeface="Arial"/>
                <a:cs typeface="Arial"/>
              </a:rPr>
              <a:t>CPF:	</a:t>
            </a:r>
            <a:r>
              <a:rPr sz="1500" spc="-185" dirty="0">
                <a:solidFill>
                  <a:srgbClr val="605E72"/>
                </a:solidFill>
                <a:latin typeface="Times New Roman"/>
                <a:cs typeface="Times New Roman"/>
              </a:rPr>
              <a:t>oc....</a:t>
            </a:r>
            <a:r>
              <a:rPr sz="1500" spc="-200" dirty="0">
                <a:solidFill>
                  <a:srgbClr val="605E72"/>
                </a:solidFill>
                <a:latin typeface="Times New Roman"/>
                <a:cs typeface="Times New Roman"/>
              </a:rPr>
              <a:t> </a:t>
            </a:r>
            <a:r>
              <a:rPr sz="1200" spc="365" dirty="0">
                <a:solidFill>
                  <a:srgbClr val="605E72"/>
                </a:solidFill>
                <a:latin typeface="Times New Roman"/>
                <a:cs typeface="Times New Roman"/>
              </a:rPr>
              <a:t>v</a:t>
            </a:r>
            <a:r>
              <a:rPr sz="1200" spc="420" dirty="0">
                <a:solidFill>
                  <a:srgbClr val="605E72"/>
                </a:solidFill>
                <a:latin typeface="Times New Roman"/>
                <a:cs typeface="Times New Roman"/>
              </a:rPr>
              <a:t>0</a:t>
            </a:r>
            <a:r>
              <a:rPr sz="1200" spc="712" baseline="17361" dirty="0">
                <a:solidFill>
                  <a:srgbClr val="605E72"/>
                </a:solidFill>
                <a:latin typeface="Arial"/>
                <a:cs typeface="Arial"/>
              </a:rPr>
              <a:t>4</a:t>
            </a:r>
            <a:endParaRPr sz="1200" baseline="17361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398141" y="6882305"/>
            <a:ext cx="64135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23240" algn="l"/>
              </a:tabLst>
            </a:pPr>
            <a:r>
              <a:rPr sz="950" spc="430" dirty="0">
                <a:solidFill>
                  <a:srgbClr val="4F4D67"/>
                </a:solidFill>
                <a:latin typeface="Arial"/>
                <a:cs typeface="Arial"/>
              </a:rPr>
              <a:t>6</a:t>
            </a:r>
            <a:r>
              <a:rPr sz="950" spc="-140" dirty="0">
                <a:solidFill>
                  <a:srgbClr val="4F4D67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B3AFBF"/>
                </a:solidFill>
                <a:latin typeface="Arial"/>
                <a:cs typeface="Arial"/>
              </a:rPr>
              <a:t>.</a:t>
            </a:r>
            <a:r>
              <a:rPr sz="950" dirty="0">
                <a:solidFill>
                  <a:srgbClr val="B3AFBF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B3AFBF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706E80"/>
                </a:solidFill>
                <a:latin typeface="Times New Roman"/>
                <a:cs typeface="Times New Roman"/>
              </a:rPr>
              <a:t>&lt;ó</a:t>
            </a:r>
            <a:r>
              <a:rPr sz="750" dirty="0">
                <a:solidFill>
                  <a:srgbClr val="706E80"/>
                </a:solidFill>
                <a:latin typeface="Times New Roman"/>
                <a:cs typeface="Times New Roman"/>
              </a:rPr>
              <a:t>	</a:t>
            </a:r>
            <a:r>
              <a:rPr sz="850" spc="-60" dirty="0">
                <a:solidFill>
                  <a:srgbClr val="706E80"/>
                </a:solidFill>
                <a:latin typeface="Arial"/>
                <a:cs typeface="Arial"/>
              </a:rPr>
              <a:t>L-t</a:t>
            </a:r>
            <a:endParaRPr sz="8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003364" y="6877160"/>
            <a:ext cx="30416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45" dirty="0">
                <a:solidFill>
                  <a:srgbClr val="080808"/>
                </a:solidFill>
                <a:latin typeface="Arial"/>
                <a:cs typeface="Arial"/>
              </a:rPr>
              <a:t>CPF: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481324" y="6846286"/>
            <a:ext cx="1342390" cy="191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299210" algn="l"/>
              </a:tabLst>
            </a:pPr>
            <a:r>
              <a:rPr sz="1300" spc="-440" dirty="0">
                <a:solidFill>
                  <a:srgbClr val="706E80"/>
                </a:solidFill>
                <a:latin typeface="Times New Roman"/>
                <a:cs typeface="Times New Roman"/>
              </a:rPr>
              <a:t>Cô</a:t>
            </a:r>
            <a:r>
              <a:rPr sz="1300" spc="-125" dirty="0">
                <a:solidFill>
                  <a:srgbClr val="706E80"/>
                </a:solidFill>
                <a:latin typeface="Times New Roman"/>
                <a:cs typeface="Times New Roman"/>
              </a:rPr>
              <a:t> </a:t>
            </a:r>
            <a:r>
              <a:rPr sz="1300" spc="5" dirty="0">
                <a:solidFill>
                  <a:srgbClr val="706E80"/>
                </a:solidFill>
                <a:latin typeface="Times New Roman"/>
                <a:cs typeface="Times New Roman"/>
              </a:rPr>
              <a:t>S</a:t>
            </a:r>
            <a:r>
              <a:rPr sz="1300" spc="-135" dirty="0">
                <a:solidFill>
                  <a:srgbClr val="706E80"/>
                </a:solidFill>
                <a:latin typeface="Times New Roman"/>
                <a:cs typeface="Times New Roman"/>
              </a:rPr>
              <a:t> </a:t>
            </a:r>
            <a:r>
              <a:rPr sz="1300" spc="-60" dirty="0">
                <a:solidFill>
                  <a:srgbClr val="706E80"/>
                </a:solidFill>
                <a:latin typeface="Times New Roman"/>
                <a:cs typeface="Times New Roman"/>
              </a:rPr>
              <a:t>.</a:t>
            </a:r>
            <a:r>
              <a:rPr sz="1300" dirty="0">
                <a:solidFill>
                  <a:srgbClr val="706E80"/>
                </a:solidFill>
                <a:latin typeface="Times New Roman"/>
                <a:cs typeface="Times New Roman"/>
              </a:rPr>
              <a:t> </a:t>
            </a:r>
            <a:r>
              <a:rPr sz="1300" spc="-45" dirty="0">
                <a:solidFill>
                  <a:srgbClr val="706E80"/>
                </a:solidFill>
                <a:latin typeface="Times New Roman"/>
                <a:cs typeface="Times New Roman"/>
              </a:rPr>
              <a:t> </a:t>
            </a:r>
            <a:r>
              <a:rPr sz="1300" i="1" spc="-70" dirty="0">
                <a:solidFill>
                  <a:srgbClr val="605E72"/>
                </a:solidFill>
                <a:latin typeface="Arial"/>
                <a:cs typeface="Arial"/>
              </a:rPr>
              <a:t>'</a:t>
            </a:r>
            <a:r>
              <a:rPr sz="1300" i="1" spc="-90" dirty="0">
                <a:solidFill>
                  <a:srgbClr val="605E72"/>
                </a:solidFill>
                <a:latin typeface="Arial"/>
                <a:cs typeface="Arial"/>
              </a:rPr>
              <a:t>3</a:t>
            </a:r>
            <a:r>
              <a:rPr sz="1300" i="1" spc="-270" dirty="0">
                <a:solidFill>
                  <a:srgbClr val="605E72"/>
                </a:solidFill>
                <a:latin typeface="Arial"/>
                <a:cs typeface="Arial"/>
              </a:rPr>
              <a:t>2</a:t>
            </a:r>
            <a:r>
              <a:rPr sz="1300" i="1" spc="-204" dirty="0">
                <a:solidFill>
                  <a:srgbClr val="605E72"/>
                </a:solidFill>
                <a:latin typeface="Arial"/>
                <a:cs typeface="Arial"/>
              </a:rPr>
              <a:t> </a:t>
            </a:r>
            <a:r>
              <a:rPr sz="1300" i="1" spc="-95" dirty="0">
                <a:solidFill>
                  <a:srgbClr val="605E72"/>
                </a:solidFill>
                <a:latin typeface="Arial"/>
                <a:cs typeface="Arial"/>
              </a:rPr>
              <a:t>o</a:t>
            </a:r>
            <a:r>
              <a:rPr sz="1300" i="1" spc="-45" dirty="0">
                <a:solidFill>
                  <a:srgbClr val="605E72"/>
                </a:solidFill>
                <a:latin typeface="Arial"/>
                <a:cs typeface="Arial"/>
              </a:rPr>
              <a:t> </a:t>
            </a:r>
            <a:r>
              <a:rPr sz="1300" i="1" spc="-210" dirty="0">
                <a:solidFill>
                  <a:srgbClr val="B3AFBF"/>
                </a:solidFill>
                <a:latin typeface="Arial"/>
                <a:cs typeface="Arial"/>
              </a:rPr>
              <a:t>.</a:t>
            </a:r>
            <a:r>
              <a:rPr sz="1300" i="1" spc="120" dirty="0">
                <a:solidFill>
                  <a:srgbClr val="B3AFBF"/>
                </a:solidFill>
                <a:latin typeface="Arial"/>
                <a:cs typeface="Arial"/>
              </a:rPr>
              <a:t> </a:t>
            </a:r>
            <a:r>
              <a:rPr sz="1300" spc="-155" dirty="0">
                <a:solidFill>
                  <a:srgbClr val="706E80"/>
                </a:solidFill>
                <a:latin typeface="Times New Roman"/>
                <a:cs typeface="Times New Roman"/>
              </a:rPr>
              <a:t>..2SG</a:t>
            </a:r>
            <a:r>
              <a:rPr sz="1300" spc="60" dirty="0">
                <a:solidFill>
                  <a:srgbClr val="706E80"/>
                </a:solidFill>
                <a:latin typeface="Times New Roman"/>
                <a:cs typeface="Times New Roman"/>
              </a:rPr>
              <a:t> </a:t>
            </a:r>
            <a:r>
              <a:rPr sz="1300" spc="-130" dirty="0">
                <a:solidFill>
                  <a:srgbClr val="828282"/>
                </a:solidFill>
                <a:latin typeface="Times New Roman"/>
                <a:cs typeface="Times New Roman"/>
              </a:rPr>
              <a:t>-</a:t>
            </a:r>
            <a:r>
              <a:rPr sz="1300" dirty="0">
                <a:solidFill>
                  <a:srgbClr val="828282"/>
                </a:solidFill>
                <a:latin typeface="Times New Roman"/>
                <a:cs typeface="Times New Roman"/>
              </a:rPr>
              <a:t>	</a:t>
            </a:r>
            <a:r>
              <a:rPr sz="950" spc="-295" dirty="0">
                <a:solidFill>
                  <a:srgbClr val="36363F"/>
                </a:solidFill>
                <a:latin typeface="Arial"/>
                <a:cs typeface="Arial"/>
              </a:rPr>
              <a:t>1</a:t>
            </a:r>
            <a:endParaRPr sz="950">
              <a:latin typeface="Arial"/>
              <a:cs typeface="Arial"/>
            </a:endParaRPr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1152459" y="6350873"/>
          <a:ext cx="6224905" cy="4635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85344"/>
                <a:gridCol w="344186"/>
                <a:gridCol w="816740"/>
                <a:gridCol w="1129454"/>
                <a:gridCol w="647368"/>
                <a:gridCol w="801747"/>
              </a:tblGrid>
              <a:tr h="216261">
                <a:tc>
                  <a:txBody>
                    <a:bodyPr/>
                    <a:lstStyle/>
                    <a:p>
                      <a:pPr marL="40640">
                        <a:lnSpc>
                          <a:spcPct val="100000"/>
                        </a:lnSpc>
                        <a:tabLst>
                          <a:tab pos="763270" algn="l"/>
                          <a:tab pos="1335405" algn="l"/>
                          <a:tab pos="2386330" algn="l"/>
                        </a:tabLst>
                      </a:pPr>
                      <a:r>
                        <a:rPr sz="1100" u="heavy" spc="-90" dirty="0">
                          <a:solidFill>
                            <a:srgbClr val="4F4D67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r>
                        <a:rPr sz="1100" u="heavy" dirty="0">
                          <a:solidFill>
                            <a:srgbClr val="4F4D67"/>
                          </a:solidFill>
                          <a:latin typeface="Times New Roman"/>
                          <a:cs typeface="Times New Roman"/>
                        </a:rPr>
                        <a:t>1&gt;--&gt; 	</a:t>
                      </a:r>
                      <a:r>
                        <a:rPr sz="1100" u="heavy" dirty="0">
                          <a:solidFill>
                            <a:srgbClr val="605E72"/>
                          </a:solidFill>
                          <a:latin typeface="Times New Roman"/>
                          <a:cs typeface="Times New Roman"/>
                        </a:rPr>
                        <a:t>o  </a:t>
                      </a:r>
                      <a:r>
                        <a:rPr sz="1100" u="heavy" spc="-100" dirty="0">
                          <a:solidFill>
                            <a:srgbClr val="605E7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u="heavy" dirty="0">
                          <a:solidFill>
                            <a:srgbClr val="605E72"/>
                          </a:solidFill>
                          <a:latin typeface="Times New Roman"/>
                          <a:cs typeface="Times New Roman"/>
                        </a:rPr>
                        <a:t>'E&gt; 	-</a:t>
                      </a:r>
                      <a:r>
                        <a:rPr sz="950" u="heavy" spc="-434" dirty="0">
                          <a:solidFill>
                            <a:srgbClr val="605E72"/>
                          </a:solidFill>
                          <a:latin typeface="Times New Roman"/>
                          <a:cs typeface="Times New Roman"/>
                        </a:rPr>
                        <a:t>=</a:t>
                      </a:r>
                      <a:r>
                        <a:rPr sz="950" u="heavy" spc="-10" dirty="0">
                          <a:solidFill>
                            <a:srgbClr val="605E7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u="heavy" dirty="0">
                          <a:solidFill>
                            <a:srgbClr val="605E72"/>
                          </a:solidFill>
                          <a:latin typeface="Times New Roman"/>
                          <a:cs typeface="Times New Roman"/>
                        </a:rPr>
                        <a:t>..':.   </a:t>
                      </a:r>
                      <a:r>
                        <a:rPr sz="950" u="heavy" spc="85" dirty="0">
                          <a:solidFill>
                            <a:srgbClr val="605E7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u="heavy" dirty="0">
                          <a:solidFill>
                            <a:srgbClr val="706E80"/>
                          </a:solidFill>
                          <a:latin typeface="Times New Roman"/>
                          <a:cs typeface="Times New Roman"/>
                        </a:rPr>
                        <a:t>7 	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4150">
                        <a:lnSpc>
                          <a:spcPts val="2220"/>
                        </a:lnSpc>
                      </a:pPr>
                      <a:r>
                        <a:rPr sz="1900" i="1" spc="-145" dirty="0">
                          <a:solidFill>
                            <a:srgbClr val="4F4D67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900" i="1" dirty="0">
                          <a:solidFill>
                            <a:srgbClr val="36363F"/>
                          </a:solidFill>
                          <a:latin typeface="Times New Roman"/>
                          <a:cs typeface="Times New Roman"/>
                        </a:rPr>
                        <a:t>]\</a:t>
                      </a:r>
                      <a:r>
                        <a:rPr sz="1900" i="1" spc="-240" dirty="0">
                          <a:solidFill>
                            <a:srgbClr val="36363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i="1" dirty="0">
                          <a:solidFill>
                            <a:srgbClr val="4F4D67"/>
                          </a:solidFill>
                          <a:latin typeface="Times New Roman"/>
                          <a:cs typeface="Times New Roman"/>
                        </a:rPr>
                        <a:t>cro</a:t>
                      </a:r>
                      <a:r>
                        <a:rPr sz="1900" i="1" spc="65" dirty="0">
                          <a:solidFill>
                            <a:srgbClr val="4F4D67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900" i="1" dirty="0">
                          <a:solidFill>
                            <a:srgbClr val="706E80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05">
                        <a:lnSpc>
                          <a:spcPts val="2220"/>
                        </a:lnSpc>
                        <a:tabLst>
                          <a:tab pos="356235" algn="l"/>
                        </a:tabLst>
                      </a:pPr>
                      <a:r>
                        <a:rPr sz="1900" i="1" dirty="0">
                          <a:solidFill>
                            <a:srgbClr val="4F4D67"/>
                          </a:solidFill>
                          <a:latin typeface="Times New Roman"/>
                          <a:cs typeface="Times New Roman"/>
                        </a:rPr>
                        <a:t>ck	</a:t>
                      </a:r>
                      <a:r>
                        <a:rPr sz="1100" dirty="0">
                          <a:solidFill>
                            <a:srgbClr val="605E72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1100" spc="-160" dirty="0">
                          <a:solidFill>
                            <a:srgbClr val="605E7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solidFill>
                            <a:srgbClr val="605E72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100" spc="-95" dirty="0">
                          <a:solidFill>
                            <a:srgbClr val="605E7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solidFill>
                            <a:srgbClr val="605E72"/>
                          </a:solidFill>
                          <a:latin typeface="Times New Roman"/>
                          <a:cs typeface="Times New Roman"/>
                        </a:rPr>
                        <a:t>'f'O</a:t>
                      </a:r>
                      <a:r>
                        <a:rPr sz="1100" spc="-95" dirty="0">
                          <a:solidFill>
                            <a:srgbClr val="605E72"/>
                          </a:solidFill>
                          <a:latin typeface="Times New Roman"/>
                          <a:cs typeface="Times New Roman"/>
                        </a:rPr>
                        <a:t>J</a:t>
                      </a:r>
                      <a:r>
                        <a:rPr sz="1100" dirty="0">
                          <a:solidFill>
                            <a:srgbClr val="605E72"/>
                          </a:solidFill>
                          <a:latin typeface="Times New Roman"/>
                          <a:cs typeface="Times New Roman"/>
                        </a:rPr>
                        <a:t>J</a:t>
                      </a:r>
                      <a:r>
                        <a:rPr sz="1100" spc="-45" dirty="0">
                          <a:solidFill>
                            <a:srgbClr val="605E72"/>
                          </a:solidFill>
                          <a:latin typeface="Times New Roman"/>
                          <a:cs typeface="Times New Roman"/>
                        </a:rPr>
                        <a:t>x</a:t>
                      </a:r>
                      <a:r>
                        <a:rPr sz="1100" dirty="0">
                          <a:solidFill>
                            <a:srgbClr val="36363F"/>
                          </a:solidFill>
                          <a:latin typeface="Times New Roman"/>
                          <a:cs typeface="Times New Roman"/>
                        </a:rPr>
                        <a:t>d.0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246944">
                <a:tc>
                  <a:txBody>
                    <a:bodyPr/>
                    <a:lstStyle/>
                    <a:p>
                      <a:pPr marL="34925">
                        <a:lnSpc>
                          <a:spcPct val="100000"/>
                        </a:lnSpc>
                        <a:tabLst>
                          <a:tab pos="1143635" algn="l"/>
                          <a:tab pos="2126615" algn="l"/>
                        </a:tabLst>
                      </a:pPr>
                      <a:r>
                        <a:rPr sz="100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NOME:	</a:t>
                      </a:r>
                      <a:r>
                        <a:rPr sz="1000" b="1" dirty="0">
                          <a:solidFill>
                            <a:srgbClr val="4F4D67"/>
                          </a:solidFill>
                          <a:latin typeface="Arial"/>
                          <a:cs typeface="Arial"/>
                        </a:rPr>
                        <a:t>-::::&gt; </a:t>
                      </a:r>
                      <a:r>
                        <a:rPr sz="1000" b="1" spc="-105" dirty="0">
                          <a:solidFill>
                            <a:srgbClr val="4F4D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706E80"/>
                          </a:solidFill>
                          <a:latin typeface="Times New Roman"/>
                          <a:cs typeface="Times New Roman"/>
                        </a:rPr>
                        <a:t>"'Srw-J +-0	</a:t>
                      </a:r>
                      <a:r>
                        <a:rPr sz="1300" dirty="0">
                          <a:solidFill>
                            <a:srgbClr val="605E72"/>
                          </a:solidFill>
                          <a:latin typeface="Arial"/>
                          <a:cs typeface="Arial"/>
                        </a:rPr>
                        <a:t>?</a:t>
                      </a:r>
                      <a:endParaRPr sz="13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605E72"/>
                          </a:solidFill>
                          <a:latin typeface="Arial"/>
                          <a:cs typeface="Arial"/>
                        </a:rPr>
                        <a:t>VV-\</a:t>
                      </a:r>
                      <a:endParaRPr sz="13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830">
                        <a:lnSpc>
                          <a:spcPct val="100000"/>
                        </a:lnSpc>
                      </a:pPr>
                      <a:r>
                        <a:rPr sz="100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NOME: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2395" algn="ctr">
                        <a:lnSpc>
                          <a:spcPct val="100000"/>
                        </a:lnSpc>
                      </a:pPr>
                      <a:r>
                        <a:rPr sz="1400" dirty="0">
                          <a:solidFill>
                            <a:srgbClr val="706E80"/>
                          </a:solidFill>
                          <a:latin typeface="Arial"/>
                          <a:cs typeface="Arial"/>
                        </a:rPr>
                        <a:t>Cius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7314">
                        <a:lnSpc>
                          <a:spcPct val="100000"/>
                        </a:lnSpc>
                      </a:pPr>
                      <a:r>
                        <a:rPr sz="950" i="1" dirty="0">
                          <a:solidFill>
                            <a:srgbClr val="605E72"/>
                          </a:solidFill>
                          <a:latin typeface="Times New Roman"/>
                          <a:cs typeface="Times New Roman"/>
                        </a:rPr>
                        <a:t>,,</a:t>
                      </a:r>
                      <a:r>
                        <a:rPr sz="950" i="1" spc="40" dirty="0">
                          <a:solidFill>
                            <a:srgbClr val="605E72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50" i="1" dirty="0">
                          <a:solidFill>
                            <a:srgbClr val="605E72"/>
                          </a:solidFill>
                          <a:latin typeface="Times New Roman"/>
                          <a:cs typeface="Times New Roman"/>
                        </a:rPr>
                        <a:t>f'C\J.Jo.Ja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</a:pPr>
                      <a:r>
                        <a:rPr sz="1550" i="1" dirty="0">
                          <a:solidFill>
                            <a:srgbClr val="4F4D67"/>
                          </a:solidFill>
                          <a:latin typeface="Times New Roman"/>
                          <a:cs typeface="Times New Roman"/>
                        </a:rPr>
                        <a:t>Ro</a:t>
                      </a:r>
                      <a:r>
                        <a:rPr sz="1550" i="1" spc="120" dirty="0">
                          <a:solidFill>
                            <a:srgbClr val="4F4D67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1550" i="1" spc="-150" dirty="0">
                          <a:solidFill>
                            <a:srgbClr val="706E80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050" i="1" spc="-172" baseline="23809" dirty="0">
                          <a:solidFill>
                            <a:srgbClr val="706E8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400" i="1" dirty="0">
                          <a:solidFill>
                            <a:srgbClr val="4F4D67"/>
                          </a:solidFill>
                          <a:latin typeface="Times New Roman"/>
                          <a:cs typeface="Times New Roman"/>
                        </a:rPr>
                        <a:t>ú</a:t>
                      </a:r>
                      <a:r>
                        <a:rPr sz="1400" i="1" spc="-90" dirty="0">
                          <a:solidFill>
                            <a:srgbClr val="4F4D67"/>
                          </a:solidFill>
                          <a:latin typeface="Times New Roman"/>
                          <a:cs typeface="Times New Roman"/>
                        </a:rPr>
                        <a:t>y</a:t>
                      </a:r>
                      <a:r>
                        <a:rPr sz="1400" i="1" dirty="0">
                          <a:solidFill>
                            <a:srgbClr val="4F4D67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1400" i="1" spc="-165" dirty="0">
                          <a:solidFill>
                            <a:srgbClr val="4F4D67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400" i="1" dirty="0">
                          <a:solidFill>
                            <a:srgbClr val="4F4D67"/>
                          </a:solidFill>
                          <a:latin typeface="Times New Roman"/>
                          <a:cs typeface="Times New Roman"/>
                        </a:rPr>
                        <a:t>w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1862</Words>
  <Application>Microsoft Office PowerPoint</Application>
  <PresentationFormat>Benutzerdefiniert</PresentationFormat>
  <Paragraphs>158</Paragraphs>
  <Slides>5</Slides>
  <Notes>5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6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2018-06-25T18:09:53Z</dcterms:created>
  <dcterms:modified xsi:type="dcterms:W3CDTF">2018-06-25T16:09:58Z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