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ou" TargetMode="Externa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1" y="1493916"/>
            <a:ext cx="6146165" cy="33845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136775" marR="2131695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  EDITAL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03/2016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MODALIDADE: </a:t>
            </a:r>
            <a:r>
              <a:rPr dirty="0" sz="1000" spc="-5">
                <a:latin typeface="Arial"/>
                <a:cs typeface="Arial"/>
              </a:rPr>
              <a:t>CONCORRÊNCIA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 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buSzPct val="90000"/>
              <a:buAutoNum type="arabicPeriod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INICIAIS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através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de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torna  </a:t>
            </a:r>
            <a:r>
              <a:rPr dirty="0" sz="1000" spc="-5">
                <a:latin typeface="Arial"/>
                <a:cs typeface="Arial"/>
              </a:rPr>
              <a:t>público, para ciência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interessados, que realizará conforme abaixo especificado licitação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 </a:t>
            </a:r>
            <a:r>
              <a:rPr dirty="0" sz="1000" spc="-5" b="1">
                <a:latin typeface="Arial"/>
                <a:cs typeface="Arial"/>
              </a:rPr>
              <a:t>CONCORRENCIA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tipo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10" b="1">
                <a:latin typeface="Arial"/>
                <a:cs typeface="Arial"/>
              </a:rPr>
              <a:t>PREÇO </a:t>
            </a:r>
            <a:r>
              <a:rPr dirty="0" sz="1000" spc="-5" b="1">
                <a:latin typeface="Arial"/>
                <a:cs typeface="Arial"/>
              </a:rPr>
              <a:t>UNITÁRIO</a:t>
            </a:r>
            <a:r>
              <a:rPr dirty="0" sz="1000" spc="-5">
                <a:latin typeface="Arial"/>
                <a:cs typeface="Arial"/>
              </a:rPr>
              <a:t>, cujo objeto é a aquisição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MATERIAIS  ESPORTIVOS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</a:t>
            </a:r>
            <a:r>
              <a:rPr dirty="0" sz="1000" spc="-5">
                <a:latin typeface="Arial"/>
                <a:cs typeface="Arial"/>
              </a:rPr>
              <a:t>, para atendimento a </a:t>
            </a:r>
            <a:r>
              <a:rPr dirty="0" sz="1000">
                <a:latin typeface="Arial"/>
                <a:cs typeface="Arial"/>
              </a:rPr>
              <a:t>Unidade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Congonhas, 450 - Bairro Santo Antônio - Belo Horizonte/MG - CEP 30.330-100. </a:t>
            </a:r>
            <a:r>
              <a:rPr dirty="0" sz="1000">
                <a:latin typeface="Arial"/>
                <a:cs typeface="Arial"/>
              </a:rPr>
              <a:t>Tal  </a:t>
            </a: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faz </a:t>
            </a:r>
            <a:r>
              <a:rPr dirty="0" sz="1000" spc="-5">
                <a:latin typeface="Arial"/>
                <a:cs typeface="Arial"/>
              </a:rPr>
              <a:t>parte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III </a:t>
            </a:r>
            <a:r>
              <a:rPr dirty="0" sz="1000" spc="-5">
                <a:latin typeface="Arial"/>
                <a:cs typeface="Arial"/>
              </a:rPr>
              <a:t>aprovado pela  Confederação Brasileira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05/2015, convenio nº </a:t>
            </a:r>
            <a:r>
              <a:rPr dirty="0" sz="1000" spc="-10" b="1">
                <a:latin typeface="Arial"/>
                <a:cs typeface="Arial"/>
              </a:rPr>
              <a:t>45 </a:t>
            </a:r>
            <a:r>
              <a:rPr dirty="0" sz="1000" spc="-5">
                <a:latin typeface="Arial"/>
                <a:cs typeface="Arial"/>
              </a:rPr>
              <a:t>formalizado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21/12/2015.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spcBef>
                <a:spcPts val="5"/>
              </a:spcBef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A presente licitação é regida pelo </a:t>
            </a:r>
            <a:r>
              <a:rPr dirty="0" sz="1000" spc="-5" b="1">
                <a:latin typeface="Arial"/>
                <a:cs typeface="Arial"/>
              </a:rPr>
              <a:t>Regulamento de Compras e Contratações da Confederação  Brasileira de Clubes </a:t>
            </a:r>
            <a:r>
              <a:rPr dirty="0" sz="1000" spc="-5">
                <a:latin typeface="Arial"/>
                <a:cs typeface="Arial"/>
              </a:rPr>
              <a:t>(Instrução Normativa - CBC nº 02, </a:t>
            </a:r>
            <a:r>
              <a:rPr dirty="0" sz="1000">
                <a:latin typeface="Arial"/>
                <a:cs typeface="Arial"/>
              </a:rPr>
              <a:t>de 05 de </a:t>
            </a:r>
            <a:r>
              <a:rPr dirty="0" sz="1000" spc="-5">
                <a:latin typeface="Arial"/>
                <a:cs typeface="Arial"/>
              </a:rPr>
              <a:t>Agosto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2013, alterada pelas IN’s CBC  nº </a:t>
            </a:r>
            <a:r>
              <a:rPr dirty="0" sz="1000" spc="-10">
                <a:latin typeface="Arial"/>
                <a:cs typeface="Arial"/>
              </a:rPr>
              <a:t>06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07/07/2014, nº </a:t>
            </a:r>
            <a:r>
              <a:rPr dirty="0" sz="1000" spc="-10">
                <a:latin typeface="Arial"/>
                <a:cs typeface="Arial"/>
              </a:rPr>
              <a:t>10 de </a:t>
            </a:r>
            <a:r>
              <a:rPr dirty="0" sz="1000" spc="-5">
                <a:latin typeface="Arial"/>
                <a:cs typeface="Arial"/>
              </a:rPr>
              <a:t>30/10/14 e nº </a:t>
            </a:r>
            <a:r>
              <a:rPr dirty="0" sz="1000">
                <a:latin typeface="Arial"/>
                <a:cs typeface="Arial"/>
              </a:rPr>
              <a:t>12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13//042015) disponíveis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</a:t>
            </a:r>
            <a:r>
              <a:rPr dirty="0" sz="1000" spc="-5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http://www.cbc-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clubes.com.br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862577" y="5160249"/>
          <a:ext cx="5836920" cy="18611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5035"/>
                <a:gridCol w="2372994"/>
              </a:tblGrid>
              <a:tr h="3581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PUBLICAÇÃO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EDITAL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29/02/2016 (segunda-feira)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CREDENCIAMENTO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10/03/2016 (quinta-feira)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>
                        <a:lnSpc>
                          <a:spcPts val="885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RECEBIMENTO DOS ENVELOPES DE DOCUMENTAÇÃO</a:t>
                      </a:r>
                      <a:r>
                        <a:rPr dirty="0" sz="800" spc="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8580" marR="60960">
                        <a:lnSpc>
                          <a:spcPts val="910"/>
                        </a:lnSpc>
                        <a:spcBef>
                          <a:spcPts val="5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HABILITAÇÃO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PROPOSTA PARA EMPRESAS QUE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SE  CREDENCIAREM PARA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SESSÃO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PÚBLICA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311785">
                        <a:lnSpc>
                          <a:spcPts val="919"/>
                        </a:lnSpc>
                        <a:spcBef>
                          <a:spcPts val="47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Até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10/03/2016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(duas) horas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início do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certame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 marR="60960">
                        <a:lnSpc>
                          <a:spcPts val="919"/>
                        </a:lnSpc>
                        <a:spcBef>
                          <a:spcPts val="46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ABERTURA DOS ENVELOPES CONTENDO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DE  HABILITAÇÃO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905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950"/>
                        </a:lnSpc>
                        <a:spcBef>
                          <a:spcPts val="40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SESSÃO PÚBLICA: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10/03/2016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(quinta-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7945">
                        <a:lnSpc>
                          <a:spcPts val="95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feira)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13h30min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LOCAL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RECEBIMENTO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7945" marR="57150">
                        <a:lnSpc>
                          <a:spcPct val="95600"/>
                        </a:lnSpc>
                        <a:spcBef>
                          <a:spcPts val="27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Rua Congonhas, 450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Bairro Santo Antônio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Belo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Horizonte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MG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CEP 30.330-100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Bloco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Administrativo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13" y="7291820"/>
            <a:ext cx="6146165" cy="26600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1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241935" algn="l"/>
              </a:tabLst>
            </a:pPr>
            <a:r>
              <a:rPr dirty="0" sz="1000" spc="-5">
                <a:latin typeface="Arial"/>
                <a:cs typeface="Arial"/>
              </a:rPr>
              <a:t>Para todas as referências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tempo será observado o horário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Brasília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(DF).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Os interessados poderão solicitar esclarecimentos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formular impugnações </a:t>
            </a:r>
            <a:r>
              <a:rPr dirty="0" sz="1000">
                <a:latin typeface="Arial"/>
                <a:cs typeface="Arial"/>
              </a:rPr>
              <a:t>acerca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 edital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interpretação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dispositivos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</a:t>
            </a:r>
            <a:r>
              <a:rPr dirty="0" sz="1000" spc="-10">
                <a:latin typeface="Arial"/>
                <a:cs typeface="Arial"/>
              </a:rPr>
              <a:t>até 02 </a:t>
            </a:r>
            <a:r>
              <a:rPr dirty="0" sz="1000" spc="-5">
                <a:latin typeface="Arial"/>
                <a:cs typeface="Arial"/>
              </a:rPr>
              <a:t>(dois)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 anteriores à data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Licitatório, devendo a impugnação ser protocolada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08h as 12h e 14h às </a:t>
            </a:r>
            <a:r>
              <a:rPr dirty="0" sz="1000" spc="-10">
                <a:latin typeface="Arial"/>
                <a:cs typeface="Arial"/>
              </a:rPr>
              <a:t>17h,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– Belo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30.330-100 - Bloco Administrativo,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enviado para o 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Não serão considerados esclarecimentos e impugnações entregues por </a:t>
            </a:r>
            <a:r>
              <a:rPr dirty="0" sz="1000">
                <a:latin typeface="Arial"/>
                <a:cs typeface="Arial"/>
              </a:rPr>
              <a:t>fax, </a:t>
            </a:r>
            <a:r>
              <a:rPr dirty="0" sz="1000" spc="-5">
                <a:latin typeface="Arial"/>
                <a:cs typeface="Arial"/>
              </a:rPr>
              <a:t>telefone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local, 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 spc="-5">
                <a:latin typeface="Arial"/>
                <a:cs typeface="Arial"/>
              </a:rPr>
              <a:t>e hora estabelecidos neste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5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10">
                <a:latin typeface="Arial"/>
                <a:cs typeface="Arial"/>
              </a:rPr>
              <a:t>Caberá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responder as impugnações e pedidos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esclarecimento deduzidos  pelos potenciais fornecedores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realização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sessão, com encaminhamento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resposta  para todos os interessados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formas </a:t>
            </a:r>
            <a:r>
              <a:rPr dirty="0" sz="1000" spc="-10">
                <a:latin typeface="Arial"/>
                <a:cs typeface="Arial"/>
              </a:rPr>
              <a:t>previstas </a:t>
            </a:r>
            <a:r>
              <a:rPr dirty="0" sz="1000">
                <a:latin typeface="Arial"/>
                <a:cs typeface="Arial"/>
              </a:rPr>
              <a:t>acima </a:t>
            </a:r>
            <a:r>
              <a:rPr dirty="0" sz="1000" spc="-5">
                <a:latin typeface="Arial"/>
                <a:cs typeface="Arial"/>
              </a:rPr>
              <a:t>neste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spcBef>
                <a:spcPts val="5"/>
              </a:spcBef>
              <a:buFont typeface="Arial"/>
              <a:buAutoNum type="arabicPeriod" startAt="3"/>
              <a:tabLst>
                <a:tab pos="2647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retificações deste edital,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iniciativa oficial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provocada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eventuais impugnações, serão  divulgadas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site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Mackenzie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Esporte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www.mackenziebh.com.br</a:t>
            </a:r>
            <a:r>
              <a:rPr dirty="0" sz="1000" spc="-5">
                <a:latin typeface="Arial"/>
                <a:cs typeface="Arial"/>
              </a:rPr>
              <a:t>).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Reabrindo-se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53785" cy="382587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marL="12700" marR="13335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inicialmente estabelecido, exceto quando, inquestionavelmente, a modificação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alterar a formulação das  propostas.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64160" indent="-251460">
              <a:lnSpc>
                <a:spcPct val="100000"/>
              </a:lnSpc>
              <a:buSzPct val="90000"/>
              <a:buAutoNum type="arabicPeriod" startAt="2"/>
              <a:tabLst>
                <a:tab pos="264160" algn="l"/>
              </a:tabLst>
            </a:pPr>
            <a:r>
              <a:rPr dirty="0" sz="1000" spc="-5" b="1">
                <a:latin typeface="Arial"/>
                <a:cs typeface="Arial"/>
              </a:rPr>
              <a:t>RETIRADA DO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70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Este Edital estará disponível gratuitamente a qualquer interessado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 </a:t>
            </a:r>
            <a:r>
              <a:rPr dirty="0" sz="1000" spc="-5" b="1">
                <a:latin typeface="Arial"/>
                <a:cs typeface="Arial"/>
              </a:rPr>
              <a:t>DO 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situada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450 </a:t>
            </a:r>
            <a:r>
              <a:rPr dirty="0" sz="1000" spc="-5">
                <a:latin typeface="Arial"/>
                <a:cs typeface="Arial"/>
              </a:rPr>
              <a:t>- Bairro </a:t>
            </a:r>
            <a:r>
              <a:rPr dirty="0" sz="1000" spc="-10">
                <a:latin typeface="Arial"/>
                <a:cs typeface="Arial"/>
              </a:rPr>
              <a:t>Santo </a:t>
            </a:r>
            <a:r>
              <a:rPr dirty="0" sz="1000" spc="-5">
                <a:latin typeface="Arial"/>
                <a:cs typeface="Arial"/>
              </a:rPr>
              <a:t>Antônio - Belo 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– Bloco Administrativo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horário comercial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ainda pelo site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qual seja,</a:t>
            </a:r>
            <a:r>
              <a:rPr dirty="0" sz="1000" spc="1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www.mackenziebh.com.br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264160" indent="-251460">
              <a:lnSpc>
                <a:spcPct val="100000"/>
              </a:lnSpc>
              <a:buAutoNum type="arabicPeriod" startAt="3"/>
              <a:tabLst>
                <a:tab pos="264160" algn="l"/>
              </a:tabLst>
            </a:pPr>
            <a:r>
              <a:rPr dirty="0" sz="1000" spc="-1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3335">
              <a:lnSpc>
                <a:spcPts val="1150"/>
              </a:lnSpc>
              <a:spcBef>
                <a:spcPts val="5"/>
              </a:spcBef>
              <a:buFont typeface="Arial"/>
              <a:buAutoNum type="arabicPeriod"/>
              <a:tabLst>
                <a:tab pos="287020" algn="l"/>
              </a:tabLst>
            </a:pP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MATERIAIS ESPORTIVOS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listado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n.º </a:t>
            </a:r>
            <a:r>
              <a:rPr dirty="0" sz="1000" spc="-5">
                <a:latin typeface="Arial"/>
                <a:cs typeface="Arial"/>
              </a:rPr>
              <a:t>450, Bairro Santo Antônio, CEP 30.330-100,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–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12700">
              <a:lnSpc>
                <a:spcPct val="96500"/>
              </a:lnSpc>
              <a:buFont typeface="Arial"/>
              <a:buAutoNum type="arabicPeriod"/>
              <a:tabLst>
                <a:tab pos="294640" algn="l"/>
              </a:tabLst>
            </a:pPr>
            <a:r>
              <a:rPr dirty="0" sz="1000">
                <a:latin typeface="Arial"/>
                <a:cs typeface="Arial"/>
              </a:rPr>
              <a:t>Cada </a:t>
            </a:r>
            <a:r>
              <a:rPr dirty="0" sz="1000" spc="-5">
                <a:latin typeface="Arial"/>
                <a:cs typeface="Arial"/>
              </a:rPr>
              <a:t>empresa poderá enviar proposta para </a:t>
            </a:r>
            <a:r>
              <a:rPr dirty="0" sz="1000">
                <a:latin typeface="Arial"/>
                <a:cs typeface="Arial"/>
              </a:rPr>
              <a:t>um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itens de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independente bastando  especificar 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escolhidos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documento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XII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>
                <a:latin typeface="Arial"/>
                <a:cs typeface="Arial"/>
              </a:rPr>
              <a:t>Ver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especificação </a:t>
            </a:r>
            <a:r>
              <a:rPr dirty="0" sz="1000" spc="-10">
                <a:latin typeface="Arial"/>
                <a:cs typeface="Arial"/>
              </a:rPr>
              <a:t>dos  </a:t>
            </a:r>
            <a:r>
              <a:rPr dirty="0" sz="1000" spc="-5">
                <a:latin typeface="Arial"/>
                <a:cs typeface="Arial"/>
              </a:rPr>
              <a:t>itens.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92405" indent="-179705">
              <a:lnSpc>
                <a:spcPct val="100000"/>
              </a:lnSpc>
              <a:buAutoNum type="arabicPeriod" startAt="4"/>
              <a:tabLst>
                <a:tab pos="193040" algn="l"/>
              </a:tabLst>
            </a:pPr>
            <a:r>
              <a:rPr dirty="0" sz="1000" b="1">
                <a:latin typeface="Arial"/>
                <a:cs typeface="Arial"/>
              </a:rPr>
              <a:t>FONTE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RECURSOS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2065">
              <a:lnSpc>
                <a:spcPct val="9570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deste edital é estimado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R$ 55.985,45 (cinquenta e cinco mil novecentos e oitenta e  </a:t>
            </a:r>
            <a:r>
              <a:rPr dirty="0" sz="1000" spc="-10" b="1">
                <a:latin typeface="Arial"/>
                <a:cs typeface="Arial"/>
              </a:rPr>
              <a:t>cinco </a:t>
            </a:r>
            <a:r>
              <a:rPr dirty="0" sz="1000" spc="-5" b="1">
                <a:latin typeface="Arial"/>
                <a:cs typeface="Arial"/>
              </a:rPr>
              <a:t>reais e quarenta e </a:t>
            </a:r>
            <a:r>
              <a:rPr dirty="0" sz="1000" spc="-10" b="1">
                <a:latin typeface="Arial"/>
                <a:cs typeface="Arial"/>
              </a:rPr>
              <a:t>cinco </a:t>
            </a:r>
            <a:r>
              <a:rPr dirty="0" sz="1000" spc="-5" b="1">
                <a:latin typeface="Arial"/>
                <a:cs typeface="Arial"/>
              </a:rPr>
              <a:t>centavos) </a:t>
            </a:r>
            <a:r>
              <a:rPr dirty="0" sz="1000" spc="-5">
                <a:latin typeface="Arial"/>
                <a:cs typeface="Arial"/>
              </a:rPr>
              <a:t>e correrá à conta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recursos orçamentários vinculados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 b="1">
                <a:latin typeface="Arial"/>
                <a:cs typeface="Arial"/>
              </a:rPr>
              <a:t>PROJETOMACKENZIE FORMANDO </a:t>
            </a:r>
            <a:r>
              <a:rPr dirty="0" sz="1000" spc="-30" b="1">
                <a:latin typeface="Arial"/>
                <a:cs typeface="Arial"/>
              </a:rPr>
              <a:t>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, através convênio celebrado entre esta  entidade e a </a:t>
            </a:r>
            <a:r>
              <a:rPr dirty="0" sz="1000" spc="-5" b="1">
                <a:latin typeface="Arial"/>
                <a:cs typeface="Arial"/>
              </a:rPr>
              <a:t>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996689" y="5526009"/>
          <a:ext cx="5568950" cy="4295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410"/>
                <a:gridCol w="2160905"/>
                <a:gridCol w="676275"/>
                <a:gridCol w="786130"/>
                <a:gridCol w="787400"/>
                <a:gridCol w="787400"/>
              </a:tblGrid>
              <a:tr h="624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ITEM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27990">
                        <a:lnSpc>
                          <a:spcPct val="100000"/>
                        </a:lnSpc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MATERIAL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OU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 EQUIPAMENTO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129539">
                        <a:lnSpc>
                          <a:spcPct val="100000"/>
                        </a:lnSpc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QUANTIDADE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79705" marR="171450" indent="59055">
                        <a:lnSpc>
                          <a:spcPts val="800"/>
                        </a:lnSpc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VALOR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 TOTAL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ESCADA</a:t>
                      </a:r>
                      <a:r>
                        <a:rPr dirty="0" sz="7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AGILIDADE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108,29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216,58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CONE DE BORRACHA GRANDE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>
                          <a:latin typeface="Arial"/>
                          <a:cs typeface="Arial"/>
                        </a:rPr>
                        <a:t>20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46,40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928,00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CARRINHOS DE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BOLAS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792,15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1.584,30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BOLSAS DE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BOLAS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178,00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1.602,00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BOLSA GELO FLEXÍVEL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TAM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124,18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496,70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SUPORTE P/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BOLSA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GELO FLEX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MEMBROS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117,19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468,74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7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TABUA PROPRIOCEPÇÃO</a:t>
                      </a:r>
                      <a:r>
                        <a:rPr dirty="0" sz="7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RETANGULAR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159,94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159,94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BOLA PILATES 65</a:t>
                      </a:r>
                      <a:r>
                        <a:rPr dirty="0" sz="7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CM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80,85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80,85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b="1">
                          <a:latin typeface="Arial"/>
                          <a:cs typeface="Arial"/>
                        </a:rPr>
                        <a:t>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BOLA PILATES 75</a:t>
                      </a:r>
                      <a:r>
                        <a:rPr dirty="0" sz="7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CM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84,61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84,61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BOLA PILATES 95</a:t>
                      </a:r>
                      <a:r>
                        <a:rPr dirty="0" sz="7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CM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165,22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165,22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BOLA FEIJÃO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55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CM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101,78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203,56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MEIA BOLA STEP DE EQUILÍBRIO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BOSU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418,54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1.255,62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PARAQUEDAS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700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10">
                          <a:latin typeface="Arial"/>
                          <a:cs typeface="Arial"/>
                        </a:rPr>
                        <a:t>20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118,29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2.365,80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REDE PARA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ARO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BASQUETE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36,70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220,20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996689" y="1583421"/>
          <a:ext cx="5568950" cy="4775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410"/>
                <a:gridCol w="2160905"/>
                <a:gridCol w="676275"/>
                <a:gridCol w="786130"/>
                <a:gridCol w="787400"/>
                <a:gridCol w="787400"/>
              </a:tblGrid>
              <a:tr h="260604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LUVA DE FOCO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Unidade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>
                          <a:latin typeface="Arial"/>
                          <a:cs typeface="Arial"/>
                        </a:rPr>
                        <a:t>16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77,76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4414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1.244,16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PRISMA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10">
                          <a:latin typeface="Arial"/>
                          <a:cs typeface="Arial"/>
                        </a:rPr>
                        <a:t>38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907,50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20014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34.485,00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17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REDE PROFISSIONAL DE VÔLEI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Unidade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392,75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4414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3.142,00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REDE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PARE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BOLA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Unidade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5.265,00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4414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5.265,00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215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19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FAIXA LATERAL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 ANTENA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dirty="0" sz="700">
                          <a:latin typeface="Arial"/>
                          <a:cs typeface="Arial"/>
                        </a:rPr>
                        <a:t>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40,26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88595">
                        <a:lnSpc>
                          <a:spcPct val="100000"/>
                        </a:lnSpc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161,04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ANTENAS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71,05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284,20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PROTETOR DE POSTE</a:t>
                      </a:r>
                      <a:r>
                        <a:rPr dirty="0" sz="7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PROFISSIONAL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781,25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781,25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1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29,91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29,91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2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38,46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38,46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3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47,96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47,96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4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55,93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55,93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5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63,63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63,63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27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6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88,33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88,33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7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95,72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95,72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29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8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108,72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108,72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30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9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124,64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124,64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10" b="1">
                          <a:latin typeface="Arial"/>
                          <a:cs typeface="Arial"/>
                        </a:rPr>
                        <a:t>31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700" spc="-10" b="1">
                          <a:latin typeface="Arial"/>
                          <a:cs typeface="Arial"/>
                        </a:rPr>
                        <a:t>10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KG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137,40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137,40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 gridSpan="4">
                  <a:txBody>
                    <a:bodyPr/>
                    <a:lstStyle/>
                    <a:p>
                      <a:pPr algn="r" marR="3810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700" spc="1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700" spc="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b="1">
                          <a:latin typeface="Arial"/>
                          <a:cs typeface="Arial"/>
                        </a:rPr>
                        <a:t>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52070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700" spc="-5" b="1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7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 b="1">
                          <a:latin typeface="Arial"/>
                          <a:cs typeface="Arial"/>
                        </a:rPr>
                        <a:t>55.985,45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706621" y="6479528"/>
            <a:ext cx="6146165" cy="10541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95"/>
              </a:spcBef>
              <a:buAutoNum type="arabicPeriod" startAt="5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CONDIÇAO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20" b="1">
                <a:latin typeface="Arial"/>
                <a:cs typeface="Arial"/>
              </a:rPr>
              <a:t>PARTICIPAÇÃO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rabicPeriod" startAt="5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500"/>
              </a:lnSpc>
              <a:spcBef>
                <a:spcPts val="5"/>
              </a:spcBef>
              <a:buFont typeface="Arial"/>
              <a:buAutoNum type="arabicPeriod"/>
              <a:tabLst>
                <a:tab pos="262890" algn="l"/>
              </a:tabLst>
            </a:pPr>
            <a:r>
              <a:rPr dirty="0" sz="1000" spc="-5">
                <a:latin typeface="Arial"/>
                <a:cs typeface="Arial"/>
              </a:rPr>
              <a:t>Para participar a empresa deve atuar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ramo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atividade compatível com o objeto deste edital, estar  regularmente estabelecida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 e que atenda a todas as exigências, inclusive quanto à documentação,  constantes deste edital e seus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anexos.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Não poderão participar desta concorrência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62535" y="7649960"/>
            <a:ext cx="431101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recuperação </a:t>
            </a:r>
            <a:r>
              <a:rPr dirty="0" sz="1000">
                <a:latin typeface="Arial"/>
                <a:cs typeface="Arial"/>
              </a:rPr>
              <a:t>judicial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falência,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concurso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credores;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47651" y="7503656"/>
            <a:ext cx="4479290" cy="10541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2700" marR="508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a)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sanções prescritas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III e IV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87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8.666/93  b)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00"/>
              </a:lnSpc>
            </a:pPr>
            <a:r>
              <a:rPr dirty="0" sz="1000">
                <a:latin typeface="Arial"/>
                <a:cs typeface="Arial"/>
              </a:rPr>
              <a:t>c)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d)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e)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>
                <a:latin typeface="Arial"/>
                <a:cs typeface="Arial"/>
              </a:rPr>
              <a:t>f)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g)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62535" y="7796264"/>
            <a:ext cx="4599305" cy="7613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dissolução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liquidação;</a:t>
            </a:r>
            <a:endParaRPr sz="1000">
              <a:latin typeface="Arial"/>
              <a:cs typeface="Arial"/>
            </a:endParaRPr>
          </a:p>
          <a:p>
            <a:pPr marL="12700" marR="40005">
              <a:lnSpc>
                <a:spcPts val="1150"/>
              </a:lnSpc>
              <a:spcBef>
                <a:spcPts val="55"/>
              </a:spcBef>
            </a:pPr>
            <a:r>
              <a:rPr dirty="0" sz="1000" spc="-5">
                <a:latin typeface="Arial"/>
                <a:cs typeface="Arial"/>
              </a:rPr>
              <a:t>impedida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com a </a:t>
            </a:r>
            <a:r>
              <a:rPr dirty="0" sz="1000" spc="-10">
                <a:latin typeface="Arial"/>
                <a:cs typeface="Arial"/>
              </a:rPr>
              <a:t>União, </a:t>
            </a:r>
            <a:r>
              <a:rPr dirty="0" sz="1000" spc="-5">
                <a:latin typeface="Arial"/>
                <a:cs typeface="Arial"/>
              </a:rPr>
              <a:t>durante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sanção aplicada;  estrangeira que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funcione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090"/>
              </a:lnSpc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estiver reunida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consórcio, qualquer que seja a sua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constituição;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sob o controle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grupo de </a:t>
            </a:r>
            <a:r>
              <a:rPr dirty="0" sz="1000" spc="-5">
                <a:latin typeface="Arial"/>
                <a:cs typeface="Arial"/>
              </a:rPr>
              <a:t>pessoas, físicas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jurídicas;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6617" y="8524736"/>
            <a:ext cx="6146165" cy="133096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553720" marR="635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h) </a:t>
            </a: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estejam habilitadas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exigida por </a:t>
            </a:r>
            <a:r>
              <a:rPr dirty="0" sz="1000" spc="-5">
                <a:latin typeface="Arial"/>
                <a:cs typeface="Arial"/>
              </a:rPr>
              <a:t>este </a:t>
            </a:r>
            <a:r>
              <a:rPr dirty="0" sz="1000" spc="-1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03/2016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10" b="1">
                <a:latin typeface="Arial"/>
                <a:cs typeface="Arial"/>
              </a:rPr>
              <a:t>5.3.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licitante poderá participar desta concorrência com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6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CREDENCIAMENTO DE</a:t>
            </a:r>
            <a:r>
              <a:rPr dirty="0" sz="1000" spc="-10" b="1">
                <a:latin typeface="Arial"/>
                <a:cs typeface="Arial"/>
              </a:rPr>
              <a:t> REPRESENTANTES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6"/>
            </a:pPr>
            <a:endParaRPr sz="1000">
              <a:latin typeface="Times New Roman"/>
              <a:cs typeface="Times New Roman"/>
            </a:endParaRPr>
          </a:p>
          <a:p>
            <a:pPr lvl="1" marL="12700" marR="5080">
              <a:lnSpc>
                <a:spcPts val="115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A empresa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seu representante, pode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 b="1">
                <a:latin typeface="Arial"/>
                <a:cs typeface="Arial"/>
              </a:rPr>
              <a:t>credenciar </a:t>
            </a:r>
            <a:r>
              <a:rPr dirty="0" sz="1000" spc="-5">
                <a:latin typeface="Arial"/>
                <a:cs typeface="Arial"/>
              </a:rPr>
              <a:t>junto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responsáveis pelo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com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mínimo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20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minutos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antecedência,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dia,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local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horário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abertura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envelopes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99" y="1561583"/>
            <a:ext cx="6148070" cy="83540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orçamento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marL="469900" marR="6350" indent="-228600">
              <a:lnSpc>
                <a:spcPct val="96300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Carta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Credenciamento </a:t>
            </a:r>
            <a:r>
              <a:rPr dirty="0" sz="1000" spc="-10">
                <a:latin typeface="Arial"/>
                <a:cs typeface="Arial"/>
              </a:rPr>
              <a:t>(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II</a:t>
            </a:r>
            <a:r>
              <a:rPr dirty="0" sz="1000" spc="-5">
                <a:latin typeface="Arial"/>
                <a:cs typeface="Arial"/>
              </a:rPr>
              <a:t>), documento credencial e documento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identidade oficial;  </a:t>
            </a:r>
            <a:r>
              <a:rPr dirty="0" sz="1000" spc="-5" b="1">
                <a:latin typeface="Arial"/>
                <a:cs typeface="Arial"/>
              </a:rPr>
              <a:t>Obs.: </a:t>
            </a:r>
            <a:r>
              <a:rPr dirty="0" sz="1000" spc="-5">
                <a:latin typeface="Arial"/>
                <a:cs typeface="Arial"/>
              </a:rPr>
              <a:t>documento credencial pode ser o contrato social, quando a pessoa credenciada for sócia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empresa fornecedora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procuração/declaração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autenticada dando poderes para que  esse representante possa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15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75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6.2. </a:t>
            </a:r>
            <a:r>
              <a:rPr dirty="0" sz="1000" spc="-5">
                <a:latin typeface="Arial"/>
                <a:cs typeface="Arial"/>
              </a:rPr>
              <a:t>Para o credenciamento junto à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Aquisições, o representante deverá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apresentar: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50"/>
              </a:lnSpc>
              <a:buFont typeface="Arial"/>
              <a:buAutoNum type="alphaLcParenR"/>
              <a:tabLst>
                <a:tab pos="160655" algn="l"/>
              </a:tabLst>
            </a:pPr>
            <a:r>
              <a:rPr dirty="0" sz="1000" spc="-5" b="1">
                <a:latin typeface="Arial"/>
                <a:cs typeface="Arial"/>
              </a:rPr>
              <a:t>CONTRATO SOCIAL</a:t>
            </a:r>
            <a:r>
              <a:rPr dirty="0" sz="1000" spc="-5">
                <a:latin typeface="Arial"/>
                <a:cs typeface="Arial"/>
              </a:rPr>
              <a:t>, quando a pessoa credenciada for sócia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Fornecedora.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ct val="96000"/>
              </a:lnSpc>
              <a:spcBef>
                <a:spcPts val="25"/>
              </a:spcBef>
              <a:buFont typeface="Arial"/>
              <a:buAutoNum type="alphaLcParenR"/>
              <a:tabLst>
                <a:tab pos="213995" algn="l"/>
              </a:tabLst>
            </a:pPr>
            <a:r>
              <a:rPr dirty="0" sz="1000" spc="-5" b="1">
                <a:latin typeface="Arial"/>
                <a:cs typeface="Arial"/>
              </a:rPr>
              <a:t>PROCURAÇÃO OU DECLARAÇÃO DO FORNECEDOR, AUTENTICADA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CARTÓRIO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poderes para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pessoa credenciada </a:t>
            </a:r>
            <a:r>
              <a:rPr dirty="0" sz="1000">
                <a:latin typeface="Arial"/>
                <a:cs typeface="Arial"/>
              </a:rPr>
              <a:t>possa </a:t>
            </a:r>
            <a:r>
              <a:rPr dirty="0" sz="1000" spc="-5">
                <a:latin typeface="Arial"/>
                <a:cs typeface="Arial"/>
              </a:rPr>
              <a:t>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5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fase </a:t>
            </a:r>
            <a:r>
              <a:rPr dirty="0" sz="1000" spc="-5">
                <a:latin typeface="Arial"/>
                <a:cs typeface="Arial"/>
              </a:rPr>
              <a:t>deste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Aquisição.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6.2.1. </a:t>
            </a:r>
            <a:r>
              <a:rPr dirty="0" sz="1000" spc="-5">
                <a:latin typeface="Arial"/>
                <a:cs typeface="Arial"/>
              </a:rPr>
              <a:t>Considera-se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representante legal qualquer pessoa credenciada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fornecedor, mediante  contrato, procuração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documento equivalente, para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0">
                <a:latin typeface="Arial"/>
                <a:cs typeface="Arial"/>
              </a:rPr>
              <a:t>durante </a:t>
            </a:r>
            <a:r>
              <a:rPr dirty="0" sz="1000" spc="-5">
                <a:latin typeface="Arial"/>
                <a:cs typeface="Arial"/>
              </a:rPr>
              <a:t>a reunião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 envelopes, seja referente à Documentação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500"/>
              </a:lnSpc>
              <a:buFont typeface="Arial"/>
              <a:buAutoNum type="arabicPeriod" startAt="3"/>
              <a:tabLst>
                <a:tab pos="304165" algn="l"/>
              </a:tabLst>
            </a:pPr>
            <a:r>
              <a:rPr dirty="0" sz="1000" spc="-5">
                <a:latin typeface="Arial"/>
                <a:cs typeface="Arial"/>
              </a:rPr>
              <a:t>Não comparecer pessoalmente, apenas enviando a proposta pelos Correios,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inabilitará as  empresas </a:t>
            </a:r>
            <a:r>
              <a:rPr dirty="0" sz="1000" spc="-10">
                <a:latin typeface="Arial"/>
                <a:cs typeface="Arial"/>
              </a:rPr>
              <a:t>participantes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certame, </a:t>
            </a:r>
            <a:r>
              <a:rPr dirty="0" sz="1000">
                <a:latin typeface="Arial"/>
                <a:cs typeface="Arial"/>
              </a:rPr>
              <a:t>mas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impede 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manifestar sobre o processo </a:t>
            </a:r>
            <a:r>
              <a:rPr dirty="0" sz="1000" spc="-10">
                <a:latin typeface="Arial"/>
                <a:cs typeface="Arial"/>
              </a:rPr>
              <a:t>de abertura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envelopes.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buFont typeface="Arial"/>
              <a:buAutoNum type="arabicPeriod" startAt="3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Cada credenciado poderá representar apenas </a:t>
            </a:r>
            <a:r>
              <a:rPr dirty="0" sz="1000" spc="-10">
                <a:latin typeface="Arial"/>
                <a:cs typeface="Arial"/>
              </a:rPr>
              <a:t>um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spcBef>
                <a:spcPts val="5"/>
              </a:spcBef>
              <a:buFont typeface="Arial"/>
              <a:buAutoNum type="arabicPeriod" startAt="3"/>
              <a:tabLst>
                <a:tab pos="300990" algn="l"/>
              </a:tabLst>
            </a:pPr>
            <a:r>
              <a:rPr dirty="0" sz="1000" spc="-5">
                <a:latin typeface="Arial"/>
                <a:cs typeface="Arial"/>
              </a:rPr>
              <a:t>É recomendável a todo e qualquer interessado que, </a:t>
            </a:r>
            <a:r>
              <a:rPr dirty="0" sz="1000" spc="-10">
                <a:latin typeface="Arial"/>
                <a:cs typeface="Arial"/>
              </a:rPr>
              <a:t>antes de </a:t>
            </a:r>
            <a:r>
              <a:rPr dirty="0" sz="1000" spc="-5">
                <a:latin typeface="Arial"/>
                <a:cs typeface="Arial"/>
              </a:rPr>
              <a:t>requerer o credenciamento para  participação nesta Concorrência, verifique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preenche todos os requisitos exigidos pelo edital,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modo 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possa entregar tempestivamente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MACKENZIE ESPORTE CLUBE </a:t>
            </a:r>
            <a:r>
              <a:rPr dirty="0" sz="1000" spc="-5">
                <a:latin typeface="Arial"/>
                <a:cs typeface="Arial"/>
              </a:rPr>
              <a:t>toda a documentação nele listada 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spc="-10" b="1">
                <a:latin typeface="Arial"/>
                <a:cs typeface="Arial"/>
              </a:rPr>
              <a:t>10, 11 </a:t>
            </a:r>
            <a:r>
              <a:rPr dirty="0" sz="1000" spc="-5" b="1">
                <a:latin typeface="Arial"/>
                <a:cs typeface="Arial"/>
              </a:rPr>
              <a:t>e </a:t>
            </a:r>
            <a:r>
              <a:rPr dirty="0" sz="1000" spc="-10" b="1">
                <a:latin typeface="Arial"/>
                <a:cs typeface="Arial"/>
              </a:rPr>
              <a:t>12</a:t>
            </a:r>
            <a:r>
              <a:rPr dirty="0" sz="1000" spc="-10">
                <a:latin typeface="Arial"/>
                <a:cs typeface="Arial"/>
              </a:rPr>
              <a:t>,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essencial para demonstrar sua habilitação.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medida objetiva garantir o  sucesso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seletivo e a participação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sua empresa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procedimentos a serem futuramente  realizados pelo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tendo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vista as penalidades impostas </a:t>
            </a:r>
            <a:r>
              <a:rPr dirty="0" sz="1000" spc="-10">
                <a:latin typeface="Arial"/>
                <a:cs typeface="Arial"/>
              </a:rPr>
              <a:t>aos que, </a:t>
            </a:r>
            <a:r>
              <a:rPr dirty="0" sz="1000" spc="-5">
                <a:latin typeface="Arial"/>
                <a:cs typeface="Arial"/>
              </a:rPr>
              <a:t>por  quaisquer modos, forjarem a participação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spcBef>
                <a:spcPts val="980"/>
              </a:spcBef>
              <a:buAutoNum type="arabicPeriod" startAt="7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ENCAMINHAMENTO DOS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AutoNum type="arabicPeriod" startAt="7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00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Os envelopes contendo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e 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deverão  ser entregues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 b="1">
                <a:latin typeface="Arial"/>
                <a:cs typeface="Arial"/>
              </a:rPr>
              <a:t>SECRETARIA ADMINISTRATIVADO MACKENZIE ESPORTE CLUBE, </a:t>
            </a:r>
            <a:r>
              <a:rPr dirty="0" sz="1000" spc="-5">
                <a:latin typeface="Arial"/>
                <a:cs typeface="Arial"/>
              </a:rPr>
              <a:t>localizada a Rua  Congonhas, 450 - Bairro Santo Antônio - Belo Horizonte/MG - CEP 30.330-100, devidamente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protocolados 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até </a:t>
            </a:r>
            <a:r>
              <a:rPr dirty="0" sz="1000" spc="-10" b="1">
                <a:latin typeface="Arial"/>
                <a:cs typeface="Arial"/>
              </a:rPr>
              <a:t>2h </a:t>
            </a:r>
            <a:r>
              <a:rPr dirty="0" sz="1000" spc="-5" b="1">
                <a:latin typeface="Arial"/>
                <a:cs typeface="Arial"/>
              </a:rPr>
              <a:t>horas antes do início do certame, </a:t>
            </a:r>
            <a:r>
              <a:rPr dirty="0" sz="1000" spc="-10" b="1">
                <a:latin typeface="Arial"/>
                <a:cs typeface="Arial"/>
              </a:rPr>
              <a:t>AOS </a:t>
            </a:r>
            <a:r>
              <a:rPr dirty="0" sz="1000" spc="-5" b="1">
                <a:latin typeface="Arial"/>
                <a:cs typeface="Arial"/>
              </a:rPr>
              <a:t>CUIDADOS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LILIAN </a:t>
            </a:r>
            <a:r>
              <a:rPr dirty="0" sz="1000" b="1">
                <a:latin typeface="Arial"/>
                <a:cs typeface="Arial"/>
              </a:rPr>
              <a:t>CRISTIANE </a:t>
            </a:r>
            <a:r>
              <a:rPr dirty="0" sz="1000" spc="-5" b="1">
                <a:latin typeface="Arial"/>
                <a:cs typeface="Arial"/>
              </a:rPr>
              <a:t>GUALBERTO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 b="1">
                <a:latin typeface="Arial"/>
                <a:cs typeface="Arial"/>
              </a:rPr>
              <a:t>SANDRA MICHAEL </a:t>
            </a:r>
            <a:r>
              <a:rPr dirty="0" sz="1000" b="1">
                <a:latin typeface="Arial"/>
                <a:cs typeface="Arial"/>
              </a:rPr>
              <a:t>BRAGA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/>
              <a:tabLst>
                <a:tab pos="28003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HABILITAÇÃO </a:t>
            </a:r>
            <a:r>
              <a:rPr dirty="0" sz="1000" spc="-5">
                <a:latin typeface="Arial"/>
                <a:cs typeface="Arial"/>
              </a:rPr>
              <a:t>deverão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lacrados.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985">
              <a:lnSpc>
                <a:spcPct val="96500"/>
              </a:lnSpc>
              <a:spcBef>
                <a:spcPts val="5"/>
              </a:spcBef>
              <a:buFont typeface="Arial"/>
              <a:buAutoNum type="arabicPeriod"/>
              <a:tabLst>
                <a:tab pos="327025" algn="l"/>
              </a:tabLst>
            </a:pPr>
            <a:r>
              <a:rPr dirty="0" sz="1000" spc="-5">
                <a:latin typeface="Arial"/>
                <a:cs typeface="Arial"/>
              </a:rPr>
              <a:t>Considerando que </a:t>
            </a:r>
            <a:r>
              <a:rPr dirty="0" sz="1000" spc="-5" b="1">
                <a:latin typeface="Arial"/>
                <a:cs typeface="Arial"/>
              </a:rPr>
              <a:t>NENHUM ENVELOPE </a:t>
            </a:r>
            <a:r>
              <a:rPr dirty="0" sz="1000" b="1">
                <a:latin typeface="Arial"/>
                <a:cs typeface="Arial"/>
              </a:rPr>
              <a:t>SERÁ </a:t>
            </a:r>
            <a:r>
              <a:rPr dirty="0" sz="1000" spc="-5" b="1">
                <a:latin typeface="Arial"/>
                <a:cs typeface="Arial"/>
              </a:rPr>
              <a:t>RECEBIDO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</a:t>
            </a:r>
            <a:r>
              <a:rPr dirty="0" sz="1000" spc="-5">
                <a:latin typeface="Arial"/>
                <a:cs typeface="Arial"/>
              </a:rPr>
              <a:t>, sugere-se que os licitantes interessados os encaminhem </a:t>
            </a:r>
            <a:r>
              <a:rPr dirty="0" sz="1000" spc="-10">
                <a:latin typeface="Arial"/>
                <a:cs typeface="Arial"/>
              </a:rPr>
              <a:t>em data </a:t>
            </a:r>
            <a:r>
              <a:rPr dirty="0" sz="1000" spc="-5">
                <a:latin typeface="Arial"/>
                <a:cs typeface="Arial"/>
              </a:rPr>
              <a:t>anterior </a:t>
            </a:r>
            <a:r>
              <a:rPr dirty="0" sz="1000" spc="-10">
                <a:latin typeface="Arial"/>
                <a:cs typeface="Arial"/>
              </a:rPr>
              <a:t>ou,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for  o caso, programem-se para estarem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local indicado com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30 </a:t>
            </a:r>
            <a:r>
              <a:rPr dirty="0" sz="1000" spc="-5">
                <a:latin typeface="Arial"/>
                <a:cs typeface="Arial"/>
              </a:rPr>
              <a:t>(trinta) minutos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antecedência.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/>
              <a:tabLst>
                <a:tab pos="295275" algn="l"/>
              </a:tabLst>
            </a:pPr>
            <a:r>
              <a:rPr dirty="0" sz="1000" spc="-5">
                <a:latin typeface="Arial"/>
                <a:cs typeface="Arial"/>
              </a:rPr>
              <a:t>Os envelopes poderão ser encaminhados via correios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entretanto,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NENHUMA </a:t>
            </a:r>
            <a:r>
              <a:rPr dirty="0" sz="1000" spc="-5" b="1">
                <a:latin typeface="Arial"/>
                <a:cs typeface="Arial"/>
              </a:rPr>
              <a:t>HIPÓTESE A  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COMPRAS E LICITAÇÕES </a:t>
            </a:r>
            <a:r>
              <a:rPr dirty="0" sz="1000" b="1">
                <a:latin typeface="Arial"/>
                <a:cs typeface="Arial"/>
              </a:rPr>
              <a:t>RECEBERÁ </a:t>
            </a:r>
            <a:r>
              <a:rPr dirty="0" sz="1000" spc="-5" b="1">
                <a:latin typeface="Arial"/>
                <a:cs typeface="Arial"/>
              </a:rPr>
              <a:t>ENVELOPES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SUPRAINFORMADOS, TAMPOUCO </a:t>
            </a:r>
            <a:r>
              <a:rPr dirty="0" sz="1000" b="1">
                <a:latin typeface="Arial"/>
                <a:cs typeface="Arial"/>
              </a:rPr>
              <a:t>OS </a:t>
            </a:r>
            <a:r>
              <a:rPr dirty="0" sz="1000" spc="-5" b="1">
                <a:latin typeface="Arial"/>
                <a:cs typeface="Arial"/>
              </a:rPr>
              <a:t>RECEBERÁ SE ENTREGUES NO INÍCIO OU NO DECORRER 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SESSÃO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ABERTURA, OU ENTREGUES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OUTRO ENDEREÇO QUE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b="1">
                <a:latin typeface="Arial"/>
                <a:cs typeface="Arial"/>
              </a:rPr>
              <a:t>SEJA </a:t>
            </a:r>
            <a:r>
              <a:rPr dirty="0" sz="1000" spc="-5" b="1">
                <a:latin typeface="Arial"/>
                <a:cs typeface="Arial"/>
              </a:rPr>
              <a:t>O  SUPRAMENCIONADO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 b="1">
                <a:latin typeface="Arial"/>
                <a:cs typeface="Arial"/>
              </a:rPr>
              <a:t>TAMBÉM NÃO </a:t>
            </a:r>
            <a:r>
              <a:rPr dirty="0" sz="1000" spc="-5" b="1">
                <a:latin typeface="Arial"/>
                <a:cs typeface="Arial"/>
              </a:rPr>
              <a:t>SERÃO CONSIDERADOS ENVELOPES DEIXADOS NA(S)  PORTARIA(S)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ENTIDADE.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276225" indent="-263525">
              <a:lnSpc>
                <a:spcPct val="100000"/>
              </a:lnSpc>
              <a:buFont typeface="Arial"/>
              <a:buAutoNum type="arabicPeriod"/>
              <a:tabLst>
                <a:tab pos="276860" algn="l"/>
              </a:tabLst>
            </a:pPr>
            <a:r>
              <a:rPr dirty="0" sz="1000" spc="-5">
                <a:latin typeface="Arial"/>
                <a:cs typeface="Arial"/>
              </a:rPr>
              <a:t>Para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participar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reunião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para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abertura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envelopes,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OS</a:t>
            </a:r>
            <a:r>
              <a:rPr dirty="0" sz="1000" spc="1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REPRESENTANTES</a:t>
            </a:r>
            <a:r>
              <a:rPr dirty="0" sz="1000" spc="1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DAS</a:t>
            </a:r>
            <a:r>
              <a:rPr dirty="0" sz="1000" spc="1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EMPRESAS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0058"/>
            <a:ext cx="6146165" cy="1490980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 marR="5080" indent="-635">
              <a:lnSpc>
                <a:spcPts val="1160"/>
              </a:lnSpc>
              <a:spcBef>
                <a:spcPts val="165"/>
              </a:spcBef>
            </a:pPr>
            <a:r>
              <a:rPr dirty="0" sz="1000" spc="-5" b="1">
                <a:latin typeface="Arial"/>
                <a:cs typeface="Arial"/>
              </a:rPr>
              <a:t>DEVERÃO SE CREDENCIAR COM </a:t>
            </a:r>
            <a:r>
              <a:rPr dirty="0" sz="1000" spc="-10" b="1">
                <a:latin typeface="Arial"/>
                <a:cs typeface="Arial"/>
              </a:rPr>
              <a:t>ATÉ 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 </a:t>
            </a:r>
            <a:r>
              <a:rPr dirty="0" sz="1000" spc="-10">
                <a:latin typeface="Arial"/>
                <a:cs typeface="Arial"/>
              </a:rPr>
              <a:t>abertura 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8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rabicPeriod" startAt="8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500"/>
              </a:lnSpc>
              <a:buFont typeface="Arial"/>
              <a:buAutoNum type="arabicPeriod"/>
              <a:tabLst>
                <a:tab pos="285750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devem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DISTINTOS</a:t>
            </a:r>
            <a:r>
              <a:rPr dirty="0" sz="1000" spc="-5">
                <a:latin typeface="Arial"/>
                <a:cs typeface="Arial"/>
              </a:rPr>
              <a:t>, ambos lacrados,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2 (duas) horas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certame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 representante credenciado,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pública.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devem </a:t>
            </a:r>
            <a:r>
              <a:rPr dirty="0" sz="1000" spc="-10">
                <a:latin typeface="Arial"/>
                <a:cs typeface="Arial"/>
              </a:rPr>
              <a:t>ter </a:t>
            </a:r>
            <a:r>
              <a:rPr dirty="0" sz="1000" spc="-5">
                <a:latin typeface="Arial"/>
                <a:cs typeface="Arial"/>
              </a:rPr>
              <a:t>a seguinte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502" y="3339066"/>
            <a:ext cx="4700270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985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03/2016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 marL="69850" marR="2291715">
              <a:lnSpc>
                <a:spcPct val="287500"/>
              </a:lnSpc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DOCUMENTOS DE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HABILITAÇÃO </a:t>
            </a:r>
            <a:r>
              <a:rPr dirty="0" sz="800" spc="-1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2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</a:t>
            </a:r>
            <a:endParaRPr sz="800">
              <a:latin typeface="Arial"/>
              <a:cs typeface="Arial"/>
            </a:endParaRPr>
          </a:p>
          <a:p>
            <a:pPr marL="69850" marR="4045585">
              <a:lnSpc>
                <a:spcPct val="143700"/>
              </a:lnSpc>
            </a:pPr>
            <a:r>
              <a:rPr dirty="0" sz="800" spc="-15" b="1">
                <a:latin typeface="Arial"/>
                <a:cs typeface="Arial"/>
              </a:rPr>
              <a:t>T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F</a:t>
            </a:r>
            <a:r>
              <a:rPr dirty="0" sz="800" spc="-5" b="1">
                <a:latin typeface="Arial"/>
                <a:cs typeface="Arial"/>
              </a:rPr>
              <a:t>O</a:t>
            </a:r>
            <a:r>
              <a:rPr dirty="0" sz="800" spc="-5" b="1">
                <a:latin typeface="Arial"/>
                <a:cs typeface="Arial"/>
              </a:rPr>
              <a:t>N</a:t>
            </a:r>
            <a:r>
              <a:rPr dirty="0" sz="800" spc="-1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: E</a:t>
            </a:r>
            <a:r>
              <a:rPr dirty="0" sz="800" spc="-20" b="1">
                <a:latin typeface="Arial"/>
                <a:cs typeface="Arial"/>
              </a:rPr>
              <a:t>-</a:t>
            </a:r>
            <a:r>
              <a:rPr dirty="0" sz="800" spc="25" b="1">
                <a:latin typeface="Arial"/>
                <a:cs typeface="Arial"/>
              </a:rPr>
              <a:t>M</a:t>
            </a:r>
            <a:r>
              <a:rPr dirty="0" sz="800" spc="-45" b="1">
                <a:latin typeface="Arial"/>
                <a:cs typeface="Arial"/>
              </a:rPr>
              <a:t>A</a:t>
            </a:r>
            <a:r>
              <a:rPr dirty="0" sz="800" b="1">
                <a:latin typeface="Arial"/>
                <a:cs typeface="Arial"/>
              </a:rPr>
              <a:t>I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0171" y="4986510"/>
            <a:ext cx="4680585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03/2016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765"/>
              </a:spcBef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PROPOSTA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COMERCIAL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00">
              <a:latin typeface="Times New Roman"/>
              <a:cs typeface="Times New Roman"/>
            </a:endParaRPr>
          </a:p>
          <a:p>
            <a:pPr marL="68580" marR="3093085">
              <a:lnSpc>
                <a:spcPct val="143700"/>
              </a:lnSpc>
            </a:pP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7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  TELEFONE:</a:t>
            </a:r>
            <a:endParaRPr sz="800">
              <a:latin typeface="Arial"/>
              <a:cs typeface="Arial"/>
            </a:endParaRPr>
          </a:p>
          <a:p>
            <a:pPr marL="68580">
              <a:lnSpc>
                <a:spcPct val="100000"/>
              </a:lnSpc>
              <a:spcBef>
                <a:spcPts val="420"/>
              </a:spcBef>
            </a:pPr>
            <a:r>
              <a:rPr dirty="0" sz="800" spc="-5" b="1">
                <a:latin typeface="Arial"/>
                <a:cs typeface="Arial"/>
              </a:rPr>
              <a:t>E-MAIL: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18" y="6520677"/>
            <a:ext cx="6146800" cy="33902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8.2. </a:t>
            </a:r>
            <a:r>
              <a:rPr dirty="0" sz="1000" spc="-5">
                <a:latin typeface="Arial"/>
                <a:cs typeface="Arial"/>
              </a:rPr>
              <a:t>A 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envelopes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1º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DOCUMENTOS 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HABILITAÇÃO;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2º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PROPOSTA COMERCIAL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empresas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habilitadas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715">
              <a:lnSpc>
                <a:spcPts val="1160"/>
              </a:lnSpc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for inabilitada perante documentos apresentados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ENVELOPE </a:t>
            </a:r>
            <a:r>
              <a:rPr dirty="0" sz="1000" b="1">
                <a:latin typeface="Arial"/>
                <a:cs typeface="Arial"/>
              </a:rPr>
              <a:t>1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ENVELOPE 2 </a:t>
            </a:r>
            <a:r>
              <a:rPr dirty="0" sz="1000" spc="-5">
                <a:latin typeface="Arial"/>
                <a:cs typeface="Arial"/>
              </a:rPr>
              <a:t>não  será aberto e será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devolvido.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responsáveis pelo </a:t>
            </a:r>
            <a:r>
              <a:rPr dirty="0" sz="1000">
                <a:latin typeface="Arial"/>
                <a:cs typeface="Arial"/>
              </a:rPr>
              <a:t>exame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envelopes, 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Compras, registrará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procedimentos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Ata, podendo suspender a reunião buscando melhores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analisar os documentos  apresentados, remarcando nova oportunidade para continuar o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abrir os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9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spc="-20" b="1">
                <a:latin typeface="Arial"/>
                <a:cs typeface="Arial"/>
              </a:rPr>
              <a:t>PARA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HABILITAÇÃO: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9"/>
            </a:pPr>
            <a:endParaRPr sz="1000">
              <a:latin typeface="Times New Roman"/>
              <a:cs typeface="Times New Roman"/>
            </a:endParaRPr>
          </a:p>
          <a:p>
            <a:pPr lvl="1" marL="12700" marR="5080">
              <a:lnSpc>
                <a:spcPts val="116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Os documentos entregues serão examinados pelos responsáveis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podem ser  apresentados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em: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095"/>
              </a:lnSpc>
              <a:buAutoNum type="alphaLcParenR"/>
              <a:tabLst>
                <a:tab pos="508000" algn="l"/>
              </a:tabLst>
            </a:pPr>
            <a:r>
              <a:rPr dirty="0" sz="1000" spc="-5">
                <a:latin typeface="Arial"/>
                <a:cs typeface="Arial"/>
              </a:rPr>
              <a:t>via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original;</a:t>
            </a:r>
            <a:endParaRPr sz="1000">
              <a:latin typeface="Arial"/>
              <a:cs typeface="Arial"/>
            </a:endParaRPr>
          </a:p>
          <a:p>
            <a:pPr lvl="2" marL="508000" marR="6350" indent="-228600">
              <a:lnSpc>
                <a:spcPts val="1150"/>
              </a:lnSpc>
              <a:spcBef>
                <a:spcPts val="50"/>
              </a:spcBef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cópias simples, desde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apresentados os originais que deverão ser confrontados pelo setor  competente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 ser declarado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“confere com 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original”.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00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com a autenticação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cartório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competente;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75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publicação </a:t>
            </a:r>
            <a:r>
              <a:rPr dirty="0" sz="1000" spc="-10">
                <a:latin typeface="Arial"/>
                <a:cs typeface="Arial"/>
              </a:rPr>
              <a:t>em órgão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imprensa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oficial;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>
                <a:latin typeface="Arial"/>
                <a:cs typeface="Arial"/>
              </a:rPr>
              <a:t>10. </a:t>
            </a:r>
            <a:r>
              <a:rPr dirty="0" sz="1000" spc="-15" b="1">
                <a:latin typeface="Arial"/>
                <a:cs typeface="Arial"/>
              </a:rPr>
              <a:t>HABILITAÇÃO</a:t>
            </a:r>
            <a:r>
              <a:rPr dirty="0" sz="1000" spc="-1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JURÍDICA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706362"/>
            <a:ext cx="6146165" cy="6019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10.1.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92405" indent="-179705">
              <a:lnSpc>
                <a:spcPts val="1175"/>
              </a:lnSpc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cédula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registro comercial,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individual;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195580" algn="l"/>
              </a:tabLst>
            </a:pP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constitutivo, estatuto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contrato social </a:t>
            </a:r>
            <a:r>
              <a:rPr dirty="0" sz="1000" spc="-10">
                <a:latin typeface="Arial"/>
                <a:cs typeface="Arial"/>
              </a:rPr>
              <a:t>em vigor, </a:t>
            </a:r>
            <a:r>
              <a:rPr dirty="0" sz="1000" spc="-5">
                <a:latin typeface="Arial"/>
                <a:cs typeface="Arial"/>
              </a:rPr>
              <a:t>devidamente registrado,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 </a:t>
            </a:r>
            <a:r>
              <a:rPr dirty="0" sz="1000" spc="-5">
                <a:latin typeface="Arial"/>
                <a:cs typeface="Arial"/>
              </a:rPr>
              <a:t>sociedades comerciais, e,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por ações, acompanhado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documentos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eleição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seus administradores;</a:t>
            </a:r>
            <a:endParaRPr sz="1000">
              <a:latin typeface="Arial"/>
              <a:cs typeface="Arial"/>
            </a:endParaRPr>
          </a:p>
          <a:p>
            <a:pPr marL="192405" indent="-179705">
              <a:lnSpc>
                <a:spcPts val="1090"/>
              </a:lnSpc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ato constitutivo,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civis, acompanhada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diretoria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exercício;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50"/>
              </a:lnSpc>
              <a:spcBef>
                <a:spcPts val="60"/>
              </a:spcBef>
              <a:buAutoNum type="alphaLcParenR" startAt="5"/>
              <a:tabLst>
                <a:tab pos="1803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Simples Nacional, quando for o caso. Deverá ser apresentado declaração assinada </a:t>
            </a:r>
            <a:r>
              <a:rPr dirty="0" sz="1000">
                <a:latin typeface="Arial"/>
                <a:cs typeface="Arial"/>
              </a:rPr>
              <a:t>pelo  </a:t>
            </a:r>
            <a:r>
              <a:rPr dirty="0" sz="1000" spc="-5">
                <a:latin typeface="Arial"/>
                <a:cs typeface="Arial"/>
              </a:rPr>
              <a:t>contador e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representante legal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Receita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Federal.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40"/>
              </a:lnSpc>
              <a:spcBef>
                <a:spcPts val="10"/>
              </a:spcBef>
              <a:buAutoNum type="alphaLcParenR" startAt="5"/>
              <a:tabLst>
                <a:tab pos="132080" algn="l"/>
              </a:tabLst>
            </a:pPr>
            <a:r>
              <a:rPr dirty="0" sz="1000" spc="-5">
                <a:latin typeface="Arial"/>
                <a:cs typeface="Arial"/>
              </a:rPr>
              <a:t>decreto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sociedade estrangeira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funcionamento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país,  e </a:t>
            </a:r>
            <a:r>
              <a:rPr dirty="0" sz="1000" spc="-10">
                <a:latin typeface="Arial"/>
                <a:cs typeface="Arial"/>
              </a:rPr>
              <a:t>ato de </a:t>
            </a:r>
            <a:r>
              <a:rPr dirty="0" sz="1000" spc="-5">
                <a:latin typeface="Arial"/>
                <a:cs typeface="Arial"/>
              </a:rPr>
              <a:t>registro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autorização para funcionamento expedido pelo órgão competente, quando a atividade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assim 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exigir.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11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QUALIFICAÇÃO </a:t>
            </a:r>
            <a:r>
              <a:rPr dirty="0" sz="1000" b="1">
                <a:latin typeface="Arial"/>
                <a:cs typeface="Arial"/>
              </a:rPr>
              <a:t>ECONÔMICA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rabicPeriod" startAt="11"/>
            </a:pPr>
            <a:endParaRPr sz="95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R"/>
              <a:tabLst>
                <a:tab pos="168275" algn="l"/>
              </a:tabLst>
            </a:pPr>
            <a:r>
              <a:rPr dirty="0" sz="1000" spc="-5">
                <a:latin typeface="Arial"/>
                <a:cs typeface="Arial"/>
              </a:rPr>
              <a:t>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 concordatas expedidas pelos distribuidores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sede. </a:t>
            </a: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 fornecedor 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for sediado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Belo Horizonte, as certidões deverão vir acompanhadas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declaração oficial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autoridade judiciária competente, relacionando os distribuidores que,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Comarca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sede, tenham  atribuição para expedir 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concordatas;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R"/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R"/>
              <a:tabLst>
                <a:tab pos="171450" algn="l"/>
              </a:tabLst>
            </a:pPr>
            <a:r>
              <a:rPr dirty="0" sz="1000" spc="-5">
                <a:latin typeface="Arial"/>
                <a:cs typeface="Arial"/>
              </a:rPr>
              <a:t>Balanço Patrimonial e Demonstrações Contábeis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último exercício social, </a:t>
            </a:r>
            <a:r>
              <a:rPr dirty="0" sz="1000" spc="5">
                <a:latin typeface="Arial"/>
                <a:cs typeface="Arial"/>
              </a:rPr>
              <a:t>já </a:t>
            </a:r>
            <a:r>
              <a:rPr dirty="0" sz="1000" spc="-5">
                <a:latin typeface="Arial"/>
                <a:cs typeface="Arial"/>
              </a:rPr>
              <a:t>exigíveis e apresentados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da lei, </a:t>
            </a:r>
            <a:r>
              <a:rPr dirty="0" sz="1000" spc="-5">
                <a:latin typeface="Arial"/>
                <a:cs typeface="Arial"/>
              </a:rPr>
              <a:t>que comprovem a </a:t>
            </a:r>
            <a:r>
              <a:rPr dirty="0" sz="1000" spc="-10">
                <a:latin typeface="Arial"/>
                <a:cs typeface="Arial"/>
              </a:rPr>
              <a:t>boa </a:t>
            </a:r>
            <a:r>
              <a:rPr dirty="0" sz="1000" spc="-5">
                <a:latin typeface="Arial"/>
                <a:cs typeface="Arial"/>
              </a:rPr>
              <a:t>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substituíveis, apenas para a  empresa constituída </a:t>
            </a:r>
            <a:r>
              <a:rPr dirty="0" sz="1000" spc="-10">
                <a:latin typeface="Arial"/>
                <a:cs typeface="Arial"/>
              </a:rPr>
              <a:t>há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de um ano, por </a:t>
            </a:r>
            <a:r>
              <a:rPr dirty="0" sz="1000" spc="-5">
                <a:latin typeface="Arial"/>
                <a:cs typeface="Arial"/>
              </a:rPr>
              <a:t>Balancete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Verificação referente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dois últimos </a:t>
            </a:r>
            <a:r>
              <a:rPr dirty="0" sz="1000">
                <a:latin typeface="Arial"/>
                <a:cs typeface="Arial"/>
              </a:rPr>
              <a:t>meses  </a:t>
            </a:r>
            <a:r>
              <a:rPr dirty="0" sz="1000" spc="-5">
                <a:latin typeface="Arial"/>
                <a:cs typeface="Arial"/>
              </a:rPr>
              <a:t>anteriores à </a:t>
            </a:r>
            <a:r>
              <a:rPr dirty="0" sz="1000" spc="-10">
                <a:latin typeface="Arial"/>
                <a:cs typeface="Arial"/>
              </a:rPr>
              <a:t>data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lvl="1" marL="372110" indent="-359410">
              <a:lnSpc>
                <a:spcPct val="100000"/>
              </a:lnSpc>
              <a:buFont typeface="Arial"/>
              <a:buAutoNum type="arabicPeriod" startAt="2"/>
              <a:tabLst>
                <a:tab pos="372745" algn="l"/>
              </a:tabLst>
            </a:pPr>
            <a:r>
              <a:rPr dirty="0" sz="1000" spc="-5">
                <a:latin typeface="Arial"/>
                <a:cs typeface="Arial"/>
              </a:rPr>
              <a:t>Aferição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marL="12700" marR="571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boa 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caso, será aferida </a:t>
            </a:r>
            <a:r>
              <a:rPr dirty="0" sz="1000">
                <a:latin typeface="Arial"/>
                <a:cs typeface="Arial"/>
              </a:rPr>
              <a:t>de acordo </a:t>
            </a:r>
            <a:r>
              <a:rPr dirty="0" sz="1000" spc="-5">
                <a:latin typeface="Arial"/>
                <a:cs typeface="Arial"/>
              </a:rPr>
              <a:t>com os seguintes índices  econômicos: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Índice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Geral (ILG),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Corrente (ILC) e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Solvência Geral (ISG)  verificados através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demonstração contábil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ultimo exercício social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licitante.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2" marL="12700" marR="5715">
              <a:lnSpc>
                <a:spcPct val="96500"/>
              </a:lnSpc>
              <a:buFont typeface="Arial"/>
              <a:buAutoNum type="arabicPeriod"/>
              <a:tabLst>
                <a:tab pos="4425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apresentarem resultados </a:t>
            </a:r>
            <a:r>
              <a:rPr dirty="0" sz="1000" spc="-5">
                <a:latin typeface="Arial"/>
                <a:cs typeface="Arial"/>
              </a:rPr>
              <a:t>igual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menor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que 1 (um),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 relativos a boa situação financeira, deverão comprovar possuir patrimônio liquido não inferior a 10% (dez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contratação,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pena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inabilitação.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55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2" marL="434340" indent="-421640">
              <a:lnSpc>
                <a:spcPct val="100000"/>
              </a:lnSpc>
              <a:buFont typeface="Arial"/>
              <a:buAutoNum type="arabicPeriod"/>
              <a:tabLst>
                <a:tab pos="434975" algn="l"/>
              </a:tabLst>
            </a:pPr>
            <a:r>
              <a:rPr dirty="0" sz="1000" spc="-5">
                <a:latin typeface="Arial"/>
                <a:cs typeface="Arial"/>
              </a:rPr>
              <a:t>Fórmulas Aplicadas: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87621" y="8195552"/>
            <a:ext cx="2851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17396" y="8124533"/>
            <a:ext cx="4436110" cy="284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91540" marR="5080" indent="-879475">
              <a:lnSpc>
                <a:spcPct val="106200"/>
              </a:lnSpc>
              <a:spcBef>
                <a:spcPts val="100"/>
              </a:spcBef>
              <a:tabLst>
                <a:tab pos="217804" algn="l"/>
                <a:tab pos="442277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90669" y="9023084"/>
            <a:ext cx="27876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ILC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17396" y="8962124"/>
            <a:ext cx="3535679" cy="2717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196340" marR="5080" indent="-1184275">
              <a:lnSpc>
                <a:spcPct val="101299"/>
              </a:lnSpc>
              <a:spcBef>
                <a:spcPts val="90"/>
              </a:spcBef>
              <a:tabLst>
                <a:tab pos="126682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</a:t>
            </a:r>
            <a:r>
              <a:rPr dirty="0" sz="800" spc="15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84573" y="9672312"/>
            <a:ext cx="28956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ISG</a:t>
            </a:r>
            <a:r>
              <a:rPr dirty="0" sz="800" spc="-7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517396" y="9611352"/>
            <a:ext cx="3535679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9120" marR="5080" indent="-567055">
              <a:lnSpc>
                <a:spcPct val="100000"/>
              </a:lnSpc>
              <a:spcBef>
                <a:spcPts val="100"/>
              </a:spcBef>
              <a:tabLst>
                <a:tab pos="142811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99" y="1997446"/>
            <a:ext cx="6148070" cy="78295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2" marL="436245" indent="-423545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Apresentar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 </a:t>
            </a:r>
            <a:r>
              <a:rPr dirty="0" sz="1000" spc="-5">
                <a:latin typeface="Arial"/>
                <a:cs typeface="Arial"/>
              </a:rPr>
              <a:t>utilizando planilha disponibilizada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2" marL="12700" marR="5715">
              <a:lnSpc>
                <a:spcPct val="96000"/>
              </a:lnSpc>
              <a:buFont typeface="Arial"/>
              <a:buAutoNum type="arabicPeriod" startAt="3"/>
              <a:tabLst>
                <a:tab pos="455295" algn="l"/>
              </a:tabLst>
            </a:pP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DE TRIBUTAÇÃO DE MICRO EMPRESA </a:t>
            </a:r>
            <a:r>
              <a:rPr dirty="0" sz="1000" b="1">
                <a:latin typeface="Arial"/>
                <a:cs typeface="Arial"/>
              </a:rPr>
              <a:t>OU  EMPRESA </a:t>
            </a:r>
            <a:r>
              <a:rPr dirty="0" sz="1000" spc="-5" b="1">
                <a:latin typeface="Arial"/>
                <a:cs typeface="Arial"/>
              </a:rPr>
              <a:t>DE PEQUENO PORTE </a:t>
            </a:r>
            <a:r>
              <a:rPr dirty="0" sz="1000" spc="-5">
                <a:latin typeface="Arial"/>
                <a:cs typeface="Arial"/>
              </a:rPr>
              <a:t>deverão apresentar documento que demonstre a viabilidade econômico- 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entidade, tais como </a:t>
            </a:r>
            <a:r>
              <a:rPr dirty="0" sz="1000" spc="-10">
                <a:latin typeface="Arial"/>
                <a:cs typeface="Arial"/>
              </a:rPr>
              <a:t>Balanço </a:t>
            </a:r>
            <a:r>
              <a:rPr dirty="0" sz="1000" spc="-5">
                <a:latin typeface="Arial"/>
                <a:cs typeface="Arial"/>
              </a:rPr>
              <a:t>Patrimonial </a:t>
            </a:r>
            <a:r>
              <a:rPr dirty="0" sz="1000" spc="-10">
                <a:latin typeface="Arial"/>
                <a:cs typeface="Arial"/>
              </a:rPr>
              <a:t>ou em </a:t>
            </a:r>
            <a:r>
              <a:rPr dirty="0" sz="1000" spc="-5">
                <a:latin typeface="Arial"/>
                <a:cs typeface="Arial"/>
              </a:rPr>
              <a:t>sua ausência, 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faturamento </a:t>
            </a:r>
            <a:r>
              <a:rPr dirty="0" sz="1000" spc="-10">
                <a:latin typeface="Arial"/>
                <a:cs typeface="Arial"/>
              </a:rPr>
              <a:t>dos  12 </a:t>
            </a:r>
            <a:r>
              <a:rPr dirty="0" sz="1000" spc="-5">
                <a:latin typeface="Arial"/>
                <a:cs typeface="Arial"/>
              </a:rPr>
              <a:t>últimos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assinada </a:t>
            </a:r>
            <a:r>
              <a:rPr dirty="0" sz="1000" spc="-10">
                <a:latin typeface="Arial"/>
                <a:cs typeface="Arial"/>
              </a:rPr>
              <a:t>por um contador </a:t>
            </a:r>
            <a:r>
              <a:rPr dirty="0" sz="1000" spc="-5">
                <a:latin typeface="Arial"/>
                <a:cs typeface="Arial"/>
              </a:rPr>
              <a:t>e representante legal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OBS: </a:t>
            </a:r>
            <a:r>
              <a:rPr dirty="0" sz="1000" spc="-5">
                <a:latin typeface="Arial"/>
                <a:cs typeface="Arial"/>
              </a:rPr>
              <a:t>Outros documentos poderão ainda ser apresentados, desde que atendam a demanda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03/2016 </a:t>
            </a:r>
            <a:r>
              <a:rPr dirty="0" sz="1000" spc="-5">
                <a:latin typeface="Arial"/>
                <a:cs typeface="Arial"/>
              </a:rPr>
              <a:t>sem </a:t>
            </a:r>
            <a:r>
              <a:rPr dirty="0" sz="1000" spc="-10">
                <a:latin typeface="Arial"/>
                <a:cs typeface="Arial"/>
              </a:rPr>
              <a:t>prejuízo ao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aquisição, e serão avaliados pela Comissão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dirty="0" sz="1000" spc="-10" b="1">
                <a:latin typeface="Arial"/>
                <a:cs typeface="Arial"/>
              </a:rPr>
              <a:t>11. </a:t>
            </a:r>
            <a:r>
              <a:rPr dirty="0" sz="1000" spc="-5" b="1">
                <a:latin typeface="Arial"/>
                <a:cs typeface="Arial"/>
              </a:rPr>
              <a:t>REGULARIDADE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Arial"/>
                <a:cs typeface="Arial"/>
              </a:rPr>
              <a:t>12.1.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715">
              <a:lnSpc>
                <a:spcPts val="1150"/>
              </a:lnSpc>
              <a:buAutoNum type="alphaLcParenR"/>
              <a:tabLst>
                <a:tab pos="162560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Pessoas </a:t>
            </a:r>
            <a:r>
              <a:rPr dirty="0" sz="1000">
                <a:latin typeface="Arial"/>
                <a:cs typeface="Arial"/>
              </a:rPr>
              <a:t>Físicas </a:t>
            </a:r>
            <a:r>
              <a:rPr dirty="0" sz="1000" spc="-5">
                <a:latin typeface="Arial"/>
                <a:cs typeface="Arial"/>
              </a:rPr>
              <a:t>(CPF) </a:t>
            </a:r>
            <a:r>
              <a:rPr dirty="0" sz="1000" spc="-10">
                <a:latin typeface="Arial"/>
                <a:cs typeface="Arial"/>
              </a:rPr>
              <a:t>ou 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>
                <a:latin typeface="Arial"/>
                <a:cs typeface="Arial"/>
              </a:rPr>
              <a:t>Nacional de </a:t>
            </a:r>
            <a:r>
              <a:rPr dirty="0" sz="1000" spc="-5">
                <a:latin typeface="Arial"/>
                <a:cs typeface="Arial"/>
              </a:rPr>
              <a:t>Pessoas Jurídicas  (CNPJ);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40"/>
              </a:lnSpc>
              <a:spcBef>
                <a:spcPts val="15"/>
              </a:spcBef>
              <a:buAutoNum type="alphaLcParenR"/>
              <a:tabLst>
                <a:tab pos="182245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para com a </a:t>
            </a:r>
            <a:r>
              <a:rPr dirty="0" sz="1000" spc="-10">
                <a:latin typeface="Arial"/>
                <a:cs typeface="Arial"/>
              </a:rPr>
              <a:t>Fazenda </a:t>
            </a:r>
            <a:r>
              <a:rPr dirty="0" sz="1000" spc="-5">
                <a:latin typeface="Arial"/>
                <a:cs typeface="Arial"/>
              </a:rPr>
              <a:t>Nacional, Estadual, Distrital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Municipal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domicílio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participante, </a:t>
            </a:r>
            <a:r>
              <a:rPr dirty="0" sz="1000">
                <a:latin typeface="Arial"/>
                <a:cs typeface="Arial"/>
              </a:rPr>
              <a:t>na forma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9525">
              <a:lnSpc>
                <a:spcPts val="1150"/>
              </a:lnSpc>
              <a:buAutoNum type="alphaLcParenR"/>
              <a:tabLst>
                <a:tab pos="177800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relativa à Seguridade Social 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>
                <a:latin typeface="Arial"/>
                <a:cs typeface="Arial"/>
              </a:rPr>
              <a:t>Fundo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Garantia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>
                <a:latin typeface="Arial"/>
                <a:cs typeface="Arial"/>
              </a:rPr>
              <a:t>Tempo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Serviço -  </a:t>
            </a:r>
            <a:r>
              <a:rPr dirty="0" sz="1000">
                <a:latin typeface="Arial"/>
                <a:cs typeface="Arial"/>
              </a:rPr>
              <a:t>FGTS,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cumprimento dos encargos instituídos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698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Certidão Negativa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Trabalhistas (CNDT) comprovando a 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inadimplidos  perante a </a:t>
            </a:r>
            <a:r>
              <a:rPr dirty="0" sz="1000">
                <a:latin typeface="Arial"/>
                <a:cs typeface="Arial"/>
              </a:rPr>
              <a:t>Justiça 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Trabalho.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762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*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15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CERTIDÕES, INEXISTINDO PRAZO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VALIDADE, </a:t>
            </a:r>
            <a:r>
              <a:rPr dirty="0" sz="1000" spc="-20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MESMAS SÃO VÁLIDAS POR </a:t>
            </a:r>
            <a:r>
              <a:rPr dirty="0" sz="1000" b="1">
                <a:latin typeface="Arial"/>
                <a:cs typeface="Arial"/>
              </a:rPr>
              <a:t>90  </a:t>
            </a:r>
            <a:r>
              <a:rPr dirty="0" sz="1000" spc="-5" b="1">
                <a:latin typeface="Arial"/>
                <a:cs typeface="Arial"/>
              </a:rPr>
              <a:t>(NOVENTA) DIAS CONTADOS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EXPEDIÇÃO.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Arial"/>
                <a:cs typeface="Arial"/>
              </a:rPr>
              <a:t>12.</a:t>
            </a:r>
            <a:r>
              <a:rPr dirty="0" sz="1000" spc="2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DECLARAÇÕES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ts val="1170"/>
              </a:lnSpc>
              <a:spcBef>
                <a:spcPts val="5"/>
              </a:spcBef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 pleno conhecimento, aceitação 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atendimento às exigências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40"/>
              </a:lnSpc>
              <a:spcBef>
                <a:spcPts val="20"/>
              </a:spcBef>
              <a:buAutoNum type="alphaLcParenR"/>
              <a:tabLst>
                <a:tab pos="20637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fatos impeditivos à sua habilitação, assinada por sócio, dirigente,  proprietário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procurador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proponente, devidamente identificado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VII</a:t>
            </a:r>
            <a:r>
              <a:rPr dirty="0" sz="1000" spc="-10">
                <a:latin typeface="Arial"/>
                <a:cs typeface="Arial"/>
              </a:rPr>
              <a:t>)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possui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</a:t>
            </a:r>
            <a:r>
              <a:rPr dirty="0" sz="1000" spc="-5">
                <a:latin typeface="Arial"/>
                <a:cs typeface="Arial"/>
              </a:rPr>
              <a:t>funcional nenhum 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dezoito anos desempenhando 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qualquer trabalho pormenor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dezesseis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artigo 7º, inciso III,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Constituição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Federal;</a:t>
            </a:r>
            <a:endParaRPr sz="1000">
              <a:latin typeface="Arial"/>
              <a:cs typeface="Arial"/>
            </a:endParaRPr>
          </a:p>
          <a:p>
            <a:pPr marL="127000" indent="-114300">
              <a:lnSpc>
                <a:spcPts val="1090"/>
              </a:lnSpc>
              <a:buAutoNum type="alphaLcParenR"/>
              <a:tabLst>
                <a:tab pos="127000" algn="l"/>
              </a:tabLst>
            </a:pPr>
            <a:r>
              <a:rPr dirty="0" sz="1000" spc="-5">
                <a:latin typeface="Arial"/>
                <a:cs typeface="Arial"/>
              </a:rPr>
              <a:t>Calculo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Qualificação Econômico-Financeiro,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consonância com o Balanço Patrimonial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1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XI)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60"/>
              </a:lnSpc>
              <a:spcBef>
                <a:spcPts val="50"/>
              </a:spcBef>
              <a:buAutoNum type="alphaLcParenR"/>
              <a:tabLst>
                <a:tab pos="17589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</a:t>
            </a:r>
            <a:r>
              <a:rPr dirty="0" sz="1000" spc="-10">
                <a:latin typeface="Arial"/>
                <a:cs typeface="Arial"/>
              </a:rPr>
              <a:t>) </a:t>
            </a:r>
            <a:r>
              <a:rPr dirty="0" sz="1000" spc="-5">
                <a:latin typeface="Arial"/>
                <a:cs typeface="Arial"/>
              </a:rPr>
              <a:t>indicando para </a:t>
            </a:r>
            <a:r>
              <a:rPr dirty="0" sz="1000">
                <a:latin typeface="Arial"/>
                <a:cs typeface="Arial"/>
              </a:rPr>
              <a:t>qual </a:t>
            </a:r>
            <a:r>
              <a:rPr dirty="0" sz="1000" spc="-5">
                <a:latin typeface="Arial"/>
                <a:cs typeface="Arial"/>
              </a:rPr>
              <a:t>(is)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(s) o licitante apresenta proposta  comercial;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200"/>
              </a:lnSpc>
              <a:spcBef>
                <a:spcPts val="130"/>
              </a:spcBef>
              <a:buSzPct val="120000"/>
              <a:buAutoNum type="alphaLcParenR"/>
              <a:tabLst>
                <a:tab pos="20383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XIII</a:t>
            </a:r>
            <a:r>
              <a:rPr dirty="0" sz="1000" spc="-10">
                <a:latin typeface="Arial"/>
                <a:cs typeface="Arial"/>
              </a:rPr>
              <a:t>) 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Parentesco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quadro societário,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diretores e dirigentes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spcBef>
                <a:spcPts val="5"/>
              </a:spcBef>
              <a:buAutoNum type="arabicPeriod" startAt="13"/>
              <a:tabLst>
                <a:tab pos="288925" algn="l"/>
              </a:tabLst>
            </a:pPr>
            <a:r>
              <a:rPr dirty="0" sz="1000" spc="-10" b="1">
                <a:latin typeface="Arial"/>
                <a:cs typeface="Arial"/>
              </a:rPr>
              <a:t>PROPOSTA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3"/>
            </a:pPr>
            <a:endParaRPr sz="1000">
              <a:latin typeface="Times New Roman"/>
              <a:cs typeface="Times New Roman"/>
            </a:endParaRPr>
          </a:p>
          <a:p>
            <a:pPr lvl="1" marL="12700" marR="5080">
              <a:lnSpc>
                <a:spcPts val="1160"/>
              </a:lnSpc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A proposta deverá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entregue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papel timbrado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</a:t>
            </a:r>
            <a:r>
              <a:rPr dirty="0" sz="1000" spc="-5">
                <a:latin typeface="Arial"/>
                <a:cs typeface="Arial"/>
              </a:rPr>
              <a:t>, contendo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mínimo: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7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RAZÃO </a:t>
            </a:r>
            <a:r>
              <a:rPr dirty="0" sz="1000" spc="-5" b="1">
                <a:latin typeface="Arial"/>
                <a:cs typeface="Arial"/>
              </a:rPr>
              <a:t>SOCIAL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EMPRESA;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REGIME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TRIBUTÁRIO;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CADASTRO NACIONAL </a:t>
            </a:r>
            <a:r>
              <a:rPr dirty="0" sz="1000" b="1">
                <a:latin typeface="Arial"/>
                <a:cs typeface="Arial"/>
              </a:rPr>
              <a:t>DE PESSOA JURÍDICA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-1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CNPJ;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INSCRIÇÃO </a:t>
            </a:r>
            <a:r>
              <a:rPr dirty="0" sz="1000" spc="-15" b="1">
                <a:latin typeface="Arial"/>
                <a:cs typeface="Arial"/>
              </a:rPr>
              <a:t>ESTADUAL;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ENDEREÇO COMPLETO;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8" y="1569202"/>
            <a:ext cx="6148705" cy="81407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228600">
              <a:lnSpc>
                <a:spcPct val="10000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E-MAIL;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TELEFONE E </a:t>
            </a:r>
            <a:r>
              <a:rPr dirty="0" sz="1000" spc="-20" b="1">
                <a:latin typeface="Arial"/>
                <a:cs typeface="Arial"/>
              </a:rPr>
              <a:t>FAX;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DADOS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BANCÁRIOS;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ESPECIFICAÇÃO </a:t>
            </a:r>
            <a:r>
              <a:rPr dirty="0" sz="1000" spc="-10" b="1">
                <a:latin typeface="Arial"/>
                <a:cs typeface="Arial"/>
              </a:rPr>
              <a:t>DETALHADA </a:t>
            </a:r>
            <a:r>
              <a:rPr dirty="0" sz="1000" spc="-5" b="1">
                <a:latin typeface="Arial"/>
                <a:cs typeface="Arial"/>
              </a:rPr>
              <a:t>DO(S)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PRODUTO(S);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GARANTIA;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20" b="1">
                <a:latin typeface="Arial"/>
                <a:cs typeface="Arial"/>
              </a:rPr>
              <a:t>VALOR </a:t>
            </a:r>
            <a:r>
              <a:rPr dirty="0" sz="1000" spc="-5" b="1">
                <a:latin typeface="Arial"/>
                <a:cs typeface="Arial"/>
              </a:rPr>
              <a:t>UNITÁRIO E </a:t>
            </a:r>
            <a:r>
              <a:rPr dirty="0" sz="1000" spc="-25" b="1">
                <a:latin typeface="Arial"/>
                <a:cs typeface="Arial"/>
              </a:rPr>
              <a:t>TOTAL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ALGARISMO E POR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EXTENSO;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VALIDADE</a:t>
            </a:r>
            <a:r>
              <a:rPr dirty="0" sz="1000" spc="-1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35" b="1">
                <a:latin typeface="Arial"/>
                <a:cs typeface="Arial"/>
              </a:rPr>
              <a:t>DATA;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ASSINATURA </a:t>
            </a:r>
            <a:r>
              <a:rPr dirty="0" sz="1000" spc="-5" b="1">
                <a:latin typeface="Arial"/>
                <a:cs typeface="Arial"/>
              </a:rPr>
              <a:t>DO </a:t>
            </a:r>
            <a:r>
              <a:rPr dirty="0" sz="1000" spc="-10" b="1">
                <a:latin typeface="Arial"/>
                <a:cs typeface="Arial"/>
              </a:rPr>
              <a:t>REPRESENTANTE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LEGAL.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300"/>
              </a:lnSpc>
            </a:pPr>
            <a:r>
              <a:rPr dirty="0" sz="1000" spc="-5">
                <a:latin typeface="Arial"/>
                <a:cs typeface="Arial"/>
              </a:rPr>
              <a:t>O preço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deve </a:t>
            </a:r>
            <a:r>
              <a:rPr dirty="0" sz="1000">
                <a:latin typeface="Arial"/>
                <a:cs typeface="Arial"/>
              </a:rPr>
              <a:t>conter </a:t>
            </a:r>
            <a:r>
              <a:rPr dirty="0" sz="1000" spc="-5">
                <a:latin typeface="Arial"/>
                <a:cs typeface="Arial"/>
              </a:rPr>
              <a:t>embutidos os impostos municipais, estaduais e federais, taxas, emolumentos e  demais encargos incidentes, com frete referente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transporte e entrega do(s) produto(s).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NENHUMA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REIVINDICAÇÃO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PAGAMENTO </a:t>
            </a:r>
            <a:r>
              <a:rPr dirty="0" u="heavy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ADICIONAL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 REAJUSTAMENTO DE VALOR/CUSTO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SERÁ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CONSIDERADA.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spcBef>
                <a:spcPts val="5"/>
              </a:spcBef>
              <a:buAutoNum type="arabicPeriod" startAt="14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rabicPeriod" startAt="14"/>
            </a:pPr>
            <a:endParaRPr sz="1000">
              <a:latin typeface="Times New Roman"/>
              <a:cs typeface="Times New Roman"/>
            </a:endParaRPr>
          </a:p>
          <a:p>
            <a:pPr lvl="1" marL="12700" marR="8255">
              <a:lnSpc>
                <a:spcPts val="1150"/>
              </a:lnSpc>
              <a:buFont typeface="Arial"/>
              <a:buAutoNum type="arabicPeriod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proposta vencedora será 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especificado e apresentar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 UNITÁRIO DO</a:t>
            </a:r>
            <a:r>
              <a:rPr dirty="0" sz="1000" b="1">
                <a:latin typeface="Arial"/>
                <a:cs typeface="Arial"/>
              </a:rPr>
              <a:t> ITEM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lvl="1" marL="12700" marR="8890">
              <a:lnSpc>
                <a:spcPts val="1160"/>
              </a:lnSpc>
              <a:buFont typeface="Arial"/>
              <a:buAutoNum type="arabicPeriod"/>
              <a:tabLst>
                <a:tab pos="346710" algn="l"/>
              </a:tabLst>
            </a:pPr>
            <a:r>
              <a:rPr dirty="0" sz="1000" spc="-5">
                <a:latin typeface="Arial"/>
                <a:cs typeface="Arial"/>
              </a:rPr>
              <a:t>Serão desclassificadas as propostas que conflitem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normas deste Edital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 legislação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vigor.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lvl="1" marL="329565" indent="-316865">
              <a:lnSpc>
                <a:spcPts val="1175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Serão também </a:t>
            </a:r>
            <a:r>
              <a:rPr dirty="0" sz="1000" spc="-10">
                <a:latin typeface="Arial"/>
                <a:cs typeface="Arial"/>
              </a:rPr>
              <a:t>rejeitadas </a:t>
            </a:r>
            <a:r>
              <a:rPr dirty="0" sz="1000" spc="-5">
                <a:latin typeface="Arial"/>
                <a:cs typeface="Arial"/>
              </a:rPr>
              <a:t>as propostas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valores </a:t>
            </a:r>
            <a:r>
              <a:rPr dirty="0" sz="1000" spc="-5">
                <a:latin typeface="Arial"/>
                <a:cs typeface="Arial"/>
              </a:rPr>
              <a:t>incompatíveis com o estabelecido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5">
                <a:latin typeface="Arial"/>
                <a:cs typeface="Arial"/>
              </a:rPr>
              <a:t>deste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18542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qualquer </a:t>
            </a:r>
            <a:r>
              <a:rPr dirty="0" sz="1000" spc="-5">
                <a:latin typeface="Arial"/>
                <a:cs typeface="Arial"/>
              </a:rPr>
              <a:t>limitação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condição substancialmente contrastante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presente Edital,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seja, manifestamente inexequível,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Pregoeiro.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Ocorrendo discordância entre os valores numéricos 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extenso prevalecerão estes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últimos.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4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7620">
              <a:lnSpc>
                <a:spcPct val="96300"/>
              </a:lnSpc>
              <a:spcBef>
                <a:spcPts val="5"/>
              </a:spcBef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Os recursos obedecerão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que estabelece o Art. </a:t>
            </a:r>
            <a:r>
              <a:rPr dirty="0" sz="1000" spc="-10">
                <a:latin typeface="Arial"/>
                <a:cs typeface="Arial"/>
              </a:rPr>
              <a:t>18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Clubes </a:t>
            </a:r>
            <a:r>
              <a:rPr dirty="0" sz="1000" spc="-5">
                <a:latin typeface="Arial"/>
                <a:cs typeface="Arial"/>
              </a:rPr>
              <a:t>- e poderão ser interpostos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(cinco) dias úteis </a:t>
            </a:r>
            <a:r>
              <a:rPr dirty="0" sz="1000" spc="-5">
                <a:latin typeface="Arial"/>
                <a:cs typeface="Arial"/>
              </a:rPr>
              <a:t>a contar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lavratura </a:t>
            </a:r>
            <a:r>
              <a:rPr dirty="0" sz="1000" spc="-10">
                <a:latin typeface="Arial"/>
                <a:cs typeface="Arial"/>
              </a:rPr>
              <a:t>da ata, no </a:t>
            </a:r>
            <a:r>
              <a:rPr dirty="0" sz="1000" spc="-5">
                <a:latin typeface="Arial"/>
                <a:cs typeface="Arial"/>
              </a:rPr>
              <a:t>seguinte endereço: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nº 450, Bairro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Santo Antônio,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- MG,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horário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08:00 às 12:00 e 14:00 às 18:00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lvl="1" marL="12700" marR="8890">
              <a:lnSpc>
                <a:spcPts val="1150"/>
              </a:lnSpc>
              <a:buFont typeface="Arial"/>
              <a:buAutoNum type="arabicPeriod" startAt="4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Os recursos relativos a Habilitação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inabilitação 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julgamentos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propostas, terão efeito  suspensivo, facultada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atribuir efeito suspensivo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demais recursos porventura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interpostos.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 startAt="4"/>
            </a:pPr>
            <a:endParaRPr sz="950">
              <a:latin typeface="Times New Roman"/>
              <a:cs typeface="Times New Roman"/>
            </a:endParaRPr>
          </a:p>
          <a:p>
            <a:pPr lvl="1" marL="12700" marR="7620">
              <a:lnSpc>
                <a:spcPts val="1150"/>
              </a:lnSpc>
              <a:buFont typeface="Arial"/>
              <a:buAutoNum type="arabicPeriod" startAt="4"/>
              <a:tabLst>
                <a:tab pos="333375" algn="l"/>
              </a:tabLst>
            </a:pPr>
            <a:r>
              <a:rPr dirty="0" sz="1000" spc="-5">
                <a:latin typeface="Arial"/>
                <a:cs typeface="Arial"/>
              </a:rPr>
              <a:t>Interposto recurso serão comunicados os demais participantes que poderão impugná-lo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 (cinco) dias úteis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4"/>
            </a:pPr>
            <a:endParaRPr sz="90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recursos interpostos 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serão conhecidos pela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Comissão.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lvl="1" marL="12700" marR="7620">
              <a:lnSpc>
                <a:spcPts val="1160"/>
              </a:lnSpc>
              <a:buFont typeface="Arial"/>
              <a:buAutoNum type="arabicPeriod" startAt="4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Nenhum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>
                <a:latin typeface="Arial"/>
                <a:cs typeface="Arial"/>
              </a:rPr>
              <a:t>recurso </a:t>
            </a:r>
            <a:r>
              <a:rPr dirty="0" sz="1000" spc="-5">
                <a:latin typeface="Arial"/>
                <a:cs typeface="Arial"/>
              </a:rPr>
              <a:t>será iniciado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contado sem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autos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estejam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vista  franqueada </a:t>
            </a:r>
            <a:r>
              <a:rPr dirty="0" sz="1000">
                <a:latin typeface="Arial"/>
                <a:cs typeface="Arial"/>
              </a:rPr>
              <a:t>ao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interessado.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4"/>
            </a:pPr>
            <a:endParaRPr sz="900">
              <a:latin typeface="Times New Roman"/>
              <a:cs typeface="Times New Roman"/>
            </a:endParaRPr>
          </a:p>
          <a:p>
            <a:pPr lvl="1" marL="399415" indent="-386715">
              <a:lnSpc>
                <a:spcPct val="100000"/>
              </a:lnSpc>
              <a:buFont typeface="Arial"/>
              <a:buAutoNum type="arabicPeriod" startAt="4"/>
              <a:tabLst>
                <a:tab pos="400050" algn="l"/>
              </a:tabLst>
            </a:pPr>
            <a:r>
              <a:rPr dirty="0" sz="1000" spc="-5">
                <a:latin typeface="Arial"/>
                <a:cs typeface="Arial"/>
              </a:rPr>
              <a:t>A Comissão proferirá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julgamento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recurso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</a:t>
            </a:r>
            <a:r>
              <a:rPr dirty="0" sz="1000" spc="-10">
                <a:latin typeface="Arial"/>
                <a:cs typeface="Arial"/>
              </a:rPr>
              <a:t>dias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buAutoNum type="arabicPeriod" startAt="15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HOMOLOGAÇÃO E ADJUDICAÇÃO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15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985">
              <a:lnSpc>
                <a:spcPct val="96000"/>
              </a:lnSpc>
              <a:spcBef>
                <a:spcPts val="5"/>
              </a:spcBef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será adjudicado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fornecedor cuja proposta houver sido classificada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primeiro lugar (menor preço), sendo o resultado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 oficializado/homologado às  empresas fornecedoras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pela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até </a:t>
            </a:r>
            <a:r>
              <a:rPr dirty="0" sz="1000" spc="-10">
                <a:latin typeface="Arial"/>
                <a:cs typeface="Arial"/>
              </a:rPr>
              <a:t>05 </a:t>
            </a:r>
            <a:r>
              <a:rPr dirty="0" sz="1000" spc="-5">
                <a:latin typeface="Arial"/>
                <a:cs typeface="Arial"/>
              </a:rPr>
              <a:t>(cinco) dias </a:t>
            </a:r>
            <a:r>
              <a:rPr dirty="0" sz="1000" spc="-10">
                <a:latin typeface="Arial"/>
                <a:cs typeface="Arial"/>
              </a:rPr>
              <a:t>úteis </a:t>
            </a:r>
            <a:r>
              <a:rPr dirty="0" sz="1000">
                <a:latin typeface="Arial"/>
                <a:cs typeface="Arial"/>
              </a:rPr>
              <a:t>após  </a:t>
            </a:r>
            <a:r>
              <a:rPr dirty="0" sz="1000" spc="-10">
                <a:latin typeface="Arial"/>
                <a:cs typeface="Arial"/>
              </a:rPr>
              <a:t>dia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 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julgamento.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560058"/>
            <a:ext cx="6146165" cy="82105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lvl="1" marL="12700" marR="6350">
              <a:lnSpc>
                <a:spcPts val="1150"/>
              </a:lnSpc>
              <a:spcBef>
                <a:spcPts val="175"/>
              </a:spcBef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 homologado o resultado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Contratação o fornecedor vencedor irá receber </a:t>
            </a:r>
            <a:r>
              <a:rPr dirty="0" sz="1000" spc="-10">
                <a:latin typeface="Arial"/>
                <a:cs typeface="Arial"/>
              </a:rPr>
              <a:t>um  </a:t>
            </a:r>
            <a:r>
              <a:rPr dirty="0" sz="1000" spc="-5">
                <a:latin typeface="Arial"/>
                <a:cs typeface="Arial"/>
              </a:rPr>
              <a:t>contrato específico visando 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Edital nos termos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minuta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, 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integra este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 startAt="2"/>
              <a:tabLst>
                <a:tab pos="331470" algn="l"/>
              </a:tabLst>
            </a:pPr>
            <a:r>
              <a:rPr dirty="0" sz="1000" spc="-5">
                <a:latin typeface="Arial"/>
                <a:cs typeface="Arial"/>
              </a:rPr>
              <a:t>Assim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fornecedor vencedor receber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contrato, o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deverá assinar e encaminhar ambas as  vias </a:t>
            </a:r>
            <a:r>
              <a:rPr dirty="0" sz="1000" spc="-10">
                <a:latin typeface="Arial"/>
                <a:cs typeface="Arial"/>
              </a:rPr>
              <a:t>dentro 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3 (três)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úteis, sendo a contagem desse </a:t>
            </a:r>
            <a:r>
              <a:rPr dirty="0" sz="1000" spc="-10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Aviso de </a:t>
            </a:r>
            <a:r>
              <a:rPr dirty="0" sz="1000" spc="-5">
                <a:latin typeface="Arial"/>
                <a:cs typeface="Arial"/>
              </a:rPr>
              <a:t>Recebimento  (AR) anexo a correspondência. Este prazo poderá ser prorrogado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igual período, quando  solicitado pelo fornecedor vencedor durante o seu transcurso e desde que ocorra motivo justificado, aceito  pelo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356870" indent="-344170">
              <a:lnSpc>
                <a:spcPts val="1120"/>
              </a:lnSpc>
              <a:buFont typeface="Arial"/>
              <a:buAutoNum type="arabicPeriod" startAt="2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recusa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injusta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adjudicatária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assinar,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aceitar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retirar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estabelecido,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ts val="1150"/>
              </a:lnSpc>
              <a:spcBef>
                <a:spcPts val="65"/>
              </a:spcBef>
            </a:pPr>
            <a:r>
              <a:rPr dirty="0" sz="1000" spc="-5">
                <a:latin typeface="Arial"/>
                <a:cs typeface="Arial"/>
              </a:rPr>
              <a:t>caracteriza o descumprimento total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assumidas, sujeitando-a as penalidades previstas neste  Edital.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300"/>
              </a:lnSpc>
              <a:buFont typeface="Arial"/>
              <a:buAutoNum type="arabicPeriod" startAt="5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Expirado o prazo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para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o Mackenzie Esporte Clube poderá convocar os  fornecedores remanescentes,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classificação, para os fins ali indicados, </a:t>
            </a:r>
            <a:r>
              <a:rPr dirty="0" sz="1000" spc="-10">
                <a:latin typeface="Arial"/>
                <a:cs typeface="Arial"/>
              </a:rPr>
              <a:t>em igual </a:t>
            </a:r>
            <a:r>
              <a:rPr dirty="0" sz="1000" spc="-5">
                <a:latin typeface="Arial"/>
                <a:cs typeface="Arial"/>
              </a:rPr>
              <a:t>prazo e </a:t>
            </a:r>
            <a:r>
              <a:rPr dirty="0" sz="1000" spc="-10">
                <a:latin typeface="Arial"/>
                <a:cs typeface="Arial"/>
              </a:rPr>
              <a:t>nas  </a:t>
            </a:r>
            <a:r>
              <a:rPr dirty="0" sz="1000" spc="-5">
                <a:latin typeface="Arial"/>
                <a:cs typeface="Arial"/>
              </a:rPr>
              <a:t>mesmas condições propostas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primeira classificada, inclusive quanto aos preços atualizados,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conformidade com o presente ato convocatório,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6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MATERIAIS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16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será </a:t>
            </a:r>
            <a:r>
              <a:rPr dirty="0" sz="1000" spc="-10">
                <a:latin typeface="Arial"/>
                <a:cs typeface="Arial"/>
              </a:rPr>
              <a:t>de até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(vinte) dias corridos a partir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data de assinatura do</a:t>
            </a:r>
            <a:r>
              <a:rPr dirty="0" sz="1000" spc="1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itens deverão ser entregues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objeto desse Edital, atendendo às suas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/>
              <a:tabLst>
                <a:tab pos="354330" algn="l"/>
              </a:tabLst>
            </a:pPr>
            <a:r>
              <a:rPr dirty="0" sz="1000" spc="-5">
                <a:latin typeface="Arial"/>
                <a:cs typeface="Arial"/>
              </a:rPr>
              <a:t>No caso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adquirido, haverá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dias úteis para  entregar novamente o </a:t>
            </a:r>
            <a:r>
              <a:rPr dirty="0" sz="1000">
                <a:latin typeface="Arial"/>
                <a:cs typeface="Arial"/>
              </a:rPr>
              <a:t>mesmo, </a:t>
            </a:r>
            <a:r>
              <a:rPr dirty="0" sz="1000" spc="-10">
                <a:latin typeface="Arial"/>
                <a:cs typeface="Arial"/>
              </a:rPr>
              <a:t>sem qualquer ônus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Será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por esta entidade </a:t>
            </a:r>
            <a:r>
              <a:rPr dirty="0" sz="1000" spc="-10">
                <a:latin typeface="Arial"/>
                <a:cs typeface="Arial"/>
              </a:rPr>
              <a:t>um Período </a:t>
            </a:r>
            <a:r>
              <a:rPr dirty="0" sz="1000" spc="-5">
                <a:latin typeface="Arial"/>
                <a:cs typeface="Arial"/>
              </a:rPr>
              <a:t>Adicional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até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10">
                <a:latin typeface="Arial"/>
                <a:cs typeface="Arial"/>
              </a:rPr>
              <a:t>(dez) </a:t>
            </a:r>
            <a:r>
              <a:rPr dirty="0" sz="1000" spc="-5">
                <a:latin typeface="Arial"/>
                <a:cs typeface="Arial"/>
              </a:rPr>
              <a:t>dias corridos, a partir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com 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de 1% </a:t>
            </a:r>
            <a:r>
              <a:rPr dirty="0" sz="1000" spc="-5">
                <a:latin typeface="Arial"/>
                <a:cs typeface="Arial"/>
              </a:rPr>
              <a:t>(um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dia sobre o valor total  contratado.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havendo a concretização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após o Período Adicional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será  imputada a multa </a:t>
            </a:r>
            <a:r>
              <a:rPr dirty="0" sz="1000" spc="-10">
                <a:latin typeface="Arial"/>
                <a:cs typeface="Arial"/>
              </a:rPr>
              <a:t>de 30% </a:t>
            </a:r>
            <a:r>
              <a:rPr dirty="0" sz="1000" spc="-5">
                <a:latin typeface="Arial"/>
                <a:cs typeface="Arial"/>
              </a:rPr>
              <a:t>(trinta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contratado e o contrato será resolvido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 direito, sem necessidade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notificação </a:t>
            </a:r>
            <a:r>
              <a:rPr dirty="0" sz="1000">
                <a:latin typeface="Arial"/>
                <a:cs typeface="Arial"/>
              </a:rPr>
              <a:t>judicial ou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extrajudicial.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É vedado a empresa vencedora transferir suas obrigações a terceiros,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parte.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34010" indent="-321310">
              <a:lnSpc>
                <a:spcPts val="1170"/>
              </a:lnSpc>
              <a:spcBef>
                <a:spcPts val="5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materiais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endereço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Rua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Benvinda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Carvalho,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S/N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450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Bairro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Santo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Antônio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0"/>
              </a:lnSpc>
            </a:pPr>
            <a:r>
              <a:rPr dirty="0" sz="1000" spc="-5">
                <a:latin typeface="Arial"/>
                <a:cs typeface="Arial"/>
              </a:rPr>
              <a:t>- Belo Horizonte/MG - CEP 30.330-100,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7"/>
              <a:tabLst>
                <a:tab pos="288925" algn="l"/>
              </a:tabLst>
            </a:pPr>
            <a:r>
              <a:rPr dirty="0" sz="1000" spc="-15" b="1">
                <a:latin typeface="Arial"/>
                <a:cs typeface="Arial"/>
              </a:rPr>
              <a:t>PAGAMENTO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7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60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pagamento terá vencimento </a:t>
            </a:r>
            <a:r>
              <a:rPr dirty="0" sz="1000" spc="-10">
                <a:latin typeface="Arial"/>
                <a:cs typeface="Arial"/>
              </a:rPr>
              <a:t>após 05 </a:t>
            </a:r>
            <a:r>
              <a:rPr dirty="0" sz="1000" spc="-5">
                <a:latin typeface="Arial"/>
                <a:cs typeface="Arial"/>
              </a:rPr>
              <a:t>dias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e aceite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material, após apresentação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/>
              <a:tabLst>
                <a:tab pos="349885" algn="l"/>
              </a:tabLst>
            </a:pP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campo </a:t>
            </a:r>
            <a:r>
              <a:rPr dirty="0" sz="1000" spc="-5">
                <a:latin typeface="Arial"/>
                <a:cs typeface="Arial"/>
              </a:rPr>
              <a:t>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os seguintes  </a:t>
            </a:r>
            <a:r>
              <a:rPr dirty="0" sz="1000" spc="-10">
                <a:latin typeface="Arial"/>
                <a:cs typeface="Arial"/>
              </a:rPr>
              <a:t>dados 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090"/>
              </a:lnSpc>
              <a:tabLst>
                <a:tab pos="5991225" algn="l"/>
              </a:tabLst>
            </a:pPr>
            <a:r>
              <a:rPr dirty="0" sz="1000" spc="15" b="1">
                <a:latin typeface="Arial"/>
                <a:cs typeface="Arial"/>
              </a:rPr>
              <a:t>P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G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F</a:t>
            </a:r>
            <a:r>
              <a:rPr dirty="0" sz="1000" spc="-10" b="1">
                <a:latin typeface="Arial"/>
                <a:cs typeface="Arial"/>
              </a:rPr>
              <a:t>.</a:t>
            </a:r>
            <a:r>
              <a:rPr dirty="0" sz="1000" spc="-5" b="1">
                <a:latin typeface="Arial"/>
                <a:cs typeface="Arial"/>
              </a:rPr>
              <a:t>: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5" b="1">
                <a:latin typeface="Arial"/>
                <a:cs typeface="Arial"/>
              </a:rPr>
              <a:t>R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30" b="1">
                <a:latin typeface="Arial"/>
                <a:cs typeface="Arial"/>
              </a:rPr>
              <a:t>T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Ç</a:t>
            </a:r>
            <a:r>
              <a:rPr dirty="0" sz="1000" spc="-30" b="1">
                <a:latin typeface="Arial"/>
                <a:cs typeface="Arial"/>
              </a:rPr>
              <a:t>Ã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P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S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 b="1">
                <a:latin typeface="Arial"/>
                <a:cs typeface="Arial"/>
              </a:rPr>
              <a:t>_</a:t>
            </a:r>
            <a:r>
              <a:rPr dirty="0" sz="1000" spc="-5" b="1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POR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MEIO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DO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PROJETO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MACKENZIE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FORMANDO</a:t>
            </a:r>
            <a:r>
              <a:rPr dirty="0" sz="1000" spc="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ATLETAS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OLÍMPICOS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N.º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CONVÊNIO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45</a:t>
            </a:r>
            <a:r>
              <a:rPr dirty="0" sz="1000" spc="7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PARCERIA Mackenzie E. C. e 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8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18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instrumentos 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acarretar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561583"/>
            <a:ext cx="6146800" cy="52889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17475" indent="-104775">
              <a:lnSpc>
                <a:spcPct val="100000"/>
              </a:lnSpc>
              <a:spcBef>
                <a:spcPts val="95"/>
              </a:spcBef>
              <a:buAutoNum type="romanUcPeriod" startAt="2"/>
              <a:tabLst>
                <a:tab pos="118110" algn="l"/>
              </a:tabLst>
            </a:pPr>
            <a:r>
              <a:rPr dirty="0" sz="1000" spc="-5">
                <a:latin typeface="Arial"/>
                <a:cs typeface="Arial"/>
              </a:rPr>
              <a:t>–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AutoNum type="romanUcPeriod" startAt="2"/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  <a:buAutoNum type="romanUcPeriod" startAt="2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– suspensão temporária para participar dos 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meses e </a:t>
            </a:r>
            <a:r>
              <a:rPr dirty="0" sz="1000">
                <a:latin typeface="Arial"/>
                <a:cs typeface="Arial"/>
              </a:rPr>
              <a:t>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Parágrafo único.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previstas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I, II e III deste artigo poderão ser aplicadas  cumulativamente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ato unilateral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000"/>
              </a:lnSpc>
              <a:buFont typeface="Arial"/>
              <a:buAutoNum type="arabicPeriod" startAt="2"/>
              <a:tabLst>
                <a:tab pos="355600" algn="l"/>
              </a:tabLst>
            </a:pP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ou do </a:t>
            </a:r>
            <a:r>
              <a:rPr dirty="0" sz="1000" spc="-5">
                <a:latin typeface="Arial"/>
                <a:cs typeface="Arial"/>
              </a:rPr>
              <a:t>serviço, a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 contratado, reparar, corrigir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caracterizada a inexecução </a:t>
            </a:r>
            <a:r>
              <a:rPr dirty="0" sz="1000">
                <a:latin typeface="Arial"/>
                <a:cs typeface="Arial"/>
              </a:rPr>
              <a:t>total 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ct val="96000"/>
              </a:lnSpc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com o Mackenzie 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atualizado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sobre o valor correspondente à obrigação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cumprida, excetuando-se aquelas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vulto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multa deverá estar prevista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sendo está devidamente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2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500"/>
              </a:lnSpc>
              <a:spcBef>
                <a:spcPts val="5"/>
              </a:spcBef>
              <a:buFont typeface="Arial"/>
              <a:buAutoNum type="arabicPeriod" startAt="2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A notificação para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previstas neste 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encaminhada via e-mail à contratada, onde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spcBef>
                <a:spcPts val="5"/>
              </a:spcBef>
              <a:buAutoNum type="arabicPeriod" startAt="19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9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 spc="-10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determina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qualquer tempo e a seu exclusivo critério,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despacho  motivado adiar, desistir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 presente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ts val="1150"/>
              </a:lnSpc>
              <a:buFont typeface="Arial"/>
              <a:buAutoNum type="arabicPeriod"/>
              <a:tabLst>
                <a:tab pos="529590" algn="l"/>
              </a:tabLst>
            </a:pPr>
            <a:r>
              <a:rPr dirty="0" sz="1000" spc="-5">
                <a:latin typeface="Arial"/>
                <a:cs typeface="Arial"/>
              </a:rPr>
              <a:t>Quaisquer informações adicionais </a:t>
            </a:r>
            <a:r>
              <a:rPr dirty="0" sz="1000" spc="-10">
                <a:latin typeface="Arial"/>
                <a:cs typeface="Arial"/>
              </a:rPr>
              <a:t>podem </a:t>
            </a:r>
            <a:r>
              <a:rPr dirty="0" sz="1000" spc="-5">
                <a:latin typeface="Arial"/>
                <a:cs typeface="Arial"/>
              </a:rPr>
              <a:t>ser obtidas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>
                <a:latin typeface="Arial"/>
                <a:cs typeface="Arial"/>
              </a:rPr>
              <a:t>telefone </a:t>
            </a:r>
            <a:r>
              <a:rPr dirty="0" sz="1000" spc="-5">
                <a:latin typeface="Arial"/>
                <a:cs typeface="Arial"/>
              </a:rPr>
              <a:t>(31) 3223 2611 / 99251 6356 falar com </a:t>
            </a:r>
            <a:r>
              <a:rPr dirty="0" sz="1000" spc="-10" b="1">
                <a:latin typeface="Arial"/>
                <a:cs typeface="Arial"/>
              </a:rPr>
              <a:t>LILIAN 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GUALBERTO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75"/>
              </a:spcBef>
            </a:pPr>
            <a:r>
              <a:rPr dirty="0" sz="1000" spc="-5">
                <a:latin typeface="Arial"/>
                <a:cs typeface="Arial"/>
              </a:rPr>
              <a:t>Belo Horizonte, </a:t>
            </a:r>
            <a:r>
              <a:rPr dirty="0" sz="1000">
                <a:latin typeface="Arial"/>
                <a:cs typeface="Arial"/>
              </a:rPr>
              <a:t>29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Fevereiro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1777" y="7256768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50"/>
              </a:lnSpc>
            </a:pPr>
            <a:r>
              <a:rPr dirty="0" sz="1000" spc="-10" b="1">
                <a:latin typeface="Arial"/>
                <a:cs typeface="Arial"/>
              </a:rPr>
              <a:t>Lilian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17689" y="7256768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349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Kellyson Salgado Gomes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64729" y="8133067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L="2095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Sandra Michel B.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504686" y="1851143"/>
            <a:ext cx="546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995165" y="2167113"/>
          <a:ext cx="5572125" cy="7589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2156460"/>
                <a:gridCol w="3051175"/>
              </a:tblGrid>
              <a:tr h="5044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MATERIAL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OU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EQUIPAMENTO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294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ESCADA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AGILIDADE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900"/>
                        </a:lnSpc>
                        <a:spcBef>
                          <a:spcPts val="15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Escada de agilidade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treinamento com 16 degraus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PVC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rígido -Regulagem nos degraus; Material: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Fita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Nylon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Hastes 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PVC;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Contém 16 degraus. Acompanha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Bornal para  guardar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escada.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Especificações Produto: Peso: 1,6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 7,5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Largura: 47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41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CONE DE BORRACHA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GRANDE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5720" marR="35560">
                        <a:lnSpc>
                          <a:spcPts val="91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Cone em borracha 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75cm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altura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40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40 cm cores  preto com faixas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amarelas.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73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CARRINHOS DE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BOLAS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95800"/>
                        </a:lnSpc>
                        <a:spcBef>
                          <a:spcPts val="21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Carrinho Retrátil para transporte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Bolas.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Utilizado em esportes  de quadra. Estrutura dobrável em alumínio. Bolsa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nylon.  Rodas 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PU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rotação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360º Dimensões aproximadas  (Montado). 53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53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87. Capacidade para até 30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bolas.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66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42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BOLSAS DE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BOLAS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ts val="919"/>
                        </a:lnSpc>
                        <a:spcBef>
                          <a:spcPts val="509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Capacidade de 10 bolas. Material Lona PVC. Formato cilíndrico.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Fecho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zíper. Alça para transporte.Bolsas de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microfibra.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BOLSA GELO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FLEXÍVEL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TAM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ts val="919"/>
                        </a:lnSpc>
                        <a:spcBef>
                          <a:spcPts val="7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Tecido externo: 60% algodão, 40% poliéster;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Tecido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interno: poli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cloreto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vinila; Tampa: polipropileno; Bocal:  polipropileno; Anel de vedação: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silicone.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95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813435" marR="266700" indent="-536575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P/ BOLSA GELO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FLEX  MEMBROS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900"/>
                        </a:lnSpc>
                        <a:spcBef>
                          <a:spcPts val="50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Tamanho: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único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ajustável; Cor: preto; Composição:  Revestimento (têxtil): 100% poliamida; Interna: 100% borracha  (Neoprene,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SBR,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NR); Não acompanha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Bolsa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Gelo Flexível;  Produto: Dimensões: 90.0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26.0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2.0 cm (C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L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A);  Peso: 0.128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Embalagem: Dimensões: 36.0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14.0</a:t>
                      </a:r>
                      <a:r>
                        <a:rPr dirty="0" sz="80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>
                        <a:lnSpc>
                          <a:spcPts val="91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7.0 cm (C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L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A); Peso: 0.214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44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TABUA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PROPRIOCEPÇÃO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RETANGULAR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4290">
                        <a:lnSpc>
                          <a:spcPts val="910"/>
                        </a:lnSpc>
                        <a:spcBef>
                          <a:spcPts val="4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Característica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madeira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eucalipto, envernizada,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 de borracha antiderrapante; Dimensões: 54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65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97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PILATES 65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3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policloreto de vinila (Polímero PVC); Diâmetro: 65 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Bola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Suíça com Alça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anti-burst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até 200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97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PILATES 75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28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policloreto de vinila (Polímero PVC); Diâmetro: 75 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Bola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Suíça com Alça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anti-burst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até 200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61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82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PILATES 95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28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policloreto de vinila (Polímero PVC); Diâmetro: 95 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Bola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Suíça com Alça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anti-burst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até 200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61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97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FEIJÃO 55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4290">
                        <a:lnSpc>
                          <a:spcPts val="910"/>
                        </a:lnSpc>
                        <a:spcBef>
                          <a:spcPts val="78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Vinílico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atóxico; Diâmetro: 55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80 cm; Suporta até  200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96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5" b="1">
                          <a:latin typeface="Arial"/>
                          <a:cs typeface="Arial"/>
                        </a:rPr>
                        <a:t>MEIA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STEP DE EQUILÍBRIO</a:t>
                      </a:r>
                      <a:r>
                        <a:rPr dirty="0" sz="8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BOSU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4290">
                        <a:lnSpc>
                          <a:spcPts val="919"/>
                        </a:lnSpc>
                        <a:spcBef>
                          <a:spcPts val="44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Material: PVC; Diâmetro da bola: 47,5cm; Diâmetro da base: 53  cm;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Suportado: 150</a:t>
                      </a:r>
                      <a:r>
                        <a:rPr dirty="0" sz="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501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PARAQUEDAS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7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Cinto abdominal com fecho rápido forrado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tira de neoprene  para não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machucar 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nadador; fita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tecido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mosquetão de  nylon para prender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paraquedas; paraquedas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P, 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ou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71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9929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REDE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ARO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BASQUETE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Malha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cm; Tamanho: 45cm;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LUVA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FOCO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95600"/>
                        </a:lnSpc>
                        <a:spcBef>
                          <a:spcPts val="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Material: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PU,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Poliéster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Velcro.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espuma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EVA.  Função: Foco, proteção contra choques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impactos.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Dimensões:  largura 20cm, altura 25cm, espessura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0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995165" y="1583421"/>
          <a:ext cx="5572125" cy="6710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2156460"/>
                <a:gridCol w="3051175"/>
              </a:tblGrid>
              <a:tr h="452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635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PRISMA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940"/>
                        </a:lnSpc>
                        <a:spcBef>
                          <a:spcPts val="7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prisma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espuma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(3,4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1,1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m)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sangria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3,43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1,1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Área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94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de impressão 3,30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0,9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09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183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REDE PROFISSIONAL DE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VÔLEI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95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Malha 10cm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; Fio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"seda" 2,5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 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Tamanho 10,00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 x 1 m;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Extensores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"seda"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cabo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 fixação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Quadro  estrutural confeccionado com corda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"seda" 6mm; 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"lonas"  confeccionadas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PVC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emborrachado, com costura dupla.  "Lona" sup.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7cm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"lona" inf. 6cm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; 4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ponteiras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metálicas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730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5080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REDE PARE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BOLA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800"/>
                        </a:lnSpc>
                        <a:spcBef>
                          <a:spcPts val="39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Rede para revestir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quadra.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fio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polietileno  trançado, com espessura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4 mm;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Tratamento contra raio ultra  violeta; 100% virgem,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densidade. C=35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XL=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20m.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Cor:  Branco.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00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866775" marR="111760" indent="-741045">
                        <a:lnSpc>
                          <a:spcPts val="919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FAIXA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LATERAL COM 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  ANTENA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95600"/>
                        </a:lnSpc>
                        <a:spcBef>
                          <a:spcPts val="49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Faixa lateral de rede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lona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velcro com suporte para antena.  Produzida em lona com 5cm de largura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fixação em  velcro. Suporte inferior para antena deve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ser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fechado.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2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8892">
                <a:tc>
                  <a:txBody>
                    <a:bodyPr/>
                    <a:lstStyle/>
                    <a:p>
                      <a:pPr marL="121920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04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ANTENAS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04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Fibra de Vidro. Diâmetro aproximado9,5mmAltura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1,80m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17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373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PROTETOR DE POSTE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PROFISSIONAL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4290">
                        <a:lnSpc>
                          <a:spcPts val="910"/>
                        </a:lnSpc>
                        <a:spcBef>
                          <a:spcPts val="8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Confeccionado em laminado plástico.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Espuma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especial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densidade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 de 1,80m. Fácil instalação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remoção.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22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72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5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3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4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5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4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72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5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5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72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7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8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8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9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5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9 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72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31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10</a:t>
                      </a:r>
                      <a:r>
                        <a:rPr dirty="0" sz="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 10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confeccionada com  látex vitrovinil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esfera de ferro com viés de  polipropileno.Cor: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677653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812794" y="2370217"/>
            <a:ext cx="1931670" cy="82740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61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CARTA DE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CREDENCIAMENTO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00" y="3610753"/>
            <a:ext cx="6148070" cy="1778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6985">
              <a:lnSpc>
                <a:spcPct val="1440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 instrumento particular credenciamos nosso (a) </a:t>
            </a:r>
            <a:r>
              <a:rPr dirty="0" sz="1000" spc="-10">
                <a:latin typeface="Arial"/>
                <a:cs typeface="Arial"/>
              </a:rPr>
              <a:t>representante </a:t>
            </a:r>
            <a:r>
              <a:rPr dirty="0" sz="1000" spc="-5">
                <a:latin typeface="Arial"/>
                <a:cs typeface="Arial"/>
              </a:rPr>
              <a:t>o (a) Senhor  (a).........................................................................portador(a)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nº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identidade n.º......................................................  expedida 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..../..../...., por ......................,  estado 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civil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143000"/>
              </a:lnSpc>
            </a:pPr>
            <a:r>
              <a:rPr dirty="0" sz="1000" spc="-5">
                <a:latin typeface="Arial"/>
                <a:cs typeface="Arial"/>
              </a:rPr>
              <a:t>.............................a quem conferimos amplos e especiais poderes para fins e efeitos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</a:t>
            </a:r>
            <a:r>
              <a:rPr dirty="0" sz="1000" spc="2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referente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ao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Mackenzie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Esporte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r>
              <a:rPr dirty="0" sz="1000" spc="2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CONCORRÊNCIA</a:t>
            </a:r>
            <a:r>
              <a:rPr dirty="0" sz="1000" spc="2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2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229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03/2016</a:t>
            </a:r>
            <a:r>
              <a:rPr dirty="0" sz="1000" spc="-5">
                <a:latin typeface="Arial"/>
                <a:cs typeface="Arial"/>
              </a:rPr>
              <a:t>,podendo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ct val="143500"/>
              </a:lnSpc>
              <a:spcBef>
                <a:spcPts val="20"/>
              </a:spcBef>
            </a:pPr>
            <a:r>
              <a:rPr dirty="0" sz="1000" spc="-5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interpor </a:t>
            </a:r>
            <a:r>
              <a:rPr dirty="0" sz="1000" spc="-5">
                <a:latin typeface="Arial"/>
                <a:cs typeface="Arial"/>
              </a:rPr>
              <a:t>recursos, renunciar o direito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recorrer, protestar, assinar documentos, </a:t>
            </a:r>
            <a:r>
              <a:rPr dirty="0" sz="1000" spc="-10">
                <a:latin typeface="Arial"/>
                <a:cs typeface="Arial"/>
              </a:rPr>
              <a:t>entre eles </a:t>
            </a: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 spc="-10">
                <a:latin typeface="Arial"/>
                <a:cs typeface="Arial"/>
              </a:rPr>
              <a:t>atas  das </a:t>
            </a:r>
            <a:r>
              <a:rPr dirty="0" sz="1000" spc="-5">
                <a:latin typeface="Arial"/>
                <a:cs typeface="Arial"/>
              </a:rPr>
              <a:t>sessões públicas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e julgamento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tudo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fizer  necessário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perfeito e fiel cumprimento deste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mandato.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596" y="6087861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20" y="7256768"/>
            <a:ext cx="3658870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algn="ctr" marL="254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(nome completo </a:t>
            </a:r>
            <a:r>
              <a:rPr dirty="0" sz="1000">
                <a:latin typeface="Arial"/>
                <a:cs typeface="Arial"/>
              </a:rPr>
              <a:t>número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identidade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7508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2" y="2443369"/>
            <a:ext cx="6146800" cy="192468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1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marL="1967864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CONCORDÂNCIA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4300"/>
              </a:lnSpc>
            </a:pPr>
            <a:r>
              <a:rPr dirty="0" sz="1000" spc="-5" b="1">
                <a:latin typeface="Arial"/>
                <a:cs typeface="Arial"/>
              </a:rPr>
              <a:t>DECLARAMOS</a:t>
            </a:r>
            <a:r>
              <a:rPr dirty="0" sz="1000" spc="-5">
                <a:latin typeface="Arial"/>
                <a:cs typeface="Arial"/>
              </a:rPr>
              <a:t>, para todos os efeitos legais, que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apresentar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proposta, com preços e prazos  indicados, estamos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acordo com as condições estabelecidas para </a:t>
            </a:r>
            <a:r>
              <a:rPr dirty="0" sz="1000">
                <a:latin typeface="Arial"/>
                <a:cs typeface="Arial"/>
              </a:rPr>
              <a:t>este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 conforme 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03/2016</a:t>
            </a:r>
            <a:r>
              <a:rPr dirty="0" sz="1000" spc="-5">
                <a:latin typeface="Arial"/>
                <a:cs typeface="Arial"/>
              </a:rPr>
              <a:t>, às </a:t>
            </a:r>
            <a:r>
              <a:rPr dirty="0" sz="1000" spc="-10">
                <a:latin typeface="Arial"/>
                <a:cs typeface="Arial"/>
              </a:rPr>
              <a:t>quais nos </a:t>
            </a:r>
            <a:r>
              <a:rPr dirty="0" sz="1000" spc="-5">
                <a:latin typeface="Arial"/>
                <a:cs typeface="Arial"/>
              </a:rPr>
              <a:t>submetemos  incondicional e integralmente.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2" y="4847325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65445" y="5941557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8" y="9593059"/>
            <a:ext cx="60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459721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580" y="2290054"/>
            <a:ext cx="6148070" cy="53638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ELABORAÇÃO INDEPENDENTE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PROPOSTA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Aquisição)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como representante devidamente  constituído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fornecedor) doravante denominado (Fornecedor), para fins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item (completar)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Edital Convite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nº </a:t>
            </a:r>
            <a:r>
              <a:rPr dirty="0" sz="1000" spc="-5">
                <a:latin typeface="Arial"/>
                <a:cs typeface="Arial"/>
              </a:rPr>
              <a:t>03-2015, declara,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as  </a:t>
            </a:r>
            <a:r>
              <a:rPr dirty="0" sz="1000" spc="-10">
                <a:latin typeface="Arial"/>
                <a:cs typeface="Arial"/>
              </a:rPr>
              <a:t>penas da </a:t>
            </a:r>
            <a:r>
              <a:rPr dirty="0" sz="1000" spc="-5">
                <a:latin typeface="Arial"/>
                <a:cs typeface="Arial"/>
              </a:rPr>
              <a:t>lei,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especial o art. 299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Código Penal Brasileiro,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  <a:buAutoNum type="alphaLcParenBoth"/>
              <a:tabLst>
                <a:tab pos="226695" algn="l"/>
              </a:tabLst>
            </a:pPr>
            <a:r>
              <a:rPr dirty="0" sz="1000" spc="-5">
                <a:latin typeface="Arial"/>
                <a:cs typeface="Arial"/>
              </a:rPr>
              <a:t>a 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elaborada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maneira independente (pelo fornecedor), e o conteúdo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não foi,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participante potencial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ct val="95500"/>
              </a:lnSpc>
              <a:spcBef>
                <a:spcPts val="5"/>
              </a:spcBef>
              <a:buAutoNum type="alphaLcParenBoth"/>
              <a:tabLst>
                <a:tab pos="24447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intenção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apresentar a proposta elaborada 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informada, discutida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potencial </a:t>
            </a:r>
            <a:r>
              <a:rPr dirty="0" sz="1000" spc="-1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3431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tentou,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 pessoa, influir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 participante potencial </a:t>
            </a:r>
            <a:r>
              <a:rPr dirty="0" sz="100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quanto </a:t>
            </a:r>
            <a:r>
              <a:rPr dirty="0" sz="1000" spc="-5">
                <a:latin typeface="Arial"/>
                <a:cs typeface="Arial"/>
              </a:rPr>
              <a:t>a participar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referido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será,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direta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comunicado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discutido com 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 potencial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referido 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500"/>
              </a:lnSpc>
              <a:spcBef>
                <a:spcPts val="5"/>
              </a:spcBef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foi,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integrante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(órgão fornecedor)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abertura oficial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  <a:buAutoNum type="alphaLcParenBoth"/>
              <a:tabLst>
                <a:tab pos="193040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plenamente ciente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teor 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extensão desta declaração e que </a:t>
            </a:r>
            <a:r>
              <a:rPr dirty="0" sz="1000" spc="-10">
                <a:latin typeface="Arial"/>
                <a:cs typeface="Arial"/>
              </a:rPr>
              <a:t>detém </a:t>
            </a:r>
            <a:r>
              <a:rPr dirty="0" sz="1000" spc="-5">
                <a:latin typeface="Arial"/>
                <a:cs typeface="Arial"/>
              </a:rPr>
              <a:t>plenos poderes e  informações para firmá-la.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580" y="8059916"/>
            <a:ext cx="3910329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m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00000" y="9082520"/>
            <a:ext cx="475932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10185" marR="5080" indent="-19812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6043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 legal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com identificação completa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6060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258320" y="2436358"/>
            <a:ext cx="5040630" cy="1127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CONHECIMENTO E ATENDIMENTO </a:t>
            </a:r>
            <a:r>
              <a:rPr dirty="0" sz="1000" spc="-20" b="1">
                <a:latin typeface="Arial"/>
                <a:cs typeface="Arial"/>
              </a:rPr>
              <a:t>ÀS </a:t>
            </a:r>
            <a:r>
              <a:rPr dirty="0" sz="1000" spc="-5" b="1">
                <a:latin typeface="Arial"/>
                <a:cs typeface="Arial"/>
              </a:rPr>
              <a:t>CONDIÇÕES DO</a:t>
            </a:r>
            <a:r>
              <a:rPr dirty="0" sz="1000" spc="114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53711" y="3969502"/>
            <a:ext cx="244919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03/2016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8" y="4847325"/>
            <a:ext cx="6146800" cy="76136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Declaramos para todos os 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direito, que conhecemos as 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e os termos </a:t>
            </a:r>
            <a:r>
              <a:rPr dirty="0" sz="1000" spc="-10">
                <a:latin typeface="Arial"/>
                <a:cs typeface="Arial"/>
              </a:rPr>
              <a:t>constantes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Mackenzie Esporte Clube, 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 03/2016 </a:t>
            </a:r>
            <a:r>
              <a:rPr dirty="0" sz="1000" spc="-5">
                <a:latin typeface="Arial"/>
                <a:cs typeface="Arial"/>
              </a:rPr>
              <a:t>e seu(s) ANEXOS, 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temos </a:t>
            </a:r>
            <a:r>
              <a:rPr dirty="0" sz="1000" spc="-10">
                <a:latin typeface="Arial"/>
                <a:cs typeface="Arial"/>
              </a:rPr>
              <a:t>totais </a:t>
            </a:r>
            <a:r>
              <a:rPr dirty="0" sz="1000" spc="-5">
                <a:latin typeface="Arial"/>
                <a:cs typeface="Arial"/>
              </a:rPr>
              <a:t>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atender e cumprir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exigências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fornecimento ali contidas, inclusive as demais formalidades relativas a documentação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apresentada para </a:t>
            </a:r>
            <a:r>
              <a:rPr dirty="0" sz="1000">
                <a:latin typeface="Arial"/>
                <a:cs typeface="Arial"/>
              </a:rPr>
              <a:t>fins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7" y="6014709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93833" y="6891008"/>
            <a:ext cx="380047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78714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313417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5" y="2143750"/>
            <a:ext cx="6146165" cy="2588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SUPERVENIÊNCIA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.................................., </a:t>
            </a: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nº .................., declara sob as penas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que,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a presente data, inexistem fatos impeditivos para sua habilitação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presente processo  licitatório não estando suspenso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direito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junto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Clube, </a:t>
            </a:r>
            <a:r>
              <a:rPr dirty="0" sz="1000" spc="-10">
                <a:latin typeface="Arial"/>
                <a:cs typeface="Arial"/>
              </a:rPr>
              <a:t>bem  </a:t>
            </a:r>
            <a:r>
              <a:rPr dirty="0" sz="1000" spc="-5">
                <a:latin typeface="Arial"/>
                <a:cs typeface="Arial"/>
              </a:rPr>
              <a:t>como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encontrando declarada inidônea para licitar e contratar com o poder público,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âmbito  estadual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federal, ciente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obrigatoriedade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declarar ocorrências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posteriores.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24184" y="5284713"/>
            <a:ext cx="270954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459721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19" y="2290054"/>
            <a:ext cx="6144895" cy="4048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1328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EMPREGADOS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MENORES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859280" marR="1853564" indent="287655">
              <a:lnSpc>
                <a:spcPct val="191000"/>
              </a:lnSpc>
            </a:pPr>
            <a:r>
              <a:rPr dirty="0" sz="1000" spc="-5" b="1">
                <a:latin typeface="Arial"/>
                <a:cs typeface="Arial"/>
              </a:rPr>
              <a:t>Ref.: Mackenzie Esporte Clube  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03/2016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.....................................,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inscrita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CNPJ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....................,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intermédio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(a)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Sr(a)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..............................................,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portador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n.º.......................e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n.º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5500"/>
              </a:lnSpc>
              <a:spcBef>
                <a:spcPts val="30"/>
              </a:spcBef>
            </a:pPr>
            <a:r>
              <a:rPr dirty="0" sz="1000" spc="-5">
                <a:latin typeface="Arial"/>
                <a:cs typeface="Arial"/>
              </a:rPr>
              <a:t>...................., DECLARA, para fins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inciso V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21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junho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1993, acrescido pela Lei n.º 9.854, </a:t>
            </a:r>
            <a:r>
              <a:rPr dirty="0" sz="1000" spc="-10">
                <a:latin typeface="Arial"/>
                <a:cs typeface="Arial"/>
              </a:rPr>
              <a:t>de 27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outubro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1999,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não emprega menor </a:t>
            </a:r>
            <a:r>
              <a:rPr dirty="0" sz="1000" spc="-10">
                <a:latin typeface="Arial"/>
                <a:cs typeface="Arial"/>
              </a:rPr>
              <a:t>de dezoito </a:t>
            </a:r>
            <a:r>
              <a:rPr dirty="0" sz="1000" spc="-5">
                <a:latin typeface="Arial"/>
                <a:cs typeface="Arial"/>
              </a:rPr>
              <a:t>anos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e não emprega menor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dezesseis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5436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Ressalva.: emprega menor, a partir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quatorze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condição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aprendiz ()  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50">
              <a:latin typeface="Times New Roman"/>
              <a:cs typeface="Times New Roman"/>
            </a:endParaRPr>
          </a:p>
          <a:p>
            <a:pPr algn="ctr" marL="1164590" marR="1127125">
              <a:lnSpc>
                <a:spcPts val="1150"/>
              </a:lnSpc>
              <a:spcBef>
                <a:spcPts val="5"/>
              </a:spcBef>
              <a:tabLst>
                <a:tab pos="2647315" algn="l"/>
                <a:tab pos="4201795" algn="l"/>
                <a:tab pos="500951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75"/>
              </a:spcBef>
            </a:pPr>
            <a:r>
              <a:rPr dirty="0" sz="1000" spc="-5">
                <a:latin typeface="Arial"/>
                <a:cs typeface="Arial"/>
              </a:rPr>
              <a:t>(Observação: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afirmativo, assinalar a ressalva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acima).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313417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6" y="2143750"/>
            <a:ext cx="3910965" cy="280797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345690" marR="5080" indent="-99695">
              <a:lnSpc>
                <a:spcPts val="1150"/>
              </a:lnSpc>
              <a:spcBef>
                <a:spcPts val="175"/>
              </a:spcBef>
            </a:pP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 – </a:t>
            </a:r>
            <a:r>
              <a:rPr dirty="0" sz="1000" b="1">
                <a:latin typeface="Arial"/>
                <a:cs typeface="Arial"/>
              </a:rPr>
              <a:t>ORÇAMENTO  </a:t>
            </a: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I – PAPEL TIMBRADO 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60020" indent="-147320">
              <a:lnSpc>
                <a:spcPct val="100000"/>
              </a:lnSpc>
              <a:buAutoNum type="romanUcPeriod" startAt="2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Orçamento precisa estar identificado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romanUcPeriod" startAt="2"/>
            </a:pPr>
            <a:endParaRPr sz="950">
              <a:latin typeface="Times New Roman"/>
              <a:cs typeface="Times New Roman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Destinatário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Solicitante: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4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emissão: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70"/>
              </a:lnSpc>
              <a:buAutoNum type="alphaLcPeriod"/>
              <a:tabLst>
                <a:tab pos="871855" algn="l"/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validade: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lphaLcPeriod"/>
            </a:pPr>
            <a:endParaRPr sz="950">
              <a:latin typeface="Times New Roman"/>
              <a:cs typeface="Times New Roman"/>
            </a:endParaRPr>
          </a:p>
          <a:p>
            <a:pPr marL="195580" indent="-182880">
              <a:lnSpc>
                <a:spcPts val="1175"/>
              </a:lnSpc>
              <a:spcBef>
                <a:spcPts val="5"/>
              </a:spcBef>
              <a:buAutoNum type="romanUcPeriod" startAt="2"/>
              <a:tabLst>
                <a:tab pos="195580" algn="l"/>
              </a:tabLst>
            </a:pPr>
            <a:r>
              <a:rPr dirty="0" sz="1000" spc="-5">
                <a:latin typeface="Arial"/>
                <a:cs typeface="Arial"/>
              </a:rPr>
              <a:t>Sobre a 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emissora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orçando: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CNPJ: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Endereço: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Telefone: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E-mail: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IV - Orçamento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contendo: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707129" y="5088621"/>
          <a:ext cx="6400800" cy="48437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1453515"/>
                <a:gridCol w="1886585"/>
                <a:gridCol w="609600"/>
                <a:gridCol w="791210"/>
                <a:gridCol w="647700"/>
                <a:gridCol w="647700"/>
              </a:tblGrid>
              <a:tr h="4785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350520" marR="339090" indent="2540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MATERIAL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OU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Q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5257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77470" marR="71120" indent="6858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53670" marR="139065" indent="-762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15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R 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98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ESCADA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AGILIDADE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700"/>
                        </a:lnSpc>
                        <a:spcBef>
                          <a:spcPts val="2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Escada de agilidade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treinamento com  16 degraus em PVC rígido -Regulagem  nos degraus; Material: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Fita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Nylon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Hastes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PVC; Contém 16 degraus.  Acompanha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Bornal para guardar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escada.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Especificações Produto: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Peso: 1,6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 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7,5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Largura:  47 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85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7365" marR="172720" indent="-320040">
                        <a:lnSpc>
                          <a:spcPts val="91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CONE DE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BORRACHA  GRANDE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6195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Cone em borracha com 75cm de altura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40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cores preto com  faixas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amarelas.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022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CARRINHOS DE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BOLAS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800"/>
                        </a:lnSpc>
                        <a:spcBef>
                          <a:spcPts val="3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Carrinho Retrátil para transporte de  Bolas. Utilizado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esportes de  quadra. Estrutura dobrável em  alumínio. Bolsa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nylon. Rodas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PU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rotação em 360º Dimensões  aproximadas (Montado). 53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53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87.  Capacidade para até 30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bolas.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BOLSAS DE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BOLAS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6195">
                        <a:lnSpc>
                          <a:spcPts val="91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Capacidade de 10 bolas. Material Lona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PVC.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Formato cilíndrico. Fecho</a:t>
                      </a:r>
                      <a:r>
                        <a:rPr dirty="0" sz="80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 marR="34290">
                        <a:lnSpc>
                          <a:spcPts val="919"/>
                        </a:lnSpc>
                        <a:spcBef>
                          <a:spcPts val="1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zíper.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 transporte.Bolsas de  microfibra.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873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563880" marR="123189" indent="-428625">
                        <a:lnSpc>
                          <a:spcPts val="919"/>
                        </a:lnSpc>
                        <a:spcBef>
                          <a:spcPts val="73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BOLSA GELO</a:t>
                      </a:r>
                      <a:r>
                        <a:rPr dirty="0" sz="800" spc="-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FLEXÍVEL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TAM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95900"/>
                        </a:lnSpc>
                        <a:spcBef>
                          <a:spcPts val="3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Tecido externo: 60%  algodão, 40% poliéster; Tecido interno:  poli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cloreto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vinila; Tampa:  polipropileno; Bocal: polipropileno; Anel  de vedação: silicone.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418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18135" marR="59055" indent="-248920">
                        <a:lnSpc>
                          <a:spcPts val="919"/>
                        </a:lnSpc>
                        <a:spcBef>
                          <a:spcPts val="6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P/ BOLSA</a:t>
                      </a:r>
                      <a:r>
                        <a:rPr dirty="0" sz="8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GELO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FLEX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MEMBROS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Tamanho: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único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ajustável; Cor: preto;  Composição:     Revestimento   </a:t>
                      </a:r>
                      <a:r>
                        <a:rPr dirty="0" sz="80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(têxtil):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556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100% poliamida; Interna: 100%  borracha  (Neoprene,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SBR,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NR); 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Não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acompanha   Bolsa   de   Gelo</a:t>
                      </a:r>
                      <a:r>
                        <a:rPr dirty="0" sz="80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Flexível;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Produto: Dimensões: 90.0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26.0 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2.0 cm (C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L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A);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Peso: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0.128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Embalagem: Dimensões: 36.0 cm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707129" y="1583421"/>
          <a:ext cx="6400800" cy="8326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1453515"/>
                <a:gridCol w="1886585"/>
                <a:gridCol w="609600"/>
                <a:gridCol w="791210"/>
                <a:gridCol w="647700"/>
                <a:gridCol w="647700"/>
              </a:tblGrid>
              <a:tr h="3992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14.0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7.0 cm (C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L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A);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Peso: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94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0.214 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94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71475" marR="74295" indent="-28702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TABUA</a:t>
                      </a:r>
                      <a:r>
                        <a:rPr dirty="0" sz="8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PROPRIOCEPÇÃO  RETANGULAR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95800"/>
                        </a:lnSpc>
                        <a:spcBef>
                          <a:spcPts val="26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Característica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madeira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eucalipto,  envernizada,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de  borracha antiderrapante; Dimensões:  54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40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65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PILATES 65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800"/>
                        </a:lnSpc>
                        <a:spcBef>
                          <a:spcPts val="5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policloreto de vinila  (Polímero PVC); Diâmetro: 65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Bola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Suíça com Alça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anti-  burst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até 200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PILATES 75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800"/>
                        </a:lnSpc>
                        <a:spcBef>
                          <a:spcPts val="2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policloreto de vinila  (Polímero PVC); Diâmetro: 75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Bola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Suíça com Alça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anti-  burst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até 200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74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65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PILATES 95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800"/>
                        </a:lnSpc>
                        <a:spcBef>
                          <a:spcPts val="5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policloreto de vinila  (Polímero PVC); Diâmetro: 95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Bola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Suíça com Alça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anti-  burst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até 200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593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FEIJÃO 55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45720" marR="35560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Composição: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Vinílico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atóxico; Diâmetro:  55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80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Suporta até 200</a:t>
                      </a:r>
                      <a:r>
                        <a:rPr dirty="0" sz="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867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71145" marR="200025" indent="-59690">
                        <a:lnSpc>
                          <a:spcPts val="919"/>
                        </a:lnSpc>
                      </a:pPr>
                      <a:r>
                        <a:rPr dirty="0" sz="800" spc="5" b="1">
                          <a:latin typeface="Arial"/>
                          <a:cs typeface="Arial"/>
                        </a:rPr>
                        <a:t>MEIA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BOLA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STEP</a:t>
                      </a:r>
                      <a:r>
                        <a:rPr dirty="0" sz="800" spc="-1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EQUILÍBRIO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BOSU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956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Material: PVC; Diâmetro da bola:  47,5cm; Diâmetro da base: 53cm;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Suportado: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150KG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543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PARAQUEDAS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95900"/>
                        </a:lnSpc>
                        <a:spcBef>
                          <a:spcPts val="64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Cinto abdominal com fecho rápido  forrado com tira de neoprene para não  machucar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nadador;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fita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 tecido  com mosquetão de nylon para prender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paraquedas; paraquedas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P, 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ou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12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358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6405" marR="207645" indent="-228600">
                        <a:lnSpc>
                          <a:spcPts val="919"/>
                        </a:lnSpc>
                        <a:spcBef>
                          <a:spcPts val="77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REDE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ARO</a:t>
                      </a:r>
                      <a:r>
                        <a:rPr dirty="0" sz="8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BASQUETE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84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Malha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7cm;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Tamanho: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45cm;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21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LUVA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FOCO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956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Material: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PU,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Poliéster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Velcro.  Enchimento: espuma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EVA. Função: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Foco,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proteção contra choques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impactos. Dimensões: largura 20cm,  altura 25cm, espessura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5080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PRISMA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5720">
                        <a:lnSpc>
                          <a:spcPts val="935"/>
                        </a:lnSpc>
                        <a:spcBef>
                          <a:spcPts val="8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prisma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espuma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(3,4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1,1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 marR="36195">
                        <a:lnSpc>
                          <a:spcPts val="919"/>
                        </a:lnSpc>
                        <a:spcBef>
                          <a:spcPts val="40"/>
                        </a:spcBef>
                        <a:tabLst>
                          <a:tab pos="311785" algn="l"/>
                          <a:tab pos="793750" algn="l"/>
                          <a:tab pos="1139825" algn="l"/>
                          <a:tab pos="1337945" algn="l"/>
                          <a:tab pos="1627505" algn="l"/>
                        </a:tabLst>
                      </a:pPr>
                      <a:r>
                        <a:rPr dirty="0" sz="800" spc="10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)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ang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impressão 3,30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0,9</a:t>
                      </a:r>
                      <a:r>
                        <a:rPr dirty="0" sz="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38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169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0014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575945" marR="97790" indent="-46990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REDE PROFISSIONAL DE  VÔLEI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95900"/>
                        </a:lnSpc>
                        <a:tabLst>
                          <a:tab pos="1122680" algn="l"/>
                          <a:tab pos="163322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Malha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10cm ; Fio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"seda" 2,5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 ;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Tamanho 10,00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 x 1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m;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Extensores  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"seda" e cabo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 fixação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;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Quadro estrutural confeccionado com  corda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"seda"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6mm;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"lonas" 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onad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PV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emborrachado, com costura dupla.  "Lona"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sup.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7cm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"lona" inf.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6cm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; 4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ponteiras metálicas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6576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707129" y="1583421"/>
          <a:ext cx="6400800" cy="7858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1453515"/>
                <a:gridCol w="1886585"/>
                <a:gridCol w="609600"/>
                <a:gridCol w="791210"/>
                <a:gridCol w="647700"/>
                <a:gridCol w="647700"/>
              </a:tblGrid>
              <a:tr h="11109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35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REDE PARE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BOLA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96000"/>
                        </a:lnSpc>
                        <a:spcBef>
                          <a:spcPts val="54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Rede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revestir 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quadra.  Confeccionada 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fio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polietileno  trançado, com espessura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4 mm;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Tratamento contra raio ultra violeta;  100% virgem,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densidade. C=35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XL=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20m. Cor: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Branco.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9060" marR="85725" indent="92710">
                        <a:lnSpc>
                          <a:spcPts val="91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FAIXA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LATERAL COM  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ANTENA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956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Faixa lateral de rede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lona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velcro  com suporte para antena. Produzida  em lona com 5cm de largura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  de fixação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velcro. Suporte inferior  para antena deve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ser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 fechado.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907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ANTENAS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5720" marR="34290">
                        <a:lnSpc>
                          <a:spcPts val="919"/>
                        </a:lnSpc>
                        <a:tabLst>
                          <a:tab pos="535940" algn="l"/>
                          <a:tab pos="908050" algn="l"/>
                          <a:tab pos="1431925" algn="l"/>
                        </a:tabLst>
                      </a:pPr>
                      <a:r>
                        <a:rPr dirty="0" sz="800">
                          <a:latin typeface="Arial"/>
                          <a:cs typeface="Arial"/>
                        </a:rPr>
                        <a:t>F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.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â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aproximado9,5mmAltura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1,80m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47345" marR="165100" indent="-17399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PROTETOR DE</a:t>
                      </a:r>
                      <a:r>
                        <a:rPr dirty="0" sz="8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POSTE  PROFISSIONAL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45720" marR="3556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Confeccionado em laminado plástico.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Espuma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especial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densidade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.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 de 1,80m. Fácil instalação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remoção.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37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600"/>
                        </a:lnSpc>
                        <a:spcBef>
                          <a:spcPts val="260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37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4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4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5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600"/>
                        </a:lnSpc>
                        <a:spcBef>
                          <a:spcPts val="260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5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380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7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707129" y="1583421"/>
          <a:ext cx="6400800" cy="22377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1453515"/>
                <a:gridCol w="1886585"/>
                <a:gridCol w="609600"/>
                <a:gridCol w="791210"/>
                <a:gridCol w="647700"/>
                <a:gridCol w="647700"/>
              </a:tblGrid>
              <a:tr h="6537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984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8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8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984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9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600"/>
                        </a:lnSpc>
                        <a:spcBef>
                          <a:spcPts val="260"/>
                        </a:spcBef>
                        <a:tabLst>
                          <a:tab pos="854710" algn="l"/>
                          <a:tab pos="1285875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9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37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31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711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CANELEIRA 10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95900"/>
                        </a:lnSpc>
                        <a:spcBef>
                          <a:spcPts val="245"/>
                        </a:spcBef>
                        <a:tabLst>
                          <a:tab pos="836294" algn="l"/>
                          <a:tab pos="1305560" algn="l"/>
                          <a:tab pos="1808480" algn="l"/>
                        </a:tabLst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Emborrachada.Caneleira  confeccionada com látex vitrovinil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enchimento de esfera de ferro com viés  de polipropileno.Cor: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1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8224">
                <a:tc gridSpan="5">
                  <a:txBody>
                    <a:bodyPr/>
                    <a:lstStyle/>
                    <a:p>
                      <a:pPr algn="r" marR="393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706621" y="4382505"/>
            <a:ext cx="2834640" cy="14909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0170" indent="-77470">
              <a:lnSpc>
                <a:spcPts val="1175"/>
              </a:lnSpc>
              <a:spcBef>
                <a:spcPts val="95"/>
              </a:spcBef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73990" indent="-161290">
              <a:lnSpc>
                <a:spcPct val="100000"/>
              </a:lnSpc>
              <a:buAutoNum type="romanUcPeriod" startAt="5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Sobre quem emitiu o documento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romanUcPeriod" startAt="5"/>
            </a:pPr>
            <a:endParaRPr sz="950">
              <a:latin typeface="Times New Roman"/>
              <a:cs typeface="Times New Roman"/>
            </a:endParaRPr>
          </a:p>
          <a:p>
            <a:pPr lvl="1" marL="469900" indent="-228600">
              <a:lnSpc>
                <a:spcPts val="1170"/>
              </a:lnSpc>
              <a:spcBef>
                <a:spcPts val="5"/>
              </a:spcBef>
              <a:buAutoNum type="alphaLcParenR"/>
              <a:tabLst>
                <a:tab pos="469900" algn="l"/>
              </a:tabLst>
            </a:pPr>
            <a:r>
              <a:rPr dirty="0" sz="1000">
                <a:latin typeface="Arial"/>
                <a:cs typeface="Arial"/>
              </a:rPr>
              <a:t>Nome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4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Cargo </a:t>
            </a:r>
            <a:r>
              <a:rPr dirty="0" sz="1000">
                <a:latin typeface="Arial"/>
                <a:cs typeface="Arial"/>
              </a:rPr>
              <a:t>na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VI </a:t>
            </a:r>
            <a:r>
              <a:rPr dirty="0" sz="1000" spc="-5" b="1">
                <a:latin typeface="Arial"/>
                <a:cs typeface="Arial"/>
              </a:rPr>
              <a:t>- </a:t>
            </a:r>
            <a:r>
              <a:rPr dirty="0" sz="1000">
                <a:latin typeface="Arial"/>
                <a:cs typeface="Arial"/>
              </a:rPr>
              <a:t>Carimbo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560058"/>
            <a:ext cx="3810635" cy="907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427355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IX</a:t>
            </a:r>
            <a:endParaRPr sz="1000">
              <a:latin typeface="Arial"/>
              <a:cs typeface="Arial"/>
            </a:endParaRPr>
          </a:p>
          <a:p>
            <a:pPr algn="ctr" marL="233299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20" b="1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03/2016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8" y="2873746"/>
            <a:ext cx="6146800" cy="163893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080260" marR="191770" indent="-1882139">
              <a:lnSpc>
                <a:spcPts val="1150"/>
              </a:lnSpc>
              <a:spcBef>
                <a:spcPts val="17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</a:t>
            </a:r>
            <a:r>
              <a:rPr dirty="0" sz="1000" b="1">
                <a:latin typeface="Arial"/>
                <a:cs typeface="Arial"/>
              </a:rPr>
              <a:t>EMPRESA OU  EMPRESA DE </a:t>
            </a:r>
            <a:r>
              <a:rPr dirty="0" sz="1000" spc="-5" b="1">
                <a:latin typeface="Arial"/>
                <a:cs typeface="Arial"/>
              </a:rPr>
              <a:t>PEQUENO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CNPJ/MF Nº, sediada, (Endereço Completo) Declaro(amos) para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fins </a:t>
            </a:r>
            <a:r>
              <a:rPr dirty="0" sz="1000" spc="-15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direito, especificamente para participação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convite, </a:t>
            </a:r>
            <a:r>
              <a:rPr dirty="0" sz="100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estou(amos) sob o </a:t>
            </a:r>
            <a:r>
              <a:rPr dirty="0" sz="1000">
                <a:latin typeface="Arial"/>
                <a:cs typeface="Arial"/>
              </a:rPr>
              <a:t>regime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microempresa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pequeno porte, para efeito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Lei  Complementar </a:t>
            </a:r>
            <a:r>
              <a:rPr dirty="0" sz="1000" spc="-10">
                <a:latin typeface="Arial"/>
                <a:cs typeface="Arial"/>
              </a:rPr>
              <a:t>123, </a:t>
            </a:r>
            <a:r>
              <a:rPr dirty="0" sz="1000">
                <a:latin typeface="Arial"/>
                <a:cs typeface="Arial"/>
              </a:rPr>
              <a:t>de 14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dezembro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2006.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1988" y="5211561"/>
            <a:ext cx="422402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104900" marR="5080" indent="-1092835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2106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(Nome </a:t>
            </a:r>
            <a:r>
              <a:rPr dirty="0" sz="1000" spc="-5">
                <a:latin typeface="Arial"/>
                <a:cs typeface="Arial"/>
              </a:rPr>
              <a:t>e Identidade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56" y="1851143"/>
            <a:ext cx="6146800" cy="791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MINUTA DE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9580">
              <a:lnSpc>
                <a:spcPct val="958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Mackenzie Esporte Clube, associação sem fins econômicos e lucrativos,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e foro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5">
                <a:latin typeface="Arial"/>
                <a:cs typeface="Arial"/>
              </a:rPr>
              <a:t>cidade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Horizonte, Estado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Minas Gerais, à Rua Benvinda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Carvalho, final, Bairro Santo  Antônio, CEP: 30.330-180,CNPJ</a:t>
            </a:r>
            <a:r>
              <a:rPr dirty="0" sz="1000" spc="-5" b="1">
                <a:latin typeface="Arial"/>
                <a:cs typeface="Arial"/>
              </a:rPr>
              <a:t>17.499.252/0001-00: </a:t>
            </a:r>
            <a:r>
              <a:rPr dirty="0" sz="1000" spc="-5">
                <a:latin typeface="Arial"/>
                <a:cs typeface="Arial"/>
              </a:rPr>
              <a:t>neste ato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seus representantes  legais, ora denominado CONTRATANTE, e </a:t>
            </a:r>
            <a:r>
              <a:rPr dirty="0" sz="1000" spc="-10">
                <a:latin typeface="Arial"/>
                <a:cs typeface="Arial"/>
              </a:rPr>
              <a:t>de outro </a:t>
            </a:r>
            <a:r>
              <a:rPr dirty="0" sz="1000" spc="-5">
                <a:latin typeface="Arial"/>
                <a:cs typeface="Arial"/>
              </a:rPr>
              <a:t>lado, xxxxxxxxxxxxxxxxxxxxxxxxxxx,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 xxxxxxxxxxxxxxxxxxxxxxxxxxxxxxxxxx, município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xxxxxxxxxxxx, inscrita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sob o </a:t>
            </a:r>
            <a:r>
              <a:rPr dirty="0" sz="1000">
                <a:latin typeface="Arial"/>
                <a:cs typeface="Arial"/>
              </a:rPr>
              <a:t>nº  </a:t>
            </a:r>
            <a:r>
              <a:rPr dirty="0" sz="1000" spc="-5">
                <a:latin typeface="Arial"/>
                <a:cs typeface="Arial"/>
              </a:rPr>
              <a:t>xxxxxxxxxxxxxx, neste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xxxxxxxxxxxxxx, ora denominada CONTRATADA, firmam o  presente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mediante as cláusulas e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1ª –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32080">
              <a:lnSpc>
                <a:spcPct val="95500"/>
              </a:lnSpc>
              <a:spcBef>
                <a:spcPts val="5"/>
              </a:spcBef>
              <a:tabLst>
                <a:tab pos="3509645" algn="l"/>
              </a:tabLst>
            </a:pPr>
            <a:r>
              <a:rPr dirty="0" sz="1000" spc="-5">
                <a:latin typeface="Arial"/>
                <a:cs typeface="Arial"/>
              </a:rPr>
              <a:t>Constitui objeto desse contrato o fornecimento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para o treinamento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envolvidos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Projeto  MACKENZIE FORMANDO ATLETAS OLÍMPICOS,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conformidade com as especificações descritas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10">
                <a:latin typeface="Arial"/>
                <a:cs typeface="Arial"/>
              </a:rPr>
              <a:t>Item 01,02 </a:t>
            </a:r>
            <a:r>
              <a:rPr dirty="0" sz="1000" spc="-5">
                <a:latin typeface="Arial"/>
                <a:cs typeface="Arial"/>
              </a:rPr>
              <a:t>e/ou </a:t>
            </a:r>
            <a:r>
              <a:rPr dirty="0" sz="1000" spc="-10">
                <a:latin typeface="Arial"/>
                <a:cs typeface="Arial"/>
              </a:rPr>
              <a:t>03,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divisão </a:t>
            </a:r>
            <a:r>
              <a:rPr dirty="0" sz="1000" spc="-5">
                <a:latin typeface="Arial"/>
                <a:cs typeface="Arial"/>
              </a:rPr>
              <a:t>apresentada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Nº</a:t>
            </a:r>
            <a:r>
              <a:rPr dirty="0" sz="1000" spc="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03/2016</a:t>
            </a:r>
            <a:endParaRPr sz="1000">
              <a:latin typeface="Arial"/>
              <a:cs typeface="Arial"/>
            </a:endParaRPr>
          </a:p>
          <a:p>
            <a:pPr marL="4622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</a:t>
            </a:r>
            <a:r>
              <a:rPr dirty="0" sz="1000" spc="-10" b="1">
                <a:latin typeface="Arial"/>
                <a:cs typeface="Arial"/>
              </a:rPr>
              <a:t>1º</a:t>
            </a:r>
            <a:r>
              <a:rPr dirty="0" sz="1000" spc="-10">
                <a:latin typeface="Arial"/>
                <a:cs typeface="Arial"/>
              </a:rPr>
              <a:t>. </a:t>
            </a:r>
            <a:r>
              <a:rPr dirty="0" sz="1000" spc="-5">
                <a:latin typeface="Arial"/>
                <a:cs typeface="Arial"/>
              </a:rPr>
              <a:t>Durante a vigência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o </a:t>
            </a:r>
            <a:r>
              <a:rPr dirty="0" sz="1000">
                <a:latin typeface="Arial"/>
                <a:cs typeface="Arial"/>
              </a:rPr>
              <a:t>nº </a:t>
            </a:r>
            <a:r>
              <a:rPr dirty="0" sz="1000" spc="-5">
                <a:latin typeface="Arial"/>
                <a:cs typeface="Arial"/>
              </a:rPr>
              <a:t>estabelecido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deste artigo poderá sofrer  alterações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acréscimos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supressões,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a critério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CONTRATANTE, independentemente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motivação, 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§1°,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2ª - ATRELADO </a:t>
            </a:r>
            <a:r>
              <a:rPr dirty="0" sz="1000" spc="-20" b="1">
                <a:latin typeface="Arial"/>
                <a:cs typeface="Arial"/>
              </a:rPr>
              <a:t>AO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24130">
              <a:lnSpc>
                <a:spcPct val="965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presente contrato está vinculado aos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03/2016 </a:t>
            </a:r>
            <a:r>
              <a:rPr dirty="0" sz="1000" spc="-5">
                <a:latin typeface="Arial"/>
                <a:cs typeface="Arial"/>
              </a:rPr>
              <a:t>e anexos e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Projeto MACKENZIE FORMANDO ATLETAS OLÍMPICOS, convênio entre a </a:t>
            </a:r>
            <a:r>
              <a:rPr dirty="0" sz="1000">
                <a:latin typeface="Arial"/>
                <a:cs typeface="Arial"/>
              </a:rPr>
              <a:t>CBC- </a:t>
            </a:r>
            <a:r>
              <a:rPr dirty="0" sz="1000" spc="-5">
                <a:latin typeface="Arial"/>
                <a:cs typeface="Arial"/>
              </a:rPr>
              <a:t>Confederação Brasileira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e Mackenzie Esporte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3ª –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VIGÊNCIA.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95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O presente contrato é firmado por prazo determinado, vigendo até o dia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_, contados a partir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pelo fornecedor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via e-mail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compra, instrumento hábil para todos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direito.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 spc="-5">
                <a:latin typeface="Arial"/>
                <a:cs typeface="Arial"/>
              </a:rPr>
              <a:t>item, o cronograma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dos itens </a:t>
            </a:r>
            <a:r>
              <a:rPr dirty="0" sz="1000">
                <a:latin typeface="Arial"/>
                <a:cs typeface="Arial"/>
              </a:rPr>
              <a:t>será  </a:t>
            </a:r>
            <a:r>
              <a:rPr dirty="0" sz="1000" spc="-5">
                <a:latin typeface="Arial"/>
                <a:cs typeface="Arial"/>
              </a:rPr>
              <a:t>especificado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4ª - OBRIGAÇÕES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Entregar o material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anexo I, responsabilizando-se integralmente pela  qualidade técnica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por ela oferecido e cumprindo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vigência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oferecida deverá ser mantida, a partir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bem, observando-se, as regras estabelecidas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Código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Defesa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Providenciar a imediata substituição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bem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defeito, quando apontado,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período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 (sete)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 indent="4495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Responsabilizar-se pelo pagamento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todos os tributos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incidam </a:t>
            </a:r>
            <a:r>
              <a:rPr dirty="0" sz="1000" spc="-10">
                <a:latin typeface="Arial"/>
                <a:cs typeface="Arial"/>
              </a:rPr>
              <a:t>ou venham </a:t>
            </a:r>
            <a:r>
              <a:rPr dirty="0" sz="1000" spc="-5">
                <a:latin typeface="Arial"/>
                <a:cs typeface="Arial"/>
              </a:rPr>
              <a:t>a incidir, direta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sobre o </a:t>
            </a:r>
            <a:r>
              <a:rPr dirty="0" sz="1000">
                <a:latin typeface="Arial"/>
                <a:cs typeface="Arial"/>
              </a:rPr>
              <a:t>objeto </a:t>
            </a:r>
            <a:r>
              <a:rPr dirty="0" sz="1000" spc="-5">
                <a:latin typeface="Arial"/>
                <a:cs typeface="Arial"/>
              </a:rPr>
              <a:t>deste Contrato e responsabilizar-se pelo ônus resultante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quaisquer ações,  demandas, custos e despesas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danos, seja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culpa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empregados e/ou  prepostos, obrigando-se, outrossim, </a:t>
            </a:r>
            <a:r>
              <a:rPr dirty="0" sz="1000" spc="-10">
                <a:latin typeface="Arial"/>
                <a:cs typeface="Arial"/>
              </a:rPr>
              <a:t>por quaisquer </a:t>
            </a:r>
            <a:r>
              <a:rPr dirty="0" sz="1000" spc="-5">
                <a:latin typeface="Arial"/>
                <a:cs typeface="Arial"/>
              </a:rPr>
              <a:t>responsabilidades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ações judiciais que lhe 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ser atribuídas por força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lei, relacionadas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cumprimento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marL="46228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Submeter-se às normas e determinações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Contratante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referem à execução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5" y="1561583"/>
            <a:ext cx="6146800" cy="835533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marL="12700" marR="6350" indent="44958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Permitir o livre acesso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documentos e registros contábeis, referentes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contratado, aos  servidores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órgãos e entidades públicas concedentes e </a:t>
            </a:r>
            <a:r>
              <a:rPr dirty="0" sz="1000" spc="-10">
                <a:latin typeface="Arial"/>
                <a:cs typeface="Arial"/>
              </a:rPr>
              <a:t>dos órgãos de </a:t>
            </a:r>
            <a:r>
              <a:rPr dirty="0" sz="1000" spc="-5">
                <a:latin typeface="Arial"/>
                <a:cs typeface="Arial"/>
              </a:rPr>
              <a:t>controle interno e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Obrigação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contratado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manter, durante </a:t>
            </a:r>
            <a:r>
              <a:rPr dirty="0" sz="1000" spc="-10">
                <a:latin typeface="Arial"/>
                <a:cs typeface="Arial"/>
              </a:rPr>
              <a:t>toda </a:t>
            </a:r>
            <a:r>
              <a:rPr dirty="0" sz="1000" spc="-5">
                <a:latin typeface="Arial"/>
                <a:cs typeface="Arial"/>
              </a:rPr>
              <a:t>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compatibilidade com  as obrigações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ele assumidas,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e qualificação exigidas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a aplicabilidade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Clubes – CBC à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>
                <a:latin typeface="Arial"/>
                <a:cs typeface="Arial"/>
              </a:rPr>
              <a:t>e, </a:t>
            </a:r>
            <a:r>
              <a:rPr dirty="0" sz="1000" spc="-5">
                <a:latin typeface="Arial"/>
                <a:cs typeface="Arial"/>
              </a:rPr>
              <a:t>especialmente, aos casos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dirty="0" sz="1000" spc="-5" b="1">
                <a:latin typeface="Arial"/>
                <a:cs typeface="Arial"/>
              </a:rPr>
              <a:t>CLÁUSULA 5ª: DAS OBRIGAÇÕES DO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Analisar, avaliar, determinar e registrar as falhas encontradas, assim como 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Pagar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vencimento a fatura/nota fiscal apresentada pela Contratada correspondente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bolas, objeto deste contrato e notificar a Contratada,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fixando-lhe prazo para  corrigir defeitos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irregularidades encontradas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6ª–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PREÇO.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  <a:tabLst>
                <a:tab pos="3570604" algn="l"/>
              </a:tabLst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é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R$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incluídas todas as despesas necessárias à  sua perfeita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.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10">
                <a:latin typeface="Arial"/>
                <a:cs typeface="Arial"/>
              </a:rPr>
              <a:t>poderá </a:t>
            </a:r>
            <a:r>
              <a:rPr dirty="0" sz="1000" spc="-5">
                <a:latin typeface="Arial"/>
                <a:cs typeface="Arial"/>
              </a:rPr>
              <a:t>acrescentar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suprimir </a:t>
            </a:r>
            <a:r>
              <a:rPr dirty="0" sz="1000" spc="-10">
                <a:latin typeface="Arial"/>
                <a:cs typeface="Arial"/>
              </a:rPr>
              <a:t>até 25% </a:t>
            </a:r>
            <a:r>
              <a:rPr dirty="0" sz="1000" spc="-5">
                <a:latin typeface="Arial"/>
                <a:cs typeface="Arial"/>
              </a:rPr>
              <a:t>(vinte e 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previsto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desta cláusula, mantidas as </a:t>
            </a:r>
            <a:r>
              <a:rPr dirty="0" sz="1000">
                <a:latin typeface="Arial"/>
                <a:cs typeface="Arial"/>
              </a:rPr>
              <a:t>mesmas </a:t>
            </a:r>
            <a:r>
              <a:rPr dirty="0" sz="1000" spc="-5">
                <a:latin typeface="Arial"/>
                <a:cs typeface="Arial"/>
              </a:rPr>
              <a:t>condições estipuladas, sem que  caiba à CONTRATADA qualquer recusa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indenização, tudo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65">
                <a:latin typeface="Arial"/>
                <a:cs typeface="Arial"/>
              </a:rPr>
              <a:t>1°da </a:t>
            </a:r>
            <a:r>
              <a:rPr dirty="0" sz="1000" spc="-10">
                <a:latin typeface="Arial"/>
                <a:cs typeface="Arial"/>
              </a:rPr>
              <a:t>Lei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segundo</a:t>
            </a:r>
            <a:r>
              <a:rPr dirty="0" sz="1000" spc="-5">
                <a:latin typeface="Arial"/>
                <a:cs typeface="Arial"/>
              </a:rPr>
              <a:t>. 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a ser pago corresponderá à solicitação efetivamente requerida </a:t>
            </a:r>
            <a:r>
              <a:rPr dirty="0" sz="1000">
                <a:latin typeface="Arial"/>
                <a:cs typeface="Arial"/>
              </a:rPr>
              <a:t>pelo  </a:t>
            </a:r>
            <a:r>
              <a:rPr dirty="0" sz="1000" spc="-5">
                <a:latin typeface="Arial"/>
                <a:cs typeface="Arial"/>
              </a:rPr>
              <a:t>CONTRATANTE, e 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 nota fiscal, que deverá especificar os produtos, quantidades e  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terceiro</a:t>
            </a:r>
            <a:r>
              <a:rPr dirty="0" sz="1000" spc="-5">
                <a:latin typeface="Arial"/>
                <a:cs typeface="Arial"/>
              </a:rPr>
              <a:t>. É facultada a alteração além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limite estabelecido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parágrafo primeiro </a:t>
            </a:r>
            <a:r>
              <a:rPr dirty="0" sz="1000">
                <a:latin typeface="Arial"/>
                <a:cs typeface="Arial"/>
              </a:rPr>
              <a:t>mediante  </a:t>
            </a:r>
            <a:r>
              <a:rPr dirty="0" sz="1000" spc="-5">
                <a:latin typeface="Arial"/>
                <a:cs typeface="Arial"/>
              </a:rPr>
              <a:t>acordo entre as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508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 </a:t>
            </a: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campo 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seguintes dados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35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Pagamento de itens pertencentes </a:t>
            </a:r>
            <a:r>
              <a:rPr dirty="0" sz="1000" spc="-10" b="1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OLÍMPICOS,  parceria Mackenzie Esporte Clube 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35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 </a:t>
            </a:r>
            <a:r>
              <a:rPr dirty="0" sz="1000" spc="-5">
                <a:latin typeface="Arial"/>
                <a:cs typeface="Arial"/>
              </a:rPr>
              <a:t>O pagamento será realizado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parcela única, com vencimento </a:t>
            </a:r>
            <a:r>
              <a:rPr dirty="0" sz="1000" spc="-10">
                <a:latin typeface="Arial"/>
                <a:cs typeface="Arial"/>
              </a:rPr>
              <a:t>após 10 </a:t>
            </a:r>
            <a:r>
              <a:rPr dirty="0" sz="1000" spc="-5">
                <a:latin typeface="Arial"/>
                <a:cs typeface="Arial"/>
              </a:rPr>
              <a:t>(dez) dias úteis, 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produto, mediante apresentação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Nota Fiscal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98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sexto. </a:t>
            </a:r>
            <a:r>
              <a:rPr dirty="0" sz="1000" spc="-5">
                <a:latin typeface="Arial"/>
                <a:cs typeface="Arial"/>
              </a:rPr>
              <a:t>O pagamento será realizado mediante transferência a CONTRATADA,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Banco </a:t>
            </a:r>
            <a:r>
              <a:rPr dirty="0" sz="1000">
                <a:latin typeface="Arial"/>
                <a:cs typeface="Arial"/>
              </a:rPr>
              <a:t>XX,  </a:t>
            </a:r>
            <a:r>
              <a:rPr dirty="0" sz="1000" spc="-5">
                <a:latin typeface="Arial"/>
                <a:cs typeface="Arial"/>
              </a:rPr>
              <a:t>respeitando os dados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abaixo: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Banco/Agência/Conta/Favorecido.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7ª - </a:t>
            </a:r>
            <a:r>
              <a:rPr dirty="0" sz="1000" b="1">
                <a:latin typeface="Arial"/>
                <a:cs typeface="Arial"/>
              </a:rPr>
              <a:t>ONUS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ENCARGOS.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 indent="4495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Todos os ônus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encargos referentes à execução deste Contrato, 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destinem à realização 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 ficarão totalmente a cargo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não cabendo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ônus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8ª –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67, § 1°,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</a:t>
            </a:r>
            <a:r>
              <a:rPr dirty="0" sz="1000" spc="20">
                <a:latin typeface="Arial"/>
                <a:cs typeface="Arial"/>
              </a:rPr>
              <a:t>n°8.666/93,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designará </a:t>
            </a:r>
            <a:r>
              <a:rPr dirty="0" sz="1000" spc="-10">
                <a:latin typeface="Arial"/>
                <a:cs typeface="Arial"/>
              </a:rPr>
              <a:t>um </a:t>
            </a:r>
            <a:r>
              <a:rPr dirty="0" sz="1000" spc="-5">
                <a:latin typeface="Arial"/>
                <a:cs typeface="Arial"/>
              </a:rPr>
              <a:t>representante para  acompanhar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fiscalizar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Contrato,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anotando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registro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próprio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todas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ocorrências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que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6800" cy="8396605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5715">
              <a:lnSpc>
                <a:spcPct val="95500"/>
              </a:lnSpc>
              <a:spcBef>
                <a:spcPts val="150"/>
              </a:spcBef>
            </a:pPr>
            <a:r>
              <a:rPr dirty="0" sz="1000" spc="-5">
                <a:latin typeface="Arial"/>
                <a:cs typeface="Arial"/>
              </a:rPr>
              <a:t>porventura existirem e determinando 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 necessário à regularização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faltas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defeitos  observados. Quaisquer exigências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fiscalização, inerentes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deverão ser  prontamente atendidas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CONTRATADA, sem ônus para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CLAUSULA 9ª – RESPONSABILIDADE PELO MATERIAL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ENTREGUE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A CONTRATADA é responsável pela qualidade dos materiais e responsabiliza-se integral e  exclusivamente pela promoção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readequações, sempre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forem detectadas impropriedades que  possam comprometer a sua utilização dos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10ª </a:t>
            </a:r>
            <a:r>
              <a:rPr dirty="0" sz="1000" spc="-5" b="1">
                <a:latin typeface="Arial"/>
                <a:cs typeface="Arial"/>
              </a:rPr>
              <a:t>- RESPONSABILIDADE CIVIL.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448945">
              <a:lnSpc>
                <a:spcPct val="957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CONTRATADA responderá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quaisquer danos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prejuízos pessoais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seus  empregados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preposto, </a:t>
            </a:r>
            <a:r>
              <a:rPr dirty="0" sz="1000" spc="-10">
                <a:latin typeface="Arial"/>
                <a:cs typeface="Arial"/>
              </a:rPr>
              <a:t>em razão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omissão dolosa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culposa,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causar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CONTRATANTE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decorrência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prestação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serviços, incluindo-se os </a:t>
            </a:r>
            <a:r>
              <a:rPr dirty="0" sz="1000" spc="-10">
                <a:latin typeface="Arial"/>
                <a:cs typeface="Arial"/>
              </a:rPr>
              <a:t>danos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pessoais causados a  terceiros, 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título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11ª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RESCISÃO/PENALIDADES.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O presente contrato pode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rescindido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indent="-22860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Não for cumprido essas cláusulas contratuais, especificações 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69900" marR="6350" indent="-228600">
              <a:lnSpc>
                <a:spcPts val="1140"/>
              </a:lnSpc>
              <a:spcBef>
                <a:spcPts val="1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cessão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direitos e obrigações, fusão, </a:t>
            </a:r>
            <a:r>
              <a:rPr dirty="0" sz="1000">
                <a:latin typeface="Arial"/>
                <a:cs typeface="Arial"/>
              </a:rPr>
              <a:t>cisão ou </a:t>
            </a:r>
            <a:r>
              <a:rPr dirty="0" sz="1000" spc="-5">
                <a:latin typeface="Arial"/>
                <a:cs typeface="Arial"/>
              </a:rPr>
              <a:t>incorporação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falência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concordata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marR="5080" indent="-228600">
              <a:lnSpc>
                <a:spcPts val="1150"/>
              </a:lnSpc>
              <a:spcBef>
                <a:spcPts val="9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alteração social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modificação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finalidade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estrutura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que  prejudique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8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caso fortuito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força maior impeditiva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. O não 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nos  instrumentos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 acarretar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64820" marR="4805680">
              <a:lnSpc>
                <a:spcPct val="192000"/>
              </a:lnSpc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46482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III – suspensão temporária para participar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e  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464820" marR="635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</a:t>
            </a:r>
            <a:r>
              <a:rPr dirty="0" sz="1000" spc="-10">
                <a:latin typeface="Arial"/>
                <a:cs typeface="Arial"/>
              </a:rPr>
              <a:t>previstas nos </a:t>
            </a:r>
            <a:r>
              <a:rPr dirty="0" sz="1000" spc="-5">
                <a:latin typeface="Arial"/>
                <a:cs typeface="Arial"/>
              </a:rPr>
              <a:t>incisos I, II e III deste </a:t>
            </a:r>
            <a:r>
              <a:rPr dirty="0" sz="1000" spc="-10">
                <a:latin typeface="Arial"/>
                <a:cs typeface="Arial"/>
              </a:rPr>
              <a:t>artigo </a:t>
            </a:r>
            <a:r>
              <a:rPr dirty="0" sz="1000" spc="-5">
                <a:latin typeface="Arial"/>
                <a:cs typeface="Arial"/>
              </a:rPr>
              <a:t>poderão ser aplicadas  cumulativamente </a:t>
            </a:r>
            <a:r>
              <a:rPr dirty="0" sz="1000" spc="-10">
                <a:latin typeface="Arial"/>
                <a:cs typeface="Arial"/>
              </a:rPr>
              <a:t>ou não, 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por ato unilateral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segundo: </a:t>
            </a:r>
            <a:r>
              <a:rPr dirty="0" sz="1000" spc="-5">
                <a:latin typeface="Arial"/>
                <a:cs typeface="Arial"/>
              </a:rPr>
              <a:t>A notificação para aplicação das 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 previstas neste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formal encaminhada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à  contratada, onde deverá ser 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  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serviço por </a:t>
            </a:r>
            <a:r>
              <a:rPr dirty="0" sz="1000" spc="-10">
                <a:latin typeface="Arial"/>
                <a:cs typeface="Arial"/>
              </a:rPr>
              <a:t>parte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a 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contratado, reparar, corrigir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 caracterizada 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contratado, com a consequente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sanções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Parágrafo</a:t>
            </a:r>
            <a:r>
              <a:rPr dirty="0" sz="1000" spc="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quarto: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pena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pela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inexecução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total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ou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parcial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ajuste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celebrado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CBC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com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3" y="1561583"/>
            <a:ext cx="6146165" cy="207518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o Mackenzie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por 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 atualizado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sobre o valor correspondente à obrigação não cumprida, excetuando-se aquelas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 vulto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deverá estar prevista </a:t>
            </a:r>
            <a:r>
              <a:rPr dirty="0" sz="1000" spc="-1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instrumento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contrato, sendo </a:t>
            </a:r>
            <a:r>
              <a:rPr dirty="0" sz="1000">
                <a:latin typeface="Arial"/>
                <a:cs typeface="Arial"/>
              </a:rPr>
              <a:t>está </a:t>
            </a:r>
            <a:r>
              <a:rPr dirty="0" sz="1000" spc="-5">
                <a:latin typeface="Arial"/>
                <a:cs typeface="Arial"/>
              </a:rPr>
              <a:t>devidamente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</a:t>
            </a:r>
            <a:r>
              <a:rPr dirty="0" sz="1000" spc="-5">
                <a:latin typeface="Arial"/>
                <a:cs typeface="Arial"/>
              </a:rPr>
              <a:t>: O presente contrato poderá ser rescindido antecipadamente pelo CONTRATANTE, </a:t>
            </a:r>
            <a:r>
              <a:rPr dirty="0" sz="1000" spc="-10">
                <a:latin typeface="Arial"/>
                <a:cs typeface="Arial"/>
              </a:rPr>
              <a:t>sem  </a:t>
            </a:r>
            <a:r>
              <a:rPr dirty="0" sz="1000" spc="-5">
                <a:latin typeface="Arial"/>
                <a:cs typeface="Arial"/>
              </a:rPr>
              <a:t>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12ª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FORO.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Fica eleito o foro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 – </a:t>
            </a:r>
            <a:r>
              <a:rPr dirty="0" sz="1000" spc="-10">
                <a:latin typeface="Arial"/>
                <a:cs typeface="Arial"/>
              </a:rPr>
              <a:t>MG </a:t>
            </a:r>
            <a:r>
              <a:rPr dirty="0" sz="1000" spc="-5">
                <a:latin typeface="Arial"/>
                <a:cs typeface="Arial"/>
              </a:rPr>
              <a:t>para </a:t>
            </a:r>
            <a:r>
              <a:rPr dirty="0" sz="1000">
                <a:latin typeface="Arial"/>
                <a:cs typeface="Arial"/>
              </a:rPr>
              <a:t>dirimir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questões oriundas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contrato. </a:t>
            </a:r>
            <a:r>
              <a:rPr dirty="0" sz="1000" spc="-10">
                <a:latin typeface="Arial"/>
                <a:cs typeface="Arial"/>
              </a:rPr>
              <a:t>Por  </a:t>
            </a:r>
            <a:r>
              <a:rPr dirty="0" sz="1000" spc="-5">
                <a:latin typeface="Arial"/>
                <a:cs typeface="Arial"/>
              </a:rPr>
              <a:t>estarem justos e contratados firmam o presente contrato,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presença </a:t>
            </a:r>
            <a:r>
              <a:rPr dirty="0" sz="1000" spc="-10">
                <a:latin typeface="Arial"/>
                <a:cs typeface="Arial"/>
              </a:rPr>
              <a:t>de 01 </a:t>
            </a:r>
            <a:r>
              <a:rPr dirty="0" sz="1000" spc="-5">
                <a:latin typeface="Arial"/>
                <a:cs typeface="Arial"/>
              </a:rPr>
              <a:t>testemunha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contratante e  </a:t>
            </a:r>
            <a:r>
              <a:rPr dirty="0" sz="1000" spc="-10">
                <a:latin typeface="Arial"/>
                <a:cs typeface="Arial"/>
              </a:rPr>
              <a:t>outra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5">
                <a:latin typeface="Arial"/>
                <a:cs typeface="Arial"/>
              </a:rPr>
              <a:t> 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24159" y="4044178"/>
            <a:ext cx="2709545" cy="467359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algn="ctr" marL="12700" marR="5080">
              <a:lnSpc>
                <a:spcPts val="1140"/>
              </a:lnSpc>
              <a:spcBef>
                <a:spcPts val="180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 b="1">
                <a:latin typeface="Arial"/>
                <a:cs typeface="Arial"/>
              </a:rPr>
              <a:t>MACKENZIE ESPORTE CLUBE  CONTRATANTE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89104" y="4918953"/>
            <a:ext cx="281114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937260" marR="5080" indent="-925194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797810" algn="l"/>
              </a:tabLst>
            </a:pP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 b="1">
                <a:latin typeface="Arial"/>
                <a:cs typeface="Arial"/>
              </a:rPr>
              <a:t>_ </a:t>
            </a:r>
            <a:r>
              <a:rPr dirty="0" u="sng" sz="1000" spc="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09" y="5940033"/>
            <a:ext cx="990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9" y="6311279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22860" y="6311279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167113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997446"/>
            <a:ext cx="6148070" cy="3683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827405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ctr" marL="2080260" marR="2077720" indent="-635">
              <a:lnSpc>
                <a:spcPct val="144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03/2016  MODALIDADE: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CONCORRÊNCIA 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A situação financeira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licitantes será aferida por meio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“liquidez </a:t>
            </a:r>
            <a:r>
              <a:rPr dirty="0" sz="1000" spc="-5">
                <a:latin typeface="Arial"/>
                <a:cs typeface="Arial"/>
              </a:rPr>
              <a:t>corrente” (LC); </a:t>
            </a:r>
            <a:r>
              <a:rPr dirty="0" sz="1000">
                <a:latin typeface="Arial"/>
                <a:cs typeface="Arial"/>
              </a:rPr>
              <a:t>“liquidez  </a:t>
            </a:r>
            <a:r>
              <a:rPr dirty="0" sz="1000" spc="-10">
                <a:latin typeface="Arial"/>
                <a:cs typeface="Arial"/>
              </a:rPr>
              <a:t>geral” </a:t>
            </a:r>
            <a:r>
              <a:rPr dirty="0" sz="1000" spc="-5">
                <a:latin typeface="Arial"/>
                <a:cs typeface="Arial"/>
              </a:rPr>
              <a:t>(LG) e “solvência geral” (SG). </a:t>
            </a:r>
            <a:r>
              <a:rPr dirty="0" sz="1000">
                <a:latin typeface="Arial"/>
                <a:cs typeface="Arial"/>
              </a:rPr>
              <a:t>Assim, </a:t>
            </a:r>
            <a:r>
              <a:rPr dirty="0" sz="1000" spc="-5">
                <a:latin typeface="Arial"/>
                <a:cs typeface="Arial"/>
              </a:rPr>
              <a:t>a empresa </a:t>
            </a:r>
            <a:r>
              <a:rPr dirty="0" sz="1000" b="1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calcular os </a:t>
            </a:r>
            <a:r>
              <a:rPr dirty="0" sz="1000" spc="-10">
                <a:latin typeface="Arial"/>
                <a:cs typeface="Arial"/>
              </a:rPr>
              <a:t>referidos </a:t>
            </a:r>
            <a:r>
              <a:rPr dirty="0" sz="1000" spc="-5">
                <a:latin typeface="Arial"/>
                <a:cs typeface="Arial"/>
              </a:rPr>
              <a:t>índices utilizando as  fórmulas constantes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quadro abaixo.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40"/>
              </a:lnSpc>
            </a:pPr>
            <a:r>
              <a:rPr dirty="0" sz="1000" spc="-5">
                <a:latin typeface="Arial"/>
                <a:cs typeface="Arial"/>
              </a:rPr>
              <a:t>Os índices calculados deverão acompanhar, obrigatoriamente, as demonstrações contábeis, sendo  consideradas habilitadas </a:t>
            </a:r>
            <a:r>
              <a:rPr dirty="0" sz="100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apresentarem os </a:t>
            </a:r>
            <a:r>
              <a:rPr dirty="0" sz="1000" spc="-10">
                <a:latin typeface="Arial"/>
                <a:cs typeface="Arial"/>
              </a:rPr>
              <a:t>seguintes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resultados: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341122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Liquidez Corrente: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Liquidez Geral: </a:t>
            </a:r>
            <a:r>
              <a:rPr dirty="0" sz="1000" spc="-5">
                <a:latin typeface="Arial"/>
                <a:cs typeface="Arial"/>
              </a:rPr>
              <a:t>índice 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Solvência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1,00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os índices apresentados forem menores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indicados acima, estarão habilitadas as empresas </a:t>
            </a:r>
            <a:r>
              <a:rPr dirty="0" sz="1000" spc="-10">
                <a:latin typeface="Arial"/>
                <a:cs typeface="Arial"/>
              </a:rPr>
              <a:t>que,  </a:t>
            </a:r>
            <a:r>
              <a:rPr dirty="0" sz="1000" spc="-5">
                <a:latin typeface="Arial"/>
                <a:cs typeface="Arial"/>
              </a:rPr>
              <a:t>comprovadamente, demonstrarem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enquadram </a:t>
            </a:r>
            <a:r>
              <a:rPr dirty="0" sz="1000" spc="-10">
                <a:latin typeface="Arial"/>
                <a:cs typeface="Arial"/>
              </a:rPr>
              <a:t>no item </a:t>
            </a:r>
            <a:r>
              <a:rPr dirty="0" sz="1000" spc="-5">
                <a:latin typeface="Arial"/>
                <a:cs typeface="Arial"/>
              </a:rPr>
              <a:t>11.2.1. </a:t>
            </a:r>
            <a:r>
              <a:rPr dirty="0" sz="1000" spc="-10">
                <a:latin typeface="Arial"/>
                <a:cs typeface="Arial"/>
              </a:rPr>
              <a:t>do Item 11.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03/2016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12620" y="6238737"/>
            <a:ext cx="36963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7901" y="6756896"/>
            <a:ext cx="2724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21301" y="6685878"/>
            <a:ext cx="4424680" cy="284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80744" marR="5080" indent="-881380">
              <a:lnSpc>
                <a:spcPct val="106200"/>
              </a:lnSpc>
              <a:spcBef>
                <a:spcPts val="100"/>
              </a:spcBef>
              <a:tabLst>
                <a:tab pos="207010" algn="l"/>
                <a:tab pos="4411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53789" y="5966442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50738" y="5963397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47693" y="9020541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47693" y="9020541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53789" y="9023586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59521" y="5963397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56476" y="9020541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856476" y="9020541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706621" y="7122656"/>
            <a:ext cx="6146165" cy="26435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>
              <a:lnSpc>
                <a:spcPct val="100000"/>
              </a:lnSpc>
              <a:spcBef>
                <a:spcPts val="100"/>
              </a:spcBef>
              <a:tabLst>
                <a:tab pos="550545" algn="l"/>
                <a:tab pos="180467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ILC 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	</a:t>
            </a:r>
            <a:endParaRPr sz="800">
              <a:latin typeface="Arial"/>
              <a:cs typeface="Arial"/>
            </a:endParaRPr>
          </a:p>
          <a:p>
            <a:pPr marL="1734820">
              <a:lnSpc>
                <a:spcPct val="100000"/>
              </a:lnSpc>
              <a:spcBef>
                <a:spcPts val="15"/>
              </a:spcBef>
            </a:pP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17600" marR="2075814" indent="-1000125">
              <a:lnSpc>
                <a:spcPct val="101299"/>
              </a:lnSpc>
              <a:spcBef>
                <a:spcPts val="690"/>
              </a:spcBef>
              <a:tabLst>
                <a:tab pos="550545" algn="l"/>
                <a:tab pos="196596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ISG</a:t>
            </a:r>
            <a:r>
              <a:rPr dirty="0" baseline="-34722" sz="1200" spc="-15" b="1">
                <a:latin typeface="Arial"/>
                <a:cs typeface="Arial"/>
              </a:rPr>
              <a:t> </a:t>
            </a:r>
            <a:r>
              <a:rPr dirty="0" baseline="-34722" sz="1200" b="1">
                <a:latin typeface="Arial"/>
                <a:cs typeface="Arial"/>
              </a:rPr>
              <a:t>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2293620">
              <a:lnSpc>
                <a:spcPct val="100000"/>
              </a:lnSpc>
              <a:tabLst>
                <a:tab pos="3705225" algn="l"/>
                <a:tab pos="4233545" algn="l"/>
                <a:tab pos="53308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1104900" marR="1148080">
              <a:lnSpc>
                <a:spcPts val="1150"/>
              </a:lnSpc>
              <a:tabLst>
                <a:tab pos="2587625" algn="l"/>
                <a:tab pos="4142104" algn="l"/>
                <a:tab pos="49193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marL="195389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OBSERVAÇÃO: </a:t>
            </a:r>
            <a:r>
              <a:rPr dirty="0" sz="1000" spc="-5">
                <a:latin typeface="Arial"/>
                <a:cs typeface="Arial"/>
              </a:rPr>
              <a:t>A análise econômico financeira deverá ser calculada pela licitante e ser emitida </a:t>
            </a:r>
            <a:r>
              <a:rPr dirty="0" sz="1000" spc="-10">
                <a:latin typeface="Arial"/>
                <a:cs typeface="Arial"/>
              </a:rPr>
              <a:t>em papel 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com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assinatura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seu </a:t>
            </a:r>
            <a:r>
              <a:rPr dirty="0" sz="1000" spc="-5">
                <a:latin typeface="Arial"/>
                <a:cs typeface="Arial"/>
              </a:rPr>
              <a:t>representante.  Emitir </a:t>
            </a:r>
            <a:r>
              <a:rPr dirty="0" sz="1000" spc="-10">
                <a:latin typeface="Arial"/>
                <a:cs typeface="Arial"/>
              </a:rPr>
              <a:t>em papel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apor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</a:t>
            </a:r>
            <a:r>
              <a:rPr dirty="0" sz="1000" spc="-10">
                <a:latin typeface="Arial"/>
                <a:cs typeface="Arial"/>
              </a:rPr>
              <a:t>assinatura </a:t>
            </a:r>
            <a:r>
              <a:rPr dirty="0" sz="1000">
                <a:latin typeface="Arial"/>
                <a:cs typeface="Arial"/>
              </a:rPr>
              <a:t>de seu 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1" y="1560058"/>
            <a:ext cx="5068570" cy="1200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07442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XII</a:t>
            </a:r>
            <a:endParaRPr sz="1000">
              <a:latin typeface="Arial"/>
              <a:cs typeface="Arial"/>
            </a:endParaRPr>
          </a:p>
          <a:p>
            <a:pPr algn="ctr" marL="107505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 marL="1075055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b="1">
                <a:latin typeface="Arial"/>
                <a:cs typeface="Arial"/>
              </a:rPr>
              <a:t>DA PROPOSTA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Declaro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apresentarei proposta comercial para os itens abaixo assinalados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15">
                <a:latin typeface="Arial"/>
                <a:cs typeface="Arial"/>
              </a:rPr>
              <a:t>um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781805" y="3189717"/>
          <a:ext cx="5998845" cy="4453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8290"/>
                <a:gridCol w="2409825"/>
                <a:gridCol w="300355"/>
                <a:gridCol w="278765"/>
                <a:gridCol w="2409190"/>
                <a:gridCol w="302895"/>
              </a:tblGrid>
              <a:tr h="260604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ESCADA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AGILIDADE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REDE PARE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BOLA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CONE DE BORRACHA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GRANDE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FAIXA LATERAL COM SUPORTE PARA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ANTENA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CARRINHOS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BOLAS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ANTENAS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BOLSAS DE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BOLAS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PROTETOR DE POSTE PROFISSIONAL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BOLSA GELO FLEXÍVEL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TAM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BOLSA GELO FLEX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MEMBROS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TABUA PROPRIOCEPÇÃO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RETANGULAR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3KG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BOLA PILATES 65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4KG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BOLA PILATES 75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5KG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BOLA PILATES 95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BOLA FEIJÃO 55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MEIA BOLA STEP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EQUILÍBRIO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BOSU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8KG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PARAQUEDAS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9KG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REDE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ARO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BASQUETE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31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CANELEIRA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LUVA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PRISMA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212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REDE PROFISSIONAL DE VÔLEI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06628" y="8206220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51" y="9082520"/>
            <a:ext cx="3658870" cy="32258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513205" marR="5080" indent="-1501140">
              <a:lnSpc>
                <a:spcPts val="1140"/>
              </a:lnSpc>
              <a:spcBef>
                <a:spcPts val="180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181859" y="1706362"/>
            <a:ext cx="319341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57300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XIII</a:t>
            </a:r>
            <a:endParaRPr sz="1000">
              <a:latin typeface="Arial"/>
              <a:cs typeface="Arial"/>
            </a:endParaRPr>
          </a:p>
          <a:p>
            <a:pPr marL="12700" marR="5080" indent="857885">
              <a:lnSpc>
                <a:spcPts val="1150"/>
              </a:lnSpc>
              <a:spcBef>
                <a:spcPts val="5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 </a:t>
            </a:r>
            <a:r>
              <a:rPr dirty="0" sz="1000" spc="-5" b="1">
                <a:latin typeface="Arial"/>
                <a:cs typeface="Arial"/>
              </a:rPr>
              <a:t>TIMBRADO) 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PARENTESCO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3020050"/>
            <a:ext cx="6146165" cy="14928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10" b="1">
                <a:latin typeface="Arial"/>
                <a:cs typeface="Arial"/>
              </a:rPr>
              <a:t>Aquisição </a:t>
            </a:r>
            <a:r>
              <a:rPr dirty="0" sz="1000" b="1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8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Declaramos para todos </a:t>
            </a:r>
            <a:r>
              <a:rPr dirty="0" sz="1000">
                <a:latin typeface="Arial"/>
                <a:cs typeface="Arial"/>
              </a:rPr>
              <a:t>os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 que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qualidade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proponente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licitação instaurada pelo  Mackenzie Esporte Clube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03/2016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mantém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 </a:t>
            </a:r>
            <a:r>
              <a:rPr dirty="0" sz="1000" spc="-5">
                <a:latin typeface="Arial"/>
                <a:cs typeface="Arial"/>
              </a:rPr>
              <a:t>societário integrantes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Diretoria, Conselho Deliberativo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Conselho </a:t>
            </a:r>
            <a:r>
              <a:rPr dirty="0" sz="1000">
                <a:latin typeface="Arial"/>
                <a:cs typeface="Arial"/>
              </a:rPr>
              <a:t>Fiscal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seus cônjuges, companheiros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parentes consangüíneos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afins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adoção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terceiro grau u  empresas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estes controladas direta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indiretamente.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ser expressão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verdade </a:t>
            </a:r>
            <a:r>
              <a:rPr dirty="0" sz="1000">
                <a:latin typeface="Arial"/>
                <a:cs typeface="Arial"/>
              </a:rPr>
              <a:t>firmamos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24277" y="5650473"/>
            <a:ext cx="36271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23718" y="7256768"/>
            <a:ext cx="3910329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L="63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Edital _  Concorrencia n\272 03.2016 _ RETIFICADO)</dc:title>
  <dcterms:created xsi:type="dcterms:W3CDTF">2018-06-10T21:11:48Z</dcterms:created>
  <dcterms:modified xsi:type="dcterms:W3CDTF">2018-06-10T21:11:48Z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2016-03-24T00:00:00Z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