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0057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16152" y="498348"/>
            <a:ext cx="713232" cy="818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206240" y="10030968"/>
            <a:ext cx="329184" cy="5532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837176" y="8947404"/>
            <a:ext cx="2624328" cy="15407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36744" y="607036"/>
            <a:ext cx="1809114" cy="5772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695"/>
              </a:lnSpc>
            </a:pPr>
            <a:r>
              <a:rPr sz="2250" b="1" spc="55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250">
              <a:latin typeface="Arial"/>
              <a:cs typeface="Arial"/>
            </a:endParaRPr>
          </a:p>
          <a:p>
            <a:pPr marL="12700">
              <a:lnSpc>
                <a:spcPts val="2095"/>
              </a:lnSpc>
            </a:pPr>
            <a:r>
              <a:rPr sz="1750" b="1" spc="-7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750" b="1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750" b="1" spc="-110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7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75514" y="1493747"/>
            <a:ext cx="5396230" cy="13049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527175">
              <a:lnSpc>
                <a:spcPct val="100000"/>
              </a:lnSpc>
            </a:pPr>
            <a:r>
              <a:rPr sz="1200" b="1" spc="10" dirty="0">
                <a:solidFill>
                  <a:srgbClr val="111111"/>
                </a:solidFill>
                <a:latin typeface="Arial"/>
                <a:cs typeface="Arial"/>
              </a:rPr>
              <a:t>Ata</a:t>
            </a:r>
            <a:r>
              <a:rPr sz="1200" b="1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b="1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10" dirty="0">
                <a:solidFill>
                  <a:srgbClr val="111111"/>
                </a:solidFill>
                <a:latin typeface="Arial"/>
                <a:cs typeface="Arial"/>
              </a:rPr>
              <a:t>Abertura</a:t>
            </a:r>
            <a:r>
              <a:rPr sz="1200" b="1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45" dirty="0">
                <a:solidFill>
                  <a:srgbClr val="111111"/>
                </a:solidFill>
                <a:latin typeface="Arial"/>
                <a:cs typeface="Arial"/>
              </a:rPr>
              <a:t>de </a:t>
            </a:r>
            <a:r>
              <a:rPr sz="1200" b="1" spc="-20" dirty="0">
                <a:solidFill>
                  <a:srgbClr val="111111"/>
                </a:solidFill>
                <a:latin typeface="Arial"/>
                <a:cs typeface="Arial"/>
              </a:rPr>
              <a:t>Lic</a:t>
            </a:r>
            <a:r>
              <a:rPr sz="1200" b="1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b="1" spc="15" dirty="0">
                <a:solidFill>
                  <a:srgbClr val="111111"/>
                </a:solidFill>
                <a:latin typeface="Arial"/>
                <a:cs typeface="Arial"/>
              </a:rPr>
              <a:t>tação</a:t>
            </a:r>
            <a:r>
              <a:rPr sz="1200" b="1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2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b="1" spc="-4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75" b="1" spc="345" baseline="19607" dirty="0">
                <a:solidFill>
                  <a:srgbClr val="111111"/>
                </a:solidFill>
                <a:latin typeface="Times New Roman"/>
                <a:cs typeface="Times New Roman"/>
              </a:rPr>
              <a:t>0</a:t>
            </a:r>
            <a:r>
              <a:rPr sz="1275" b="1" baseline="19607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75" b="1" spc="-127" baseline="19607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b="1" spc="125" dirty="0">
                <a:solidFill>
                  <a:srgbClr val="111111"/>
                </a:solidFill>
                <a:latin typeface="Arial"/>
                <a:cs typeface="Arial"/>
              </a:rPr>
              <a:t>004/</a:t>
            </a:r>
            <a:r>
              <a:rPr sz="1200" b="1" spc="-20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b="1" spc="125" dirty="0">
                <a:solidFill>
                  <a:srgbClr val="111111"/>
                </a:solidFill>
                <a:latin typeface="Arial"/>
                <a:cs typeface="Arial"/>
              </a:rPr>
              <a:t>20</a:t>
            </a:r>
            <a:r>
              <a:rPr sz="1200" b="1" spc="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b="1" spc="60" dirty="0">
                <a:solidFill>
                  <a:srgbClr val="111111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1200">
              <a:latin typeface="Times New Roman"/>
              <a:cs typeface="Times New Roman"/>
            </a:endParaRPr>
          </a:p>
          <a:p>
            <a:pPr marL="17145" marR="5080" indent="-5080" algn="just">
              <a:lnSpc>
                <a:spcPct val="102099"/>
              </a:lnSpc>
            </a:pP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A 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F1F1F"/>
                </a:solidFill>
                <a:latin typeface="Arial"/>
                <a:cs typeface="Arial"/>
              </a:rPr>
              <a:t>Comissão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Aquisições,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constitu</a:t>
            </a:r>
            <a:r>
              <a:rPr sz="1200" spc="-40" dirty="0">
                <a:solidFill>
                  <a:srgbClr val="1F1F1F"/>
                </a:solidFill>
                <a:latin typeface="Arial"/>
                <a:cs typeface="Arial"/>
              </a:rPr>
              <a:t>í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através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Nomeação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55" dirty="0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sz="1200" spc="322" baseline="20833" dirty="0">
                <a:solidFill>
                  <a:srgbClr val="333333"/>
                </a:solidFill>
                <a:latin typeface="Times New Roman"/>
                <a:cs typeface="Times New Roman"/>
              </a:rPr>
              <a:t>0</a:t>
            </a:r>
            <a:r>
              <a:rPr sz="1200" spc="157" baseline="20833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02/20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5,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4/08/2015,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atendimento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artigo 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F1F1F"/>
                </a:solidFill>
                <a:latin typeface="Arial"/>
                <a:cs typeface="Arial"/>
              </a:rPr>
              <a:t>4</a:t>
            </a:r>
            <a:r>
              <a:rPr sz="1200" spc="65" dirty="0">
                <a:solidFill>
                  <a:srgbClr val="1F1F1F"/>
                </a:solidFill>
                <a:latin typeface="Arial"/>
                <a:cs typeface="Arial"/>
              </a:rPr>
              <a:t>°</a:t>
            </a:r>
            <a:r>
              <a:rPr sz="1200" spc="215" dirty="0">
                <a:solidFill>
                  <a:srgbClr val="1F1F1F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inciso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27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80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Regu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amento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Compras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Contratações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Confederação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Brasileira</a:t>
            </a:r>
            <a:r>
              <a:rPr sz="12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Clubes</a:t>
            </a:r>
            <a:endParaRPr sz="1200">
              <a:latin typeface="Arial"/>
              <a:cs typeface="Arial"/>
            </a:endParaRPr>
          </a:p>
          <a:p>
            <a:pPr marL="17145" marR="5715" indent="-5080" algn="just">
              <a:lnSpc>
                <a:spcPts val="1470"/>
              </a:lnSpc>
              <a:spcBef>
                <a:spcPts val="50"/>
              </a:spcBef>
            </a:pPr>
            <a:r>
              <a:rPr sz="1200" spc="420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B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representando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neste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Esporte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Clube,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promoveu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nesta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data,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às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3h30min,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abertura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envelopes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"Habi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tação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"</a:t>
            </a:r>
            <a:r>
              <a:rPr sz="1200" spc="21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referente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450" spc="-40" dirty="0">
                <a:solidFill>
                  <a:srgbClr val="111111"/>
                </a:solidFill>
                <a:latin typeface="Times New Roman"/>
                <a:cs typeface="Times New Roman"/>
              </a:rPr>
              <a:t>à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4584" y="2795501"/>
            <a:ext cx="3124835" cy="364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2099"/>
              </a:lnSpc>
              <a:tabLst>
                <a:tab pos="910590" algn="l"/>
                <a:tab pos="1894205" algn="l"/>
                <a:tab pos="2882900" algn="l"/>
              </a:tabLst>
            </a:pP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pr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meira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fase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processo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licitatór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Convite contratação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especializada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em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77345" y="2795501"/>
            <a:ext cx="2196465" cy="364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>
              <a:lnSpc>
                <a:spcPct val="102099"/>
              </a:lnSpc>
              <a:tabLst>
                <a:tab pos="1078230" algn="l"/>
              </a:tabLst>
            </a:pP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262" baseline="20833" dirty="0">
                <a:solidFill>
                  <a:srgbClr val="111111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111111"/>
                </a:solidFill>
                <a:latin typeface="Times New Roman"/>
                <a:cs typeface="Times New Roman"/>
              </a:rPr>
              <a:t>  </a:t>
            </a:r>
            <a:r>
              <a:rPr sz="1200" spc="104" baseline="20833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004/20</a:t>
            </a:r>
            <a:r>
              <a:rPr sz="1200" spc="-2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333333"/>
                </a:solidFill>
                <a:latin typeface="Arial"/>
                <a:cs typeface="Arial"/>
              </a:rPr>
              <a:t>1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5,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cujo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objeto </a:t>
            </a:r>
            <a:r>
              <a:rPr sz="12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é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agenciamento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serviços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84584" y="3168792"/>
            <a:ext cx="310261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032510" algn="l"/>
                <a:tab pos="1400175" algn="l"/>
                <a:tab pos="1971675" algn="l"/>
              </a:tabLst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Hospedagem	</a:t>
            </a:r>
            <a:r>
              <a:rPr sz="1200" spc="-40" dirty="0">
                <a:solidFill>
                  <a:srgbClr val="1F1F1F"/>
                </a:solidFill>
                <a:latin typeface="Arial"/>
                <a:cs typeface="Arial"/>
              </a:rPr>
              <a:t>em	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Hotéis	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(compreendendo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31767" y="3168792"/>
            <a:ext cx="21348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01675" algn="l"/>
                <a:tab pos="1536065" algn="l"/>
              </a:tabLst>
            </a:pP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reserva,	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marcação,	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emissão,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84584" y="3350885"/>
            <a:ext cx="537972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remissão,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alterações,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cance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hospedagem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at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etas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F1F1F"/>
                </a:solidFill>
                <a:latin typeface="Arial"/>
                <a:cs typeface="Arial"/>
              </a:rPr>
              <a:t>comissões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80049" y="3537530"/>
            <a:ext cx="434657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805815" algn="l"/>
                <a:tab pos="1169035" algn="l"/>
                <a:tab pos="1622425" algn="l"/>
                <a:tab pos="1858010" algn="l"/>
                <a:tab pos="2597150" algn="l"/>
                <a:tab pos="3368675" algn="l"/>
                <a:tab pos="4161790" algn="l"/>
              </a:tabLst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técn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cas)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em	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todo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terr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tório	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Nacional;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prestação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56263" y="3537530"/>
            <a:ext cx="915669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97230" algn="l"/>
              </a:tabLst>
            </a:pP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serv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84584" y="3715070"/>
            <a:ext cx="5397500" cy="3600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688340" algn="l"/>
                <a:tab pos="1182370" algn="l"/>
                <a:tab pos="1527175" algn="l"/>
                <a:tab pos="2529205" algn="l"/>
                <a:tab pos="3041650" algn="l"/>
                <a:tab pos="3585845" algn="l"/>
                <a:tab pos="4420235" algn="l"/>
                <a:tab pos="4747260" algn="l"/>
                <a:tab pos="5291455" algn="l"/>
              </a:tabLst>
            </a:pP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agenciamento </a:t>
            </a:r>
            <a:r>
              <a:rPr sz="120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veículo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tipo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Van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motorista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traslado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interno </a:t>
            </a:r>
            <a:r>
              <a:rPr sz="12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nas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cidades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sede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40" dirty="0">
                <a:solidFill>
                  <a:srgbClr val="1F1F1F"/>
                </a:solidFill>
                <a:latin typeface="Arial"/>
                <a:cs typeface="Arial"/>
              </a:rPr>
              <a:t>competições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onde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45" dirty="0">
                <a:solidFill>
                  <a:srgbClr val="1F1F1F"/>
                </a:solidFill>
                <a:latin typeface="Arial"/>
                <a:cs typeface="Arial"/>
              </a:rPr>
              <a:t>serão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realizados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jogos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84584" y="4092912"/>
            <a:ext cx="2528570" cy="542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9600"/>
              </a:lnSpc>
            </a:pP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locação/fretamento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Ve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culo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Tipo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ntermuni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cipal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interestadual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F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ORMANDO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ETAS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OL</a:t>
            </a:r>
            <a:r>
              <a:rPr sz="1200" spc="0" dirty="0">
                <a:solidFill>
                  <a:srgbClr val="111111"/>
                </a:solidFill>
                <a:latin typeface="Arial"/>
                <a:cs typeface="Arial"/>
              </a:rPr>
              <a:t>Í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MPICOS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69631" y="4092912"/>
            <a:ext cx="2818765" cy="542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 algn="just">
              <a:lnSpc>
                <a:spcPct val="99600"/>
              </a:lnSpc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cro-ôn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bus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transporte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mun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pal,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atendimento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PROJE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F1F1F"/>
                </a:solidFill>
                <a:latin typeface="Arial"/>
                <a:cs typeface="Arial"/>
              </a:rPr>
              <a:t>MACKENZ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2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31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atendimento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Unidade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84584" y="4629738"/>
            <a:ext cx="5395595" cy="1111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8255" indent="8890" algn="just">
              <a:lnSpc>
                <a:spcPts val="1400"/>
              </a:lnSpc>
            </a:pP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Mackenzi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Clube,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localizada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Rua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Congonhas,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55" dirty="0">
                <a:solidFill>
                  <a:srgbClr val="333333"/>
                </a:solidFill>
                <a:latin typeface="Arial"/>
                <a:cs typeface="Arial"/>
              </a:rPr>
              <a:t>.</a:t>
            </a:r>
            <a:r>
              <a:rPr sz="1350" spc="247" baseline="21604" dirty="0">
                <a:solidFill>
                  <a:srgbClr val="333333"/>
                </a:solidFill>
                <a:latin typeface="Times New Roman"/>
                <a:cs typeface="Times New Roman"/>
              </a:rPr>
              <a:t>0</a:t>
            </a:r>
            <a:r>
              <a:rPr sz="1350" baseline="21604" dirty="0">
                <a:solidFill>
                  <a:srgbClr val="333333"/>
                </a:solidFill>
                <a:latin typeface="Times New Roman"/>
                <a:cs typeface="Times New Roman"/>
              </a:rPr>
              <a:t>  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450, </a:t>
            </a:r>
            <a:r>
              <a:rPr sz="1200" spc="-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Bairro</a:t>
            </a:r>
            <a:r>
              <a:rPr sz="12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Santo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Antôni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37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spc="-140" dirty="0">
                <a:solidFill>
                  <a:srgbClr val="1F1F1F"/>
                </a:solidFill>
                <a:latin typeface="Arial"/>
                <a:cs typeface="Arial"/>
              </a:rPr>
              <a:t>CEP</a:t>
            </a:r>
            <a:r>
              <a:rPr sz="12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30</a:t>
            </a:r>
            <a:r>
              <a:rPr sz="1200" spc="10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1200" spc="15" dirty="0">
                <a:solidFill>
                  <a:srgbClr val="1F1F1F"/>
                </a:solidFill>
                <a:latin typeface="Arial"/>
                <a:cs typeface="Arial"/>
              </a:rPr>
              <a:t>330-</a:t>
            </a:r>
            <a:r>
              <a:rPr sz="1200" spc="-11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00,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em</a:t>
            </a:r>
            <a:r>
              <a:rPr sz="120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Belo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Hor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zonte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MG.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5080" indent="-9525" algn="just">
              <a:lnSpc>
                <a:spcPct val="102099"/>
              </a:lnSpc>
            </a:pP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referida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reunião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ocorreu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na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retoria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Administração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entidad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445" dirty="0">
                <a:solidFill>
                  <a:srgbClr val="333333"/>
                </a:solidFill>
                <a:latin typeface="Arial"/>
                <a:cs typeface="Arial"/>
              </a:rPr>
              <a:t>,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localizada na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Rua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Congonha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75" spc="284" baseline="19607" dirty="0">
                <a:solidFill>
                  <a:srgbClr val="111111"/>
                </a:solidFill>
                <a:latin typeface="Times New Roman"/>
                <a:cs typeface="Times New Roman"/>
              </a:rPr>
              <a:t>0</a:t>
            </a:r>
            <a:r>
              <a:rPr sz="1275" baseline="19607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75" spc="150" baseline="19607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450,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Bairro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Santo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Antônio,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CEP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30.330-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00,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em </a:t>
            </a:r>
            <a:r>
              <a:rPr sz="120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F1F1F"/>
                </a:solidFill>
                <a:latin typeface="Arial"/>
                <a:cs typeface="Arial"/>
              </a:rPr>
              <a:t>Be</a:t>
            </a:r>
            <a:r>
              <a:rPr sz="1200" spc="-8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Hrizonte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MG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37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tendo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como</a:t>
            </a:r>
            <a:r>
              <a:rPr sz="1200" spc="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membros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Sra.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Sandra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chel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Braga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Sampaio,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Sr.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89120" y="5745405"/>
            <a:ext cx="4248150" cy="556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03299"/>
              </a:lnSpc>
              <a:tabLst>
                <a:tab pos="769620" algn="l"/>
                <a:tab pos="1513205" algn="l"/>
                <a:tab pos="1658620" algn="l"/>
                <a:tab pos="2075814" algn="l"/>
                <a:tab pos="2230120" algn="l"/>
                <a:tab pos="2302510" algn="l"/>
                <a:tab pos="2778760" algn="l"/>
                <a:tab pos="3232150" algn="l"/>
                <a:tab pos="3509010" algn="l"/>
                <a:tab pos="3608704" algn="l"/>
              </a:tabLst>
            </a:pP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Kellyson	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Salgado	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Gome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	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Sras.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50" dirty="0">
                <a:solidFill>
                  <a:srgbClr val="1F1F1F"/>
                </a:solidFill>
                <a:latin typeface="Arial"/>
                <a:cs typeface="Arial"/>
              </a:rPr>
              <a:t>Edvâ</a:t>
            </a:r>
            <a:r>
              <a:rPr sz="1200" spc="-70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-55" dirty="0">
                <a:solidFill>
                  <a:srgbClr val="1F1F1F"/>
                </a:solidFill>
                <a:latin typeface="Arial"/>
                <a:cs typeface="Arial"/>
              </a:rPr>
              <a:t>Gonçalves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SuelemCl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aneRibeiro,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		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participação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	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seguintes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devidamente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credenciados: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565560" y="5745405"/>
            <a:ext cx="1016000" cy="369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ct val="104500"/>
              </a:lnSpc>
              <a:tabLst>
                <a:tab pos="397510" algn="l"/>
                <a:tab pos="919480" algn="l"/>
              </a:tabLst>
            </a:pP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da	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Silva	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representantes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93655" y="6478328"/>
            <a:ext cx="5405755" cy="3141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8575" indent="8890">
              <a:lnSpc>
                <a:spcPct val="102099"/>
              </a:lnSpc>
              <a:buClr>
                <a:srgbClr val="1F1F1F"/>
              </a:buClr>
              <a:buFont typeface="Arial"/>
              <a:buAutoNum type="arabicPeriod"/>
              <a:tabLst>
                <a:tab pos="285115" algn="l"/>
              </a:tabLst>
            </a:pP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z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tor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Souza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F1F1F"/>
                </a:solidFill>
                <a:latin typeface="Arial"/>
                <a:cs typeface="Arial"/>
              </a:rPr>
              <a:t>C.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150" dirty="0">
                <a:solidFill>
                  <a:srgbClr val="1F1F1F"/>
                </a:solidFill>
                <a:latin typeface="Arial"/>
                <a:cs typeface="Arial"/>
              </a:rPr>
              <a:t>: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M22</a:t>
            </a:r>
            <a:r>
              <a:rPr sz="1200" spc="-16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8663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565656"/>
                </a:solidFill>
                <a:latin typeface="Arial"/>
                <a:cs typeface="Arial"/>
              </a:rPr>
              <a:t>-</a:t>
            </a:r>
            <a:r>
              <a:rPr sz="1200" spc="15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CPF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528</a:t>
            </a:r>
            <a:r>
              <a:rPr sz="1200" spc="50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1200" spc="1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-13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9.56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6</a:t>
            </a:r>
            <a:r>
              <a:rPr sz="1200" spc="60" dirty="0">
                <a:solidFill>
                  <a:srgbClr val="444444"/>
                </a:solidFill>
                <a:latin typeface="Arial"/>
                <a:cs typeface="Arial"/>
              </a:rPr>
              <a:t>-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2</a:t>
            </a:r>
            <a:r>
              <a:rPr sz="1200" spc="-100" dirty="0">
                <a:solidFill>
                  <a:srgbClr val="1F1F1F"/>
                </a:solidFill>
                <a:latin typeface="Arial"/>
                <a:cs typeface="Arial"/>
              </a:rPr>
              <a:t>0</a:t>
            </a:r>
            <a:r>
              <a:rPr sz="1200" spc="465" dirty="0">
                <a:solidFill>
                  <a:srgbClr val="565656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Empresa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Mi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h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Tur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smo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375" dirty="0">
                <a:solidFill>
                  <a:srgbClr val="333333"/>
                </a:solidFill>
                <a:latin typeface="Arial"/>
                <a:cs typeface="Arial"/>
              </a:rPr>
              <a:t>,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637.797/000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25" dirty="0">
                <a:solidFill>
                  <a:srgbClr val="333333"/>
                </a:solidFill>
                <a:latin typeface="Arial"/>
                <a:cs typeface="Arial"/>
              </a:rPr>
              <a:t>-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84;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  <a:buClr>
                <a:srgbClr val="1F1F1F"/>
              </a:buClr>
              <a:buFont typeface="Arial"/>
              <a:buAutoNum type="arabicPeriod"/>
            </a:pPr>
            <a:endParaRPr sz="1200">
              <a:latin typeface="Times New Roman"/>
              <a:cs typeface="Times New Roman"/>
            </a:endParaRPr>
          </a:p>
          <a:p>
            <a:pPr marL="17145" marR="5080" indent="-4445">
              <a:lnSpc>
                <a:spcPct val="104500"/>
              </a:lnSpc>
              <a:buClr>
                <a:srgbClr val="1F1F1F"/>
              </a:buClr>
              <a:buFont typeface="Arial"/>
              <a:buAutoNum type="arabicPeriod"/>
              <a:tabLst>
                <a:tab pos="172720" algn="l"/>
              </a:tabLst>
            </a:pPr>
            <a:r>
              <a:rPr sz="1200" spc="-7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gor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Lopes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Melo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Chaves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333333"/>
                </a:solidFill>
                <a:latin typeface="Arial"/>
                <a:cs typeface="Arial"/>
              </a:rPr>
              <a:t>-</a:t>
            </a:r>
            <a:r>
              <a:rPr sz="1200" spc="8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C.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50" dirty="0">
                <a:solidFill>
                  <a:srgbClr val="333333"/>
                </a:solidFill>
                <a:latin typeface="Arial"/>
                <a:cs typeface="Arial"/>
              </a:rPr>
              <a:t>:</a:t>
            </a:r>
            <a:r>
              <a:rPr sz="1200" spc="10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MG</a:t>
            </a:r>
            <a:r>
              <a:rPr sz="1200" spc="-18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25063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5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11111"/>
                </a:solidFill>
                <a:latin typeface="Arial"/>
                <a:cs typeface="Arial"/>
              </a:rPr>
              <a:t>CPF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00</a:t>
            </a:r>
            <a:r>
              <a:rPr sz="1200" spc="15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1200" spc="60" dirty="0">
                <a:solidFill>
                  <a:srgbClr val="1F1F1F"/>
                </a:solidFill>
                <a:latin typeface="Arial"/>
                <a:cs typeface="Arial"/>
              </a:rPr>
              <a:t>5</a:t>
            </a:r>
            <a:r>
              <a:rPr sz="1200" spc="-11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5" dirty="0">
                <a:solidFill>
                  <a:srgbClr val="1F1F1F"/>
                </a:solidFill>
                <a:latin typeface="Arial"/>
                <a:cs typeface="Arial"/>
              </a:rPr>
              <a:t>2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686-04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spc="3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Empresa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Vi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333333"/>
                </a:solidFill>
                <a:latin typeface="Arial"/>
                <a:cs typeface="Arial"/>
              </a:rPr>
              <a:t>ção</a:t>
            </a:r>
            <a:r>
              <a:rPr sz="1200" spc="-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Triunfo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ME,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r>
              <a:rPr sz="1200" spc="-20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04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7</a:t>
            </a:r>
            <a:r>
              <a:rPr sz="1200" spc="-20" dirty="0">
                <a:solidFill>
                  <a:srgbClr val="444444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605/000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4;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  <a:buClr>
                <a:srgbClr val="1F1F1F"/>
              </a:buClr>
              <a:buFont typeface="Arial"/>
              <a:buAutoNum type="arabicPeriod"/>
            </a:pPr>
            <a:endParaRPr sz="1300">
              <a:latin typeface="Times New Roman"/>
              <a:cs typeface="Times New Roman"/>
            </a:endParaRPr>
          </a:p>
          <a:p>
            <a:pPr marL="21590" marR="6985" indent="-8890">
              <a:lnSpc>
                <a:spcPts val="1360"/>
              </a:lnSpc>
              <a:buClr>
                <a:srgbClr val="1F1F1F"/>
              </a:buClr>
              <a:buFont typeface="Arial"/>
              <a:buAutoNum type="arabicPeriod"/>
              <a:tabLst>
                <a:tab pos="285115" algn="l"/>
              </a:tabLst>
            </a:pP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Fáb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Antônio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Carvalho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565656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C.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: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M3.501.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28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CPF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583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806-68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75" dirty="0">
                <a:solidFill>
                  <a:srgbClr val="333333"/>
                </a:solidFill>
                <a:latin typeface="Arial"/>
                <a:cs typeface="Arial"/>
              </a:rPr>
              <a:t>-</a:t>
            </a:r>
            <a:r>
              <a:rPr sz="1200" spc="31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Emp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-1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200" spc="-45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My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Way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Viagens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DA,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F1F1F"/>
                </a:solidFill>
                <a:latin typeface="Arial"/>
                <a:cs typeface="Arial"/>
              </a:rPr>
              <a:t>CNPJ</a:t>
            </a:r>
            <a:r>
              <a:rPr sz="120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09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507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2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4/000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15" dirty="0">
                <a:solidFill>
                  <a:srgbClr val="333333"/>
                </a:solidFill>
                <a:latin typeface="Arial"/>
                <a:cs typeface="Arial"/>
              </a:rPr>
              <a:t>-2</a:t>
            </a:r>
            <a:r>
              <a:rPr sz="1200" spc="70" dirty="0">
                <a:solidFill>
                  <a:srgbClr val="333333"/>
                </a:solidFill>
                <a:latin typeface="Arial"/>
                <a:cs typeface="Arial"/>
              </a:rPr>
              <a:t>3</a:t>
            </a:r>
            <a:r>
              <a:rPr sz="1200" spc="215" dirty="0">
                <a:solidFill>
                  <a:srgbClr val="111111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  <a:buClr>
                <a:srgbClr val="1F1F1F"/>
              </a:buClr>
              <a:buFont typeface="Arial"/>
              <a:buAutoNum type="arabicPeriod"/>
            </a:pPr>
            <a:endParaRPr sz="1200">
              <a:latin typeface="Times New Roman"/>
              <a:cs typeface="Times New Roman"/>
            </a:endParaRPr>
          </a:p>
          <a:p>
            <a:pPr marL="12700" marR="25400" algn="just">
              <a:lnSpc>
                <a:spcPct val="103299"/>
              </a:lnSpc>
              <a:buClr>
                <a:srgbClr val="1F1F1F"/>
              </a:buClr>
              <a:buFont typeface="Arial"/>
              <a:buAutoNum type="arabicPeriod"/>
              <a:tabLst>
                <a:tab pos="285115" algn="l"/>
              </a:tabLst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Sergi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Gomes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F1F1F"/>
                </a:solidFill>
                <a:latin typeface="Arial"/>
                <a:cs typeface="Arial"/>
              </a:rPr>
              <a:t>Costa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C.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: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MG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1F1F1F"/>
                </a:solidFill>
                <a:latin typeface="Arial"/>
                <a:cs typeface="Arial"/>
              </a:rPr>
              <a:t>3</a:t>
            </a:r>
            <a:r>
              <a:rPr sz="1200" spc="-9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00" spc="-25" dirty="0">
                <a:solidFill>
                  <a:srgbClr val="1F1F1F"/>
                </a:solidFill>
                <a:latin typeface="Arial"/>
                <a:cs typeface="Arial"/>
              </a:rPr>
              <a:t>7.895-3</a:t>
            </a:r>
            <a:r>
              <a:rPr sz="1200" spc="1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42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CPF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556</a:t>
            </a:r>
            <a:r>
              <a:rPr sz="1200" spc="20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1200" spc="-20" dirty="0">
                <a:solidFill>
                  <a:srgbClr val="1F1F1F"/>
                </a:solidFill>
                <a:latin typeface="Arial"/>
                <a:cs typeface="Arial"/>
              </a:rPr>
              <a:t>643</a:t>
            </a:r>
            <a:r>
              <a:rPr sz="1200" spc="-15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F1F1F"/>
                </a:solidFill>
                <a:latin typeface="Arial"/>
                <a:cs typeface="Arial"/>
              </a:rPr>
              <a:t>856-34</a:t>
            </a:r>
            <a:r>
              <a:rPr sz="12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46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Empresa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Trans-Dino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4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333333"/>
                </a:solidFill>
                <a:latin typeface="Arial"/>
                <a:cs typeface="Arial"/>
              </a:rPr>
              <a:t>x</a:t>
            </a:r>
            <a:r>
              <a:rPr sz="1200" spc="0" dirty="0">
                <a:solidFill>
                  <a:srgbClr val="333333"/>
                </a:solidFill>
                <a:latin typeface="Arial"/>
                <a:cs typeface="Arial"/>
              </a:rPr>
              <a:t>c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ursões,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Fretamento,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Tur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20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Viagens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25" dirty="0">
                <a:solidFill>
                  <a:srgbClr val="333333"/>
                </a:solidFill>
                <a:latin typeface="Arial"/>
                <a:cs typeface="Arial"/>
              </a:rPr>
              <a:t>-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ME,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04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702.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5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7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/000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0;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algn="just">
              <a:lnSpc>
                <a:spcPts val="1425"/>
              </a:lnSpc>
            </a:pP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Partic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param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Licita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ç</a:t>
            </a:r>
            <a:r>
              <a:rPr sz="1200" spc="-15" dirty="0">
                <a:solidFill>
                  <a:srgbClr val="333333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F1F1F"/>
                </a:solidFill>
                <a:latin typeface="Arial"/>
                <a:cs typeface="Arial"/>
              </a:rPr>
              <a:t>empresas</a:t>
            </a:r>
            <a:r>
              <a:rPr sz="120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F1F1F"/>
                </a:solidFill>
                <a:latin typeface="Arial"/>
                <a:cs typeface="Arial"/>
              </a:rPr>
              <a:t>segu</a:t>
            </a:r>
            <a:r>
              <a:rPr sz="1200" spc="4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00" spc="70" dirty="0">
                <a:solidFill>
                  <a:srgbClr val="1F1F1F"/>
                </a:solidFill>
                <a:latin typeface="Arial"/>
                <a:cs typeface="Arial"/>
              </a:rPr>
              <a:t>r:</a:t>
            </a:r>
            <a:endParaRPr sz="1200">
              <a:latin typeface="Arial"/>
              <a:cs typeface="Arial"/>
            </a:endParaRPr>
          </a:p>
          <a:p>
            <a:pPr marL="30480" algn="just">
              <a:lnSpc>
                <a:spcPts val="1530"/>
              </a:lnSpc>
            </a:pPr>
            <a:r>
              <a:rPr sz="1300" spc="20" dirty="0">
                <a:solidFill>
                  <a:srgbClr val="111111"/>
                </a:solidFill>
                <a:latin typeface="Times New Roman"/>
                <a:cs typeface="Times New Roman"/>
              </a:rPr>
              <a:t>1.</a:t>
            </a:r>
            <a:r>
              <a:rPr sz="1300" spc="-65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Milhas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Turismo,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3.637</a:t>
            </a:r>
            <a:r>
              <a:rPr sz="1200" spc="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797/000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-84;</a:t>
            </a:r>
            <a:endParaRPr sz="1200">
              <a:latin typeface="Arial"/>
              <a:cs typeface="Arial"/>
            </a:endParaRPr>
          </a:p>
          <a:p>
            <a:pPr marL="189230" indent="-167640" algn="just">
              <a:lnSpc>
                <a:spcPts val="1425"/>
              </a:lnSpc>
              <a:buClr>
                <a:srgbClr val="1F1F1F"/>
              </a:buClr>
              <a:buFont typeface="Arial"/>
              <a:buAutoNum type="arabicPeriod" startAt="2"/>
              <a:tabLst>
                <a:tab pos="189865" algn="l"/>
              </a:tabLst>
            </a:pP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ç</a:t>
            </a:r>
            <a:r>
              <a:rPr sz="1200" spc="-25" dirty="0">
                <a:solidFill>
                  <a:srgbClr val="333333"/>
                </a:solidFill>
                <a:latin typeface="Arial"/>
                <a:cs typeface="Arial"/>
              </a:rPr>
              <a:t>ã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Triunfo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F1F1F"/>
                </a:solidFill>
                <a:latin typeface="Arial"/>
                <a:cs typeface="Arial"/>
              </a:rPr>
              <a:t>LTDA</a:t>
            </a:r>
            <a:r>
              <a:rPr sz="120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ME,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06.047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605/000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-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4;</a:t>
            </a:r>
            <a:endParaRPr sz="1200">
              <a:latin typeface="Arial"/>
              <a:cs typeface="Arial"/>
            </a:endParaRPr>
          </a:p>
          <a:p>
            <a:pPr marL="198120" indent="-176530" algn="just">
              <a:lnSpc>
                <a:spcPct val="100000"/>
              </a:lnSpc>
              <a:spcBef>
                <a:spcPts val="30"/>
              </a:spcBef>
              <a:buClr>
                <a:srgbClr val="1F1F1F"/>
              </a:buClr>
              <a:buFont typeface="Arial"/>
              <a:buAutoNum type="arabicPeriod" startAt="2"/>
              <a:tabLst>
                <a:tab pos="198755" algn="l"/>
              </a:tabLst>
            </a:pP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My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Way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Viagens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2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LTDA,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09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507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2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60" dirty="0">
                <a:solidFill>
                  <a:srgbClr val="333333"/>
                </a:solidFill>
                <a:latin typeface="Arial"/>
                <a:cs typeface="Arial"/>
              </a:rPr>
              <a:t>4</a:t>
            </a:r>
            <a:r>
              <a:rPr sz="1200" spc="35" dirty="0">
                <a:solidFill>
                  <a:srgbClr val="333333"/>
                </a:solidFill>
                <a:latin typeface="Arial"/>
                <a:cs typeface="Arial"/>
              </a:rPr>
              <a:t>/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000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25" dirty="0">
                <a:solidFill>
                  <a:srgbClr val="444444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1F1F1F"/>
                </a:solidFill>
                <a:latin typeface="Arial"/>
                <a:cs typeface="Arial"/>
              </a:rPr>
              <a:t>23;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3583" y="557783"/>
            <a:ext cx="708660" cy="822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78040" y="9093707"/>
            <a:ext cx="283464" cy="6355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133088" y="10021823"/>
            <a:ext cx="393191" cy="54864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64023" y="10131552"/>
            <a:ext cx="420624" cy="393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09259" y="10104119"/>
            <a:ext cx="443484" cy="28346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400800" y="9994392"/>
            <a:ext cx="1051559" cy="5303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245017" y="670810"/>
            <a:ext cx="1793239" cy="5683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600" spc="2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00" spc="20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92615" y="1559158"/>
            <a:ext cx="5814695" cy="67824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68630" algn="just">
              <a:lnSpc>
                <a:spcPts val="1430"/>
              </a:lnSpc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4. 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Trans-D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noExcursões,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Fretamento,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TDA-ME,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PJ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04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702.</a:t>
            </a:r>
            <a:r>
              <a:rPr sz="1200" spc="-95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57/000</a:t>
            </a:r>
            <a:r>
              <a:rPr sz="1200" spc="-95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200" spc="8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200" spc="-55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200" spc="30" dirty="0">
                <a:solidFill>
                  <a:srgbClr val="212121"/>
                </a:solidFill>
                <a:latin typeface="Arial"/>
                <a:cs typeface="Arial"/>
              </a:rPr>
              <a:t>0;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500">
              <a:latin typeface="Times New Roman"/>
              <a:cs typeface="Times New Roman"/>
            </a:endParaRPr>
          </a:p>
          <a:p>
            <a:pPr marL="12700" marR="468630" algn="just">
              <a:lnSpc>
                <a:spcPct val="87400"/>
              </a:lnSpc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O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representante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Viação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riunfo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ME,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Sr.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gor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Lopes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de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Melo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Chaves,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ped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constar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 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sobre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500" spc="-110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500" dirty="0">
                <a:solidFill>
                  <a:srgbClr val="212121"/>
                </a:solidFill>
                <a:latin typeface="Times New Roman"/>
                <a:cs typeface="Times New Roman"/>
              </a:rPr>
              <a:t>  </a:t>
            </a:r>
            <a:r>
              <a:rPr sz="1500" spc="-10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Trans-Dino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1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363636"/>
                </a:solidFill>
                <a:latin typeface="Arial"/>
                <a:cs typeface="Arial"/>
              </a:rPr>
              <a:t>x</a:t>
            </a:r>
            <a:r>
              <a:rPr sz="1200" spc="35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ursões,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Fretamento,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urismo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LTDA-ME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atestado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capacidade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técn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ca</a:t>
            </a:r>
            <a:endParaRPr sz="1200">
              <a:latin typeface="Arial"/>
              <a:cs typeface="Arial"/>
            </a:endParaRPr>
          </a:p>
          <a:p>
            <a:pPr marL="12700" marR="467359" indent="8890" algn="just">
              <a:lnSpc>
                <a:spcPct val="100400"/>
              </a:lnSpc>
              <a:spcBef>
                <a:spcPts val="15"/>
              </a:spcBef>
            </a:pP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não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fornece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nformações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necessárias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demonstra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prazo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execução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serv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ços,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quem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tiu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documento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responsável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pe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212121"/>
                </a:solidFill>
                <a:latin typeface="Arial"/>
                <a:cs typeface="Arial"/>
              </a:rPr>
              <a:t>e,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b)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não</a:t>
            </a:r>
            <a:r>
              <a:rPr sz="120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cert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ficado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CRLV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de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cro-ôn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bu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50" dirty="0">
                <a:solidFill>
                  <a:srgbClr val="545454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Pediu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constar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também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Milhas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urismo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111111"/>
                </a:solidFill>
                <a:latin typeface="Arial"/>
                <a:cs typeface="Arial"/>
              </a:rPr>
              <a:t>EPPa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cert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ficado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CRLV</a:t>
            </a:r>
            <a:r>
              <a:rPr sz="12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micro-ôn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bus,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b)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contrato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social</a:t>
            </a:r>
            <a:r>
              <a:rPr sz="120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fa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ta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últ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ma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pág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na.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relação</a:t>
            </a:r>
            <a:r>
              <a:rPr sz="12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My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Way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20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ur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DA,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certificado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212121"/>
                </a:solidFill>
                <a:latin typeface="Arial"/>
                <a:cs typeface="Arial"/>
              </a:rPr>
              <a:t>CRLV</a:t>
            </a:r>
            <a:r>
              <a:rPr sz="120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cro-ôn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bus.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463550" algn="just">
              <a:lnSpc>
                <a:spcPct val="100800"/>
              </a:lnSpc>
            </a:pP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O 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Sr.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z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Vitor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Souza,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Milhas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EP</a:t>
            </a:r>
            <a:r>
              <a:rPr sz="1200" spc="-190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200" spc="400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1200" spc="-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sobre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apontame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to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0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gor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Lopes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Melo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Chaves,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ao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1"/>
                </a:solidFill>
                <a:latin typeface="Arial"/>
                <a:cs typeface="Arial"/>
              </a:rPr>
              <a:t>contrato</a:t>
            </a:r>
            <a:r>
              <a:rPr sz="12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social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empresa,</a:t>
            </a:r>
            <a:r>
              <a:rPr sz="120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registra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em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que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documentos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estão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comp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etos,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sendo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pert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nente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apontament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245" dirty="0">
                <a:solidFill>
                  <a:srgbClr val="363636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350">
              <a:latin typeface="Times New Roman"/>
              <a:cs typeface="Times New Roman"/>
            </a:endParaRPr>
          </a:p>
          <a:p>
            <a:pPr marL="21590" marR="439420" algn="just">
              <a:lnSpc>
                <a:spcPct val="99300"/>
              </a:lnSpc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O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representante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empresaM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lhas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Turismo,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Sr.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Lu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363636"/>
                </a:solidFill>
                <a:latin typeface="Arial"/>
                <a:cs typeface="Arial"/>
              </a:rPr>
              <a:t>z</a:t>
            </a:r>
            <a:r>
              <a:rPr sz="12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Vitor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Souza,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ped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constar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ação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25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250" spc="15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200" spc="-50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Tran</a:t>
            </a:r>
            <a:r>
              <a:rPr sz="1200" spc="30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20" dirty="0">
                <a:solidFill>
                  <a:srgbClr val="363636"/>
                </a:solidFill>
                <a:latin typeface="Arial"/>
                <a:cs typeface="Arial"/>
              </a:rPr>
              <a:t>-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no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363636"/>
                </a:solidFill>
                <a:latin typeface="Arial"/>
                <a:cs typeface="Arial"/>
              </a:rPr>
              <a:t>x</a:t>
            </a:r>
            <a:r>
              <a:rPr sz="1200" spc="2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ursões,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Fretamento,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200" spc="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Viagens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LTDA-ME,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atestado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capacidade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técnica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poss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1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2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212121"/>
                </a:solidFill>
                <a:latin typeface="Arial"/>
                <a:cs typeface="Arial"/>
              </a:rPr>
              <a:t>capacidade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técn</a:t>
            </a:r>
            <a:r>
              <a:rPr sz="1200" spc="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ca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nos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termos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ex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212121"/>
                </a:solidFill>
                <a:latin typeface="Arial"/>
                <a:cs typeface="Arial"/>
              </a:rPr>
              <a:t>g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dos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pelo</a:t>
            </a:r>
            <a:r>
              <a:rPr sz="1200" spc="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ed</a:t>
            </a:r>
            <a:r>
              <a:rPr sz="1200" spc="-6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212121"/>
                </a:solidFill>
                <a:latin typeface="Arial"/>
                <a:cs typeface="Arial"/>
              </a:rPr>
              <a:t>tal.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Ped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u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constar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também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ação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200" spc="1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ação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T</a:t>
            </a:r>
            <a:r>
              <a:rPr sz="1200" spc="-5" dirty="0">
                <a:solidFill>
                  <a:srgbClr val="111111"/>
                </a:solidFill>
                <a:latin typeface="Arial"/>
                <a:cs typeface="Arial"/>
              </a:rPr>
              <a:t>riunfo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ME,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a)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ausênc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11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dos</a:t>
            </a:r>
            <a:r>
              <a:rPr sz="120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an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363636"/>
                </a:solidFill>
                <a:latin typeface="Arial"/>
                <a:cs typeface="Arial"/>
              </a:rPr>
              <a:t>x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os 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VI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50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80" dirty="0">
                <a:solidFill>
                  <a:srgbClr val="111111"/>
                </a:solidFill>
                <a:latin typeface="Arial"/>
                <a:cs typeface="Arial"/>
              </a:rPr>
              <a:t>X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do 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edital</a:t>
            </a:r>
            <a:r>
              <a:rPr sz="120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04/20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5.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350">
              <a:latin typeface="Times New Roman"/>
              <a:cs typeface="Times New Roman"/>
            </a:endParaRPr>
          </a:p>
          <a:p>
            <a:pPr marL="30480" marR="5080">
              <a:lnSpc>
                <a:spcPts val="1430"/>
              </a:lnSpc>
              <a:tabLst>
                <a:tab pos="853440" algn="l"/>
                <a:tab pos="3259454" algn="l"/>
                <a:tab pos="5175250" algn="l"/>
              </a:tabLst>
            </a:pP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O 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representante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empresaMy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Way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Viagens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LTDA,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Sr.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Fá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b</a:t>
            </a:r>
            <a:r>
              <a:rPr sz="1200" spc="-5" dirty="0">
                <a:solidFill>
                  <a:srgbClr val="363636"/>
                </a:solidFill>
                <a:latin typeface="Arial"/>
                <a:cs typeface="Arial"/>
              </a:rPr>
              <a:t>io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Antôn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Carvalhopediu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constar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re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açãoà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rans-D</a:t>
            </a:r>
            <a:r>
              <a:rPr sz="1200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4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363636"/>
                </a:solidFill>
                <a:latin typeface="Arial"/>
                <a:cs typeface="Arial"/>
              </a:rPr>
              <a:t>x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cursões,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Fretamento,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urismo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Viagens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1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DA-ME,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a)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atestado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  <a:p>
            <a:pPr marL="30480" algn="just">
              <a:lnSpc>
                <a:spcPts val="690"/>
              </a:lnSpc>
            </a:pP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constar</a:t>
            </a:r>
            <a:r>
              <a:rPr sz="120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também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relação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2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Milhas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urismoL</a:t>
            </a:r>
            <a:r>
              <a:rPr sz="1200" spc="-6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00" spc="-9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0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212121"/>
                </a:solidFill>
                <a:latin typeface="Arial"/>
                <a:cs typeface="Arial"/>
              </a:rPr>
              <a:t>EPP,</a:t>
            </a:r>
            <a:r>
              <a:rPr sz="120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12121"/>
                </a:solidFill>
                <a:latin typeface="Arial"/>
                <a:cs typeface="Arial"/>
              </a:rPr>
              <a:t>a)</a:t>
            </a:r>
            <a:r>
              <a:rPr sz="12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2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atestado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     </a:t>
            </a:r>
            <a:r>
              <a:rPr sz="120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5600" i="1" dirty="0">
                <a:solidFill>
                  <a:srgbClr val="A3A3B1"/>
                </a:solidFill>
                <a:latin typeface="Arial"/>
                <a:cs typeface="Arial"/>
              </a:rPr>
              <a:t>j</a:t>
            </a:r>
            <a:endParaRPr sz="5600">
              <a:latin typeface="Arial"/>
              <a:cs typeface="Arial"/>
            </a:endParaRPr>
          </a:p>
          <a:p>
            <a:pPr marL="39370" indent="-9525" algn="just">
              <a:lnSpc>
                <a:spcPts val="720"/>
              </a:lnSpc>
            </a:pP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capacidade</a:t>
            </a:r>
            <a:r>
              <a:rPr sz="1200" spc="1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técn</a:t>
            </a:r>
            <a:r>
              <a:rPr sz="1200" spc="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ca</a:t>
            </a:r>
            <a:r>
              <a:rPr sz="120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fornece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informações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necessárias</a:t>
            </a:r>
            <a:r>
              <a:rPr sz="120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ver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ficação,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pois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 o</a:t>
            </a:r>
            <a:endParaRPr sz="1200">
              <a:latin typeface="Arial"/>
              <a:cs typeface="Arial"/>
            </a:endParaRPr>
          </a:p>
          <a:p>
            <a:pPr marL="30480" indent="8890" algn="just">
              <a:lnSpc>
                <a:spcPts val="1435"/>
              </a:lnSpc>
            </a:pP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mesmo </a:t>
            </a:r>
            <a:r>
              <a:rPr sz="120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se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encontra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sem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data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200" spc="1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dados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quem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assinou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200" spc="1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documento.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111111"/>
                </a:solidFill>
                <a:latin typeface="Arial"/>
                <a:cs typeface="Arial"/>
              </a:rPr>
              <a:t>Pediu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marR="455295" algn="just">
              <a:lnSpc>
                <a:spcPct val="101600"/>
              </a:lnSpc>
            </a:pP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capacidade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técn</a:t>
            </a:r>
            <a:r>
              <a:rPr sz="120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ca</a:t>
            </a:r>
            <a:r>
              <a:rPr sz="1200" spc="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212121"/>
                </a:solidFill>
                <a:latin typeface="Arial"/>
                <a:cs typeface="Arial"/>
              </a:rPr>
              <a:t>está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datado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212121"/>
                </a:solidFill>
                <a:latin typeface="Arial"/>
                <a:cs typeface="Arial"/>
              </a:rPr>
              <a:t>20</a:t>
            </a:r>
            <a:r>
              <a:rPr sz="1200" spc="-105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200" spc="-15" dirty="0">
                <a:solidFill>
                  <a:srgbClr val="212121"/>
                </a:solidFill>
                <a:latin typeface="Arial"/>
                <a:cs typeface="Arial"/>
              </a:rPr>
              <a:t>4.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b)</a:t>
            </a:r>
            <a:r>
              <a:rPr sz="120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Não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apresentou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certificado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111111"/>
                </a:solidFill>
                <a:latin typeface="Arial"/>
                <a:cs typeface="Arial"/>
              </a:rPr>
              <a:t>CRLV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cro-ônibus.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15102" y="8721334"/>
            <a:ext cx="533654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envelopes</a:t>
            </a:r>
            <a:r>
              <a:rPr sz="1200" spc="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propostas</a:t>
            </a:r>
            <a:r>
              <a:rPr sz="1200" spc="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comerciais</a:t>
            </a:r>
            <a:r>
              <a:rPr sz="1200" spc="1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foram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212121"/>
                </a:solidFill>
                <a:latin typeface="Arial"/>
                <a:cs typeface="Arial"/>
              </a:rPr>
              <a:t>assinados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111111"/>
                </a:solidFill>
                <a:latin typeface="Arial"/>
                <a:cs typeface="Arial"/>
              </a:rPr>
              <a:t>por</a:t>
            </a:r>
            <a:r>
              <a:rPr sz="120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todos</a:t>
            </a:r>
            <a:r>
              <a:rPr sz="1200" spc="1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20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presentes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15102" y="8902654"/>
            <a:ext cx="534670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serão</a:t>
            </a:r>
            <a:r>
              <a:rPr sz="120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abertos</a:t>
            </a:r>
            <a:r>
              <a:rPr sz="1200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2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data</a:t>
            </a:r>
            <a:r>
              <a:rPr sz="120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2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marcada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amp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lamente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111111"/>
                </a:solidFill>
                <a:latin typeface="Arial"/>
                <a:cs typeface="Arial"/>
              </a:rPr>
              <a:t>divu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111111"/>
                </a:solidFill>
                <a:latin typeface="Arial"/>
                <a:cs typeface="Arial"/>
              </a:rPr>
              <a:t>gada,</a:t>
            </a:r>
            <a:r>
              <a:rPr sz="120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inclusive</a:t>
            </a:r>
            <a:r>
              <a:rPr sz="120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19599" y="9087284"/>
            <a:ext cx="436943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50" dirty="0">
                <a:solidFill>
                  <a:srgbClr val="111111"/>
                </a:solidFill>
                <a:latin typeface="Arial"/>
                <a:cs typeface="Arial"/>
              </a:rPr>
              <a:t>reg</a:t>
            </a:r>
            <a:r>
              <a:rPr sz="1300" spc="-7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300" spc="-50" dirty="0">
                <a:solidFill>
                  <a:srgbClr val="111111"/>
                </a:solidFill>
                <a:latin typeface="Arial"/>
                <a:cs typeface="Arial"/>
              </a:rPr>
              <a:t>stro</a:t>
            </a:r>
            <a:r>
              <a:rPr sz="130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300" spc="-70" dirty="0">
                <a:solidFill>
                  <a:srgbClr val="111111"/>
                </a:solidFill>
                <a:latin typeface="Arial"/>
                <a:cs typeface="Arial"/>
              </a:rPr>
              <a:t> convi</a:t>
            </a:r>
            <a:r>
              <a:rPr sz="1300" spc="10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3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300" spc="-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111111"/>
                </a:solidFill>
                <a:latin typeface="Arial"/>
                <a:cs typeface="Arial"/>
              </a:rPr>
              <a:t>to</a:t>
            </a:r>
            <a:r>
              <a:rPr sz="1300" spc="-7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300" spc="-55" dirty="0">
                <a:solidFill>
                  <a:srgbClr val="111111"/>
                </a:solidFill>
                <a:latin typeface="Arial"/>
                <a:cs typeface="Arial"/>
              </a:rPr>
              <a:t>os</a:t>
            </a:r>
            <a:r>
              <a:rPr sz="1300" spc="-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111111"/>
                </a:solidFill>
                <a:latin typeface="Arial"/>
                <a:cs typeface="Arial"/>
              </a:rPr>
              <a:t>as</a:t>
            </a:r>
            <a:r>
              <a:rPr sz="130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212121"/>
                </a:solidFill>
                <a:latin typeface="Arial"/>
                <a:cs typeface="Arial"/>
              </a:rPr>
              <a:t>empresas</a:t>
            </a:r>
            <a:r>
              <a:rPr sz="130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300" spc="6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300" spc="-90" dirty="0">
                <a:solidFill>
                  <a:srgbClr val="212121"/>
                </a:solidFill>
                <a:latin typeface="Arial"/>
                <a:cs typeface="Arial"/>
              </a:rPr>
              <a:t>nteressa</a:t>
            </a:r>
            <a:r>
              <a:rPr sz="1300" spc="-114" dirty="0">
                <a:solidFill>
                  <a:srgbClr val="212121"/>
                </a:solidFill>
                <a:latin typeface="Arial"/>
                <a:cs typeface="Arial"/>
              </a:rPr>
              <a:t>d</a:t>
            </a:r>
            <a:r>
              <a:rPr sz="1300" spc="-90" dirty="0">
                <a:solidFill>
                  <a:srgbClr val="212121"/>
                </a:solidFill>
                <a:latin typeface="Arial"/>
                <a:cs typeface="Arial"/>
              </a:rPr>
              <a:t>as</a:t>
            </a:r>
            <a:r>
              <a:rPr sz="13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300" spc="-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212121"/>
                </a:solidFill>
                <a:latin typeface="Arial"/>
                <a:cs typeface="Arial"/>
              </a:rPr>
              <a:t>certame.</a:t>
            </a:r>
            <a:endParaRPr sz="13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26586" y="8639626"/>
            <a:ext cx="409575" cy="742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650" i="1" spc="1445" dirty="0">
                <a:solidFill>
                  <a:srgbClr val="A3A3B1"/>
                </a:solidFill>
                <a:latin typeface="Arial"/>
                <a:cs typeface="Arial"/>
              </a:rPr>
              <a:t>f</a:t>
            </a:r>
            <a:endParaRPr sz="56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19599" y="9637004"/>
            <a:ext cx="531876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5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200" spc="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200" spc="-2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363636"/>
                </a:solidFill>
                <a:latin typeface="Arial"/>
                <a:cs typeface="Arial"/>
              </a:rPr>
              <a:t>ss</a:t>
            </a:r>
            <a:r>
              <a:rPr sz="1200" spc="-25" dirty="0">
                <a:solidFill>
                  <a:srgbClr val="363636"/>
                </a:solidFill>
                <a:latin typeface="Arial"/>
                <a:cs typeface="Arial"/>
              </a:rPr>
              <a:t>ã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0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111111"/>
                </a:solidFill>
                <a:latin typeface="Arial"/>
                <a:cs typeface="Arial"/>
              </a:rPr>
              <a:t>Aq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111111"/>
                </a:solidFill>
                <a:latin typeface="Arial"/>
                <a:cs typeface="Arial"/>
              </a:rPr>
              <a:t>s</a:t>
            </a:r>
            <a:r>
              <a:rPr sz="1200" spc="-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111111"/>
                </a:solidFill>
                <a:latin typeface="Arial"/>
                <a:cs typeface="Arial"/>
              </a:rPr>
              <a:t>ç</a:t>
            </a:r>
            <a:r>
              <a:rPr sz="1200" spc="-100" dirty="0">
                <a:solidFill>
                  <a:srgbClr val="111111"/>
                </a:solidFill>
                <a:latin typeface="Arial"/>
                <a:cs typeface="Arial"/>
              </a:rPr>
              <a:t>õ</a:t>
            </a:r>
            <a:r>
              <a:rPr sz="1200" spc="-40" dirty="0">
                <a:solidFill>
                  <a:srgbClr val="363636"/>
                </a:solidFill>
                <a:latin typeface="Arial"/>
                <a:cs typeface="Arial"/>
              </a:rPr>
              <a:t>es</a:t>
            </a:r>
            <a:r>
              <a:rPr sz="1200" spc="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12121"/>
                </a:solidFill>
                <a:latin typeface="Arial"/>
                <a:cs typeface="Arial"/>
              </a:rPr>
              <a:t>encerrou</a:t>
            </a:r>
            <a:r>
              <a:rPr sz="1200" spc="1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20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200" spc="-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363636"/>
                </a:solidFill>
                <a:latin typeface="Arial"/>
                <a:cs typeface="Arial"/>
              </a:rPr>
              <a:t>ão</a:t>
            </a:r>
            <a:r>
              <a:rPr sz="1200" spc="1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111111"/>
                </a:solidFill>
                <a:latin typeface="Arial"/>
                <a:cs typeface="Arial"/>
              </a:rPr>
              <a:t>informando</a:t>
            </a:r>
            <a:r>
              <a:rPr sz="1200" spc="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212121"/>
                </a:solidFill>
                <a:latin typeface="Arial"/>
                <a:cs typeface="Arial"/>
              </a:rPr>
              <a:t>que</a:t>
            </a:r>
            <a:r>
              <a:rPr sz="120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20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111111"/>
                </a:solidFill>
                <a:latin typeface="Arial"/>
                <a:cs typeface="Arial"/>
              </a:rPr>
              <a:t>documentação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66444" y="585216"/>
            <a:ext cx="708659" cy="818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24127" y="5618988"/>
            <a:ext cx="525779" cy="2103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86400" y="5056632"/>
            <a:ext cx="1207007" cy="4297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38926" y="696924"/>
            <a:ext cx="1770380" cy="567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-20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600" b="1" spc="1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00" b="1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00" b="1" spc="-35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97660" y="1571049"/>
            <a:ext cx="4585335" cy="738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indent="-8890">
              <a:lnSpc>
                <a:spcPct val="100000"/>
              </a:lnSpc>
            </a:pP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habi</a:t>
            </a:r>
            <a:r>
              <a:rPr sz="1250" spc="-7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50" spc="-4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tação</a:t>
            </a:r>
            <a:r>
              <a:rPr sz="12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1F1F1F"/>
                </a:solidFill>
                <a:latin typeface="Arial"/>
                <a:cs typeface="Arial"/>
              </a:rPr>
              <a:t>será</a:t>
            </a:r>
            <a:r>
              <a:rPr sz="125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F1F1F"/>
                </a:solidFill>
                <a:latin typeface="Arial"/>
                <a:cs typeface="Arial"/>
              </a:rPr>
              <a:t>ana</a:t>
            </a:r>
            <a:r>
              <a:rPr sz="1250" spc="-3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250" spc="-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250" spc="-80" dirty="0">
                <a:solidFill>
                  <a:srgbClr val="1F1F1F"/>
                </a:solidFill>
                <a:latin typeface="Arial"/>
                <a:cs typeface="Arial"/>
              </a:rPr>
              <a:t>sada,</a:t>
            </a:r>
            <a:r>
              <a:rPr sz="125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2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posterior</a:t>
            </a:r>
            <a:r>
              <a:rPr sz="1250" spc="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divulgação</a:t>
            </a:r>
            <a:r>
              <a:rPr sz="12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2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resultad</a:t>
            </a:r>
            <a:r>
              <a:rPr sz="1250" spc="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50" spc="125" dirty="0">
                <a:solidFill>
                  <a:srgbClr val="38383B"/>
                </a:solidFill>
                <a:latin typeface="Arial"/>
                <a:cs typeface="Arial"/>
              </a:rPr>
              <a:t>.</a:t>
            </a:r>
            <a:endParaRPr sz="12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>
              <a:lnSpc>
                <a:spcPct val="100000"/>
              </a:lnSpc>
            </a:pPr>
            <a:r>
              <a:rPr sz="1250" spc="-114" dirty="0">
                <a:solidFill>
                  <a:srgbClr val="111111"/>
                </a:solidFill>
                <a:latin typeface="Arial"/>
                <a:cs typeface="Arial"/>
              </a:rPr>
              <a:t>Be</a:t>
            </a: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50" spc="-3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111111"/>
                </a:solidFill>
                <a:latin typeface="Arial"/>
                <a:cs typeface="Arial"/>
              </a:rPr>
              <a:t>Horizont</a:t>
            </a:r>
            <a:r>
              <a:rPr sz="1250" spc="-8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50" spc="38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26</a:t>
            </a:r>
            <a:r>
              <a:rPr sz="12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agosto</a:t>
            </a:r>
            <a:r>
              <a:rPr sz="12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111111"/>
                </a:solidFill>
                <a:latin typeface="Arial"/>
                <a:cs typeface="Arial"/>
              </a:rPr>
              <a:t>20</a:t>
            </a:r>
            <a:r>
              <a:rPr sz="1250" spc="-114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spc="-25" dirty="0">
                <a:solidFill>
                  <a:srgbClr val="111111"/>
                </a:solidFill>
                <a:latin typeface="Arial"/>
                <a:cs typeface="Arial"/>
              </a:rPr>
              <a:t>5.</a:t>
            </a:r>
            <a:endParaRPr sz="12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97660" y="2859844"/>
            <a:ext cx="2080260" cy="374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8890">
              <a:lnSpc>
                <a:spcPct val="100000"/>
              </a:lnSpc>
            </a:pPr>
            <a:r>
              <a:rPr sz="1250" spc="-90" dirty="0">
                <a:solidFill>
                  <a:srgbClr val="111111"/>
                </a:solidFill>
                <a:latin typeface="Arial"/>
                <a:cs typeface="Arial"/>
              </a:rPr>
              <a:t>Sand</a:t>
            </a:r>
            <a:r>
              <a:rPr sz="1250" spc="-30" dirty="0">
                <a:solidFill>
                  <a:srgbClr val="111111"/>
                </a:solidFill>
                <a:latin typeface="Arial"/>
                <a:cs typeface="Arial"/>
              </a:rPr>
              <a:t>ra</a:t>
            </a:r>
            <a:r>
              <a:rPr sz="125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Michel</a:t>
            </a:r>
            <a:r>
              <a:rPr sz="12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90" dirty="0">
                <a:solidFill>
                  <a:srgbClr val="111111"/>
                </a:solidFill>
                <a:latin typeface="Arial"/>
                <a:cs typeface="Arial"/>
              </a:rPr>
              <a:t>Braga</a:t>
            </a:r>
            <a:r>
              <a:rPr sz="12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Sampaio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11111"/>
                </a:solidFill>
                <a:latin typeface="Arial"/>
                <a:cs typeface="Arial"/>
              </a:rPr>
              <a:t>Membro</a:t>
            </a:r>
            <a:r>
              <a:rPr sz="12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90" dirty="0">
                <a:solidFill>
                  <a:srgbClr val="111111"/>
                </a:solidFill>
                <a:latin typeface="Arial"/>
                <a:cs typeface="Arial"/>
              </a:rPr>
              <a:t>Com.</a:t>
            </a:r>
            <a:r>
              <a:rPr sz="12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11111"/>
                </a:solidFill>
                <a:latin typeface="Arial"/>
                <a:cs typeface="Arial"/>
              </a:rPr>
              <a:t>Aquisições</a:t>
            </a:r>
            <a:endParaRPr sz="12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06559" y="3341439"/>
            <a:ext cx="1905635" cy="433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2250"/>
              </a:lnSpc>
              <a:tabLst>
                <a:tab pos="911225" algn="l"/>
              </a:tabLst>
            </a:pPr>
            <a:r>
              <a:rPr sz="2000" spc="-415" dirty="0">
                <a:solidFill>
                  <a:srgbClr val="A7A5B1"/>
                </a:solidFill>
                <a:latin typeface="Arial"/>
                <a:cs typeface="Arial"/>
              </a:rPr>
              <a:t>·-	</a:t>
            </a:r>
            <a:r>
              <a:rPr sz="2000" spc="650" dirty="0">
                <a:solidFill>
                  <a:srgbClr val="82808E"/>
                </a:solidFill>
                <a:latin typeface="Arial"/>
                <a:cs typeface="Arial"/>
              </a:rPr>
              <a:t>am</a:t>
            </a:r>
            <a:r>
              <a:rPr sz="2000" spc="360" dirty="0">
                <a:solidFill>
                  <a:srgbClr val="82808E"/>
                </a:solidFill>
                <a:latin typeface="Arial"/>
                <a:cs typeface="Arial"/>
              </a:rPr>
              <a:t>r</a:t>
            </a:r>
            <a:r>
              <a:rPr sz="2000" spc="-455" dirty="0">
                <a:solidFill>
                  <a:srgbClr val="82808E"/>
                </a:solidFill>
                <a:latin typeface="Arial"/>
                <a:cs typeface="Arial"/>
              </a:rPr>
              <a:t>&amp;:</a:t>
            </a:r>
            <a:r>
              <a:rPr sz="2000" spc="-445" dirty="0">
                <a:solidFill>
                  <a:srgbClr val="82808E"/>
                </a:solidFill>
                <a:latin typeface="Arial"/>
                <a:cs typeface="Arial"/>
              </a:rPr>
              <a:t>:</a:t>
            </a:r>
            <a:r>
              <a:rPr sz="2000" spc="930" dirty="0">
                <a:solidFill>
                  <a:srgbClr val="6E6E74"/>
                </a:solidFill>
                <a:latin typeface="Arial"/>
                <a:cs typeface="Arial"/>
              </a:rPr>
              <a:t>,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1350"/>
              </a:lnSpc>
            </a:pP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Edvânia</a:t>
            </a:r>
            <a:r>
              <a:rPr sz="12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Gonçatves</a:t>
            </a:r>
            <a:r>
              <a:rPr sz="12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80" dirty="0">
                <a:solidFill>
                  <a:srgbClr val="111111"/>
                </a:solidFill>
                <a:latin typeface="Arial"/>
                <a:cs typeface="Arial"/>
              </a:rPr>
              <a:t>Silva</a:t>
            </a:r>
            <a:endParaRPr sz="12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35362" y="4684887"/>
            <a:ext cx="189230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215" dirty="0">
                <a:solidFill>
                  <a:srgbClr val="82808E"/>
                </a:solidFill>
                <a:latin typeface="Arial"/>
                <a:cs typeface="Arial"/>
              </a:rPr>
              <a:t>&lt;</a:t>
            </a:r>
            <a:r>
              <a:rPr sz="1250" spc="80" dirty="0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sz="1250" spc="160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1250" spc="-140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1250" spc="-15" dirty="0">
                <a:solidFill>
                  <a:srgbClr val="1F1F1F"/>
                </a:solidFill>
                <a:latin typeface="Arial"/>
                <a:cs typeface="Arial"/>
              </a:rPr>
              <a:t>J</a:t>
            </a:r>
            <a:r>
              <a:rPr sz="125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3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spc="-30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250" spc="-10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250" spc="-45" dirty="0">
                <a:solidFill>
                  <a:srgbClr val="111111"/>
                </a:solidFill>
                <a:latin typeface="Arial"/>
                <a:cs typeface="Arial"/>
              </a:rPr>
              <a:t>637.797/0000</a:t>
            </a:r>
            <a:r>
              <a:rPr sz="1250" spc="-7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spc="-40" dirty="0">
                <a:solidFill>
                  <a:srgbClr val="111111"/>
                </a:solidFill>
                <a:latin typeface="Arial"/>
                <a:cs typeface="Arial"/>
              </a:rPr>
              <a:t>-84</a:t>
            </a:r>
            <a:endParaRPr sz="12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55751" y="5107325"/>
            <a:ext cx="1538605" cy="374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32715" indent="-120014">
              <a:lnSpc>
                <a:spcPct val="100000"/>
              </a:lnSpc>
              <a:buClr>
                <a:srgbClr val="A7A5B1"/>
              </a:buClr>
              <a:buFont typeface="Arial"/>
              <a:buChar char="·"/>
              <a:tabLst>
                <a:tab pos="133350" algn="l"/>
                <a:tab pos="973455" algn="l"/>
              </a:tabLst>
            </a:pPr>
            <a:r>
              <a:rPr sz="2750" i="1" spc="-305" dirty="0">
                <a:solidFill>
                  <a:srgbClr val="82808E"/>
                </a:solidFill>
                <a:latin typeface="Arial"/>
                <a:cs typeface="Arial"/>
              </a:rPr>
              <a:t>&lt;;0f</a:t>
            </a:r>
            <a:r>
              <a:rPr sz="2750" i="1" dirty="0">
                <a:solidFill>
                  <a:srgbClr val="82808E"/>
                </a:solidFill>
                <a:latin typeface="Arial"/>
                <a:cs typeface="Arial"/>
              </a:rPr>
              <a:t>	</a:t>
            </a:r>
            <a:r>
              <a:rPr sz="2750" i="1" spc="1100" dirty="0">
                <a:solidFill>
                  <a:srgbClr val="82808E"/>
                </a:solidFill>
                <a:latin typeface="Arial"/>
                <a:cs typeface="Arial"/>
              </a:rPr>
              <a:t>Ll</a:t>
            </a:r>
            <a:endParaRPr sz="27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06559" y="5428422"/>
            <a:ext cx="133858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63880" algn="l"/>
                <a:tab pos="964565" algn="l"/>
              </a:tabLst>
            </a:pPr>
            <a:r>
              <a:rPr sz="1250" spc="-125" dirty="0">
                <a:solidFill>
                  <a:srgbClr val="1F1F1F"/>
                </a:solidFill>
                <a:latin typeface="Arial"/>
                <a:cs typeface="Arial"/>
              </a:rPr>
              <a:t>Se</a:t>
            </a:r>
            <a:r>
              <a:rPr sz="125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15" dirty="0">
                <a:solidFill>
                  <a:srgbClr val="111111"/>
                </a:solidFill>
                <a:latin typeface="Arial"/>
                <a:cs typeface="Arial"/>
              </a:rPr>
              <a:t>gi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50" spc="1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Costa</a:t>
            </a:r>
            <a:endParaRPr sz="12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09149" y="5599662"/>
            <a:ext cx="2031364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s-</a:t>
            </a:r>
            <a:r>
              <a:rPr sz="1250" spc="-85" dirty="0">
                <a:solidFill>
                  <a:srgbClr val="111111"/>
                </a:solidFill>
                <a:latin typeface="Arial"/>
                <a:cs typeface="Arial"/>
              </a:rPr>
              <a:t>Dino</a:t>
            </a:r>
            <a:r>
              <a:rPr sz="1250" spc="-10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50" spc="-70" dirty="0">
                <a:solidFill>
                  <a:srgbClr val="38383B"/>
                </a:solidFill>
                <a:latin typeface="Arial"/>
                <a:cs typeface="Arial"/>
              </a:rPr>
              <a:t>x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cursões,</a:t>
            </a:r>
            <a:r>
              <a:rPr sz="125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Fretament</a:t>
            </a:r>
            <a:r>
              <a:rPr sz="1250" spc="-5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250" spc="37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endParaRPr sz="12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97660" y="5779913"/>
            <a:ext cx="189103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8890">
              <a:lnSpc>
                <a:spcPts val="1450"/>
              </a:lnSpc>
            </a:pP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250" spc="-45" dirty="0">
                <a:solidFill>
                  <a:srgbClr val="111111"/>
                </a:solidFill>
                <a:latin typeface="Arial"/>
                <a:cs typeface="Arial"/>
              </a:rPr>
              <a:t>urismo</a:t>
            </a:r>
            <a:r>
              <a:rPr sz="12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25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111111"/>
                </a:solidFill>
                <a:latin typeface="Arial"/>
                <a:cs typeface="Arial"/>
              </a:rPr>
              <a:t>Viagens</a:t>
            </a:r>
            <a:r>
              <a:rPr sz="1250" spc="1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2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50" spc="-125" dirty="0">
                <a:solidFill>
                  <a:srgbClr val="111111"/>
                </a:solidFill>
                <a:latin typeface="Arial"/>
                <a:cs typeface="Arial"/>
              </a:rPr>
              <a:t>TOA-ME</a:t>
            </a:r>
            <a:r>
              <a:rPr sz="125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80" dirty="0">
                <a:solidFill>
                  <a:srgbClr val="1F1F1F"/>
                </a:solidFill>
                <a:latin typeface="Arial"/>
                <a:cs typeface="Arial"/>
              </a:rPr>
              <a:t>CNPJ</a:t>
            </a:r>
            <a:r>
              <a:rPr sz="125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111111"/>
                </a:solidFill>
                <a:latin typeface="Arial"/>
                <a:cs typeface="Arial"/>
              </a:rPr>
              <a:t>04702</a:t>
            </a:r>
            <a:r>
              <a:rPr sz="1250" spc="-114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spc="-65" dirty="0">
                <a:solidFill>
                  <a:srgbClr val="111111"/>
                </a:solidFill>
                <a:latin typeface="Arial"/>
                <a:cs typeface="Arial"/>
              </a:rPr>
              <a:t>5</a:t>
            </a:r>
            <a:r>
              <a:rPr sz="1250" spc="-140" dirty="0">
                <a:solidFill>
                  <a:srgbClr val="111111"/>
                </a:solidFill>
                <a:latin typeface="Arial"/>
                <a:cs typeface="Arial"/>
              </a:rPr>
              <a:t>7</a:t>
            </a:r>
            <a:r>
              <a:rPr sz="1250" spc="-10" dirty="0">
                <a:solidFill>
                  <a:srgbClr val="1F1F1F"/>
                </a:solidFill>
                <a:latin typeface="Arial"/>
                <a:cs typeface="Arial"/>
              </a:rPr>
              <a:t>/000</a:t>
            </a:r>
            <a:r>
              <a:rPr sz="1250" spc="-5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50" spc="70" dirty="0">
                <a:solidFill>
                  <a:srgbClr val="38383B"/>
                </a:solidFill>
                <a:latin typeface="Arial"/>
                <a:cs typeface="Arial"/>
              </a:rPr>
              <a:t>-</a:t>
            </a:r>
            <a:r>
              <a:rPr sz="1250" spc="-14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spc="5" dirty="0">
                <a:solidFill>
                  <a:srgbClr val="111111"/>
                </a:solidFill>
                <a:latin typeface="Arial"/>
                <a:cs typeface="Arial"/>
              </a:rPr>
              <a:t>0;</a:t>
            </a:r>
            <a:endParaRPr sz="12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63608" y="2654663"/>
            <a:ext cx="2091689" cy="579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3660"/>
              </a:lnSpc>
            </a:pPr>
            <a:r>
              <a:rPr sz="3200" spc="-80" dirty="0">
                <a:solidFill>
                  <a:srgbClr val="82808E"/>
                </a:solidFill>
                <a:latin typeface="Arial"/>
                <a:cs typeface="Arial"/>
              </a:rPr>
              <a:t>®</a:t>
            </a:r>
            <a:r>
              <a:rPr sz="1300" spc="-335" dirty="0">
                <a:solidFill>
                  <a:srgbClr val="BFC1CA"/>
                </a:solidFill>
                <a:latin typeface="Arial"/>
                <a:cs typeface="Arial"/>
              </a:rPr>
              <a:t>'</a:t>
            </a:r>
            <a:r>
              <a:rPr sz="1300" spc="-65" dirty="0">
                <a:solidFill>
                  <a:srgbClr val="111111"/>
                </a:solidFill>
                <a:latin typeface="Arial"/>
                <a:cs typeface="Arial"/>
              </a:rPr>
              <a:t>on</a:t>
            </a:r>
            <a:r>
              <a:rPr sz="130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130" dirty="0">
                <a:solidFill>
                  <a:srgbClr val="111111"/>
                </a:solidFill>
                <a:latin typeface="Arial"/>
                <a:cs typeface="Arial"/>
              </a:rPr>
              <a:t>Sa</a:t>
            </a:r>
            <a:r>
              <a:rPr sz="1300" spc="-10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300" spc="-95" dirty="0">
                <a:solidFill>
                  <a:srgbClr val="111111"/>
                </a:solidFill>
                <a:latin typeface="Arial"/>
                <a:cs typeface="Arial"/>
              </a:rPr>
              <a:t>gado</a:t>
            </a:r>
            <a:r>
              <a:rPr sz="1300" spc="-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300" spc="-135" dirty="0">
                <a:solidFill>
                  <a:srgbClr val="111111"/>
                </a:solidFill>
                <a:latin typeface="Arial"/>
                <a:cs typeface="Arial"/>
              </a:rPr>
              <a:t>Gomes</a:t>
            </a:r>
            <a:endParaRPr sz="1300">
              <a:latin typeface="Arial"/>
              <a:cs typeface="Arial"/>
            </a:endParaRPr>
          </a:p>
          <a:p>
            <a:pPr marL="417195">
              <a:lnSpc>
                <a:spcPts val="1320"/>
              </a:lnSpc>
            </a:pPr>
            <a:r>
              <a:rPr sz="1250" spc="-15" dirty="0">
                <a:solidFill>
                  <a:srgbClr val="1F1F1F"/>
                </a:solidFill>
                <a:latin typeface="Arial"/>
                <a:cs typeface="Arial"/>
              </a:rPr>
              <a:t>ro</a:t>
            </a:r>
            <a:r>
              <a:rPr sz="125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2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90" dirty="0">
                <a:solidFill>
                  <a:srgbClr val="111111"/>
                </a:solidFill>
                <a:latin typeface="Arial"/>
                <a:cs typeface="Arial"/>
              </a:rPr>
              <a:t>Com.</a:t>
            </a:r>
            <a:r>
              <a:rPr sz="1250" spc="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3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250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75" dirty="0">
                <a:solidFill>
                  <a:srgbClr val="111111"/>
                </a:solidFill>
                <a:latin typeface="Arial"/>
                <a:cs typeface="Arial"/>
              </a:rPr>
              <a:t>Aquis</a:t>
            </a:r>
            <a:r>
              <a:rPr sz="1250" spc="2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80" dirty="0">
                <a:solidFill>
                  <a:srgbClr val="111111"/>
                </a:solidFill>
                <a:latin typeface="Arial"/>
                <a:cs typeface="Arial"/>
              </a:rPr>
              <a:t>ções</a:t>
            </a:r>
            <a:endParaRPr sz="12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07864" y="3383750"/>
            <a:ext cx="2807335" cy="148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30810" algn="r">
              <a:lnSpc>
                <a:spcPts val="290"/>
              </a:lnSpc>
            </a:pPr>
            <a:r>
              <a:rPr sz="1600" spc="1255" dirty="0">
                <a:solidFill>
                  <a:srgbClr val="9090A3"/>
                </a:solidFill>
                <a:latin typeface="Times New Roman"/>
                <a:cs typeface="Times New Roman"/>
              </a:rPr>
              <a:t>-(2</a:t>
            </a:r>
            <a:endParaRPr sz="1600">
              <a:latin typeface="Times New Roman"/>
              <a:cs typeface="Times New Roman"/>
            </a:endParaRPr>
          </a:p>
          <a:p>
            <a:pPr marL="132080">
              <a:lnSpc>
                <a:spcPts val="2120"/>
              </a:lnSpc>
              <a:tabLst>
                <a:tab pos="2700020" algn="l"/>
              </a:tabLst>
            </a:pPr>
            <a:r>
              <a:rPr sz="8175" spc="-4034" baseline="-31090" dirty="0">
                <a:solidFill>
                  <a:srgbClr val="5E5E62"/>
                </a:solidFill>
                <a:latin typeface="Times New Roman"/>
                <a:cs typeface="Times New Roman"/>
              </a:rPr>
              <a:t>?</a:t>
            </a:r>
            <a:r>
              <a:rPr sz="1250" spc="-105" dirty="0">
                <a:solidFill>
                  <a:srgbClr val="111111"/>
                </a:solidFill>
                <a:latin typeface="Arial"/>
                <a:cs typeface="Arial"/>
              </a:rPr>
              <a:t>Sue</a:t>
            </a:r>
            <a:r>
              <a:rPr sz="1250" spc="-4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50" spc="-27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8175" spc="-2227" baseline="-31090" dirty="0">
                <a:solidFill>
                  <a:srgbClr val="5E5E62"/>
                </a:solidFill>
                <a:latin typeface="Times New Roman"/>
                <a:cs typeface="Times New Roman"/>
              </a:rPr>
              <a:t>;</a:t>
            </a:r>
            <a:r>
              <a:rPr sz="1250" spc="-32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8175" spc="-2250" baseline="-31090" dirty="0">
                <a:solidFill>
                  <a:srgbClr val="1F1F1F"/>
                </a:solidFill>
                <a:latin typeface="Times New Roman"/>
                <a:cs typeface="Times New Roman"/>
              </a:rPr>
              <a:t>º</a:t>
            </a:r>
            <a:r>
              <a:rPr sz="1250" spc="-12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8175" spc="-4079" baseline="-31090" dirty="0">
                <a:solidFill>
                  <a:srgbClr val="1F1F1F"/>
                </a:solidFill>
                <a:latin typeface="Times New Roman"/>
                <a:cs typeface="Times New Roman"/>
              </a:rPr>
              <a:t>d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lic</a:t>
            </a:r>
            <a:r>
              <a:rPr sz="12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an</a:t>
            </a:r>
            <a:r>
              <a:rPr sz="1250" spc="-65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8175" i="1" spc="-1260" baseline="-31090" dirty="0">
                <a:solidFill>
                  <a:srgbClr val="4B4B52"/>
                </a:solidFill>
                <a:latin typeface="Times New Roman"/>
                <a:cs typeface="Times New Roman"/>
              </a:rPr>
              <a:t>: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Ri</a:t>
            </a:r>
            <a:r>
              <a:rPr sz="1250" spc="-675" dirty="0">
                <a:solidFill>
                  <a:srgbClr val="111111"/>
                </a:solidFill>
                <a:latin typeface="Arial"/>
                <a:cs typeface="Arial"/>
              </a:rPr>
              <a:t>b</a:t>
            </a:r>
            <a:r>
              <a:rPr sz="8175" i="1" spc="-3195" baseline="-31090" dirty="0">
                <a:solidFill>
                  <a:srgbClr val="111111"/>
                </a:solidFill>
                <a:latin typeface="Times New Roman"/>
                <a:cs typeface="Times New Roman"/>
              </a:rPr>
              <a:t>d</a:t>
            </a:r>
            <a:r>
              <a:rPr sz="1250" spc="-67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8175" i="1" spc="-2775" baseline="-31090" dirty="0">
                <a:solidFill>
                  <a:srgbClr val="111111"/>
                </a:solidFill>
                <a:latin typeface="Times New Roman"/>
                <a:cs typeface="Times New Roman"/>
              </a:rPr>
              <a:t>e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iro</a:t>
            </a:r>
            <a:r>
              <a:rPr sz="12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8025" i="1" spc="-157" baseline="-31671" dirty="0">
                <a:solidFill>
                  <a:srgbClr val="6E6E74"/>
                </a:solidFill>
                <a:latin typeface="Arial"/>
                <a:cs typeface="Arial"/>
              </a:rPr>
              <a:t>W</a:t>
            </a:r>
            <a:r>
              <a:rPr sz="8025" i="1" baseline="-31671" dirty="0">
                <a:solidFill>
                  <a:srgbClr val="6E6E74"/>
                </a:solidFill>
                <a:latin typeface="Arial"/>
                <a:cs typeface="Arial"/>
              </a:rPr>
              <a:t>	</a:t>
            </a:r>
            <a:r>
              <a:rPr sz="8025" spc="-1139" baseline="-31671" dirty="0">
                <a:solidFill>
                  <a:srgbClr val="9090A3"/>
                </a:solidFill>
                <a:latin typeface="Arial"/>
                <a:cs typeface="Arial"/>
              </a:rPr>
              <a:t>.</a:t>
            </a:r>
            <a:endParaRPr sz="8025" baseline="-31671">
              <a:latin typeface="Arial"/>
              <a:cs typeface="Arial"/>
            </a:endParaRPr>
          </a:p>
          <a:p>
            <a:pPr marL="172720" marR="854075" indent="-160655">
              <a:lnSpc>
                <a:spcPct val="95800"/>
              </a:lnSpc>
              <a:spcBef>
                <a:spcPts val="3470"/>
              </a:spcBef>
            </a:pPr>
            <a:r>
              <a:rPr sz="1050" i="1" spc="-170" dirty="0">
                <a:solidFill>
                  <a:srgbClr val="A7A5B1"/>
                </a:solidFill>
                <a:latin typeface="Times New Roman"/>
                <a:cs typeface="Times New Roman"/>
              </a:rPr>
              <a:t>t</a:t>
            </a:r>
            <a:r>
              <a:rPr sz="1250" spc="-107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go</a:t>
            </a:r>
            <a:r>
              <a:rPr sz="1250" spc="5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250" spc="260" dirty="0">
                <a:solidFill>
                  <a:srgbClr val="4B4B52"/>
                </a:solidFill>
                <a:latin typeface="Arial"/>
                <a:cs typeface="Arial"/>
              </a:rPr>
              <a:t>(</a:t>
            </a:r>
            <a:r>
              <a:rPr sz="1250" spc="-50" dirty="0">
                <a:solidFill>
                  <a:srgbClr val="4B4B52"/>
                </a:solidFill>
                <a:latin typeface="Arial"/>
                <a:cs typeface="Arial"/>
              </a:rPr>
              <a:t>l</a:t>
            </a:r>
            <a:r>
              <a:rPr sz="1250" spc="-75" dirty="0">
                <a:solidFill>
                  <a:srgbClr val="111111"/>
                </a:solidFill>
                <a:latin typeface="Arial"/>
                <a:cs typeface="Arial"/>
              </a:rPr>
              <a:t>opes</a:t>
            </a:r>
            <a:r>
              <a:rPr sz="12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250" spc="-16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50" spc="-105" dirty="0">
                <a:solidFill>
                  <a:srgbClr val="A7A5B1"/>
                </a:solidFill>
                <a:latin typeface="Arial"/>
                <a:cs typeface="Arial"/>
              </a:rPr>
              <a:t>""'</a:t>
            </a:r>
            <a:r>
              <a:rPr sz="1250" dirty="0">
                <a:solidFill>
                  <a:srgbClr val="A7A5B1"/>
                </a:solidFill>
                <a:latin typeface="Arial"/>
                <a:cs typeface="Arial"/>
              </a:rPr>
              <a:t> </a:t>
            </a:r>
            <a:r>
              <a:rPr sz="1250" spc="-160" dirty="0">
                <a:solidFill>
                  <a:srgbClr val="A7A5B1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F1F1F"/>
                </a:solidFill>
                <a:latin typeface="Arial"/>
                <a:cs typeface="Arial"/>
              </a:rPr>
              <a:t>elo</a:t>
            </a:r>
            <a:r>
              <a:rPr sz="125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Chaves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4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50" spc="-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95" dirty="0">
                <a:solidFill>
                  <a:srgbClr val="111111"/>
                </a:solidFill>
                <a:latin typeface="Arial"/>
                <a:cs typeface="Arial"/>
              </a:rPr>
              <a:t>ação</a:t>
            </a:r>
            <a:r>
              <a:rPr sz="12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111111"/>
                </a:solidFill>
                <a:latin typeface="Arial"/>
                <a:cs typeface="Arial"/>
              </a:rPr>
              <a:t>Tr</a:t>
            </a:r>
            <a:r>
              <a:rPr sz="1250" spc="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40" dirty="0">
                <a:solidFill>
                  <a:srgbClr val="111111"/>
                </a:solidFill>
                <a:latin typeface="Arial"/>
                <a:cs typeface="Arial"/>
              </a:rPr>
              <a:t>unfo</a:t>
            </a:r>
            <a:r>
              <a:rPr sz="12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30" dirty="0">
                <a:solidFill>
                  <a:srgbClr val="111111"/>
                </a:solidFill>
                <a:latin typeface="Arial"/>
                <a:cs typeface="Arial"/>
              </a:rPr>
              <a:t>LTDA</a:t>
            </a:r>
            <a:r>
              <a:rPr sz="12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45" dirty="0">
                <a:solidFill>
                  <a:srgbClr val="111111"/>
                </a:solidFill>
                <a:latin typeface="Arial"/>
                <a:cs typeface="Arial"/>
              </a:rPr>
              <a:t>ME</a:t>
            </a:r>
            <a:r>
              <a:rPr sz="1250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80" dirty="0">
                <a:solidFill>
                  <a:srgbClr val="1F1F1F"/>
                </a:solidFill>
                <a:latin typeface="Arial"/>
                <a:cs typeface="Arial"/>
              </a:rPr>
              <a:t>CNPJ</a:t>
            </a:r>
            <a:r>
              <a:rPr sz="125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F1F1F"/>
                </a:solidFill>
                <a:latin typeface="Arial"/>
                <a:cs typeface="Arial"/>
              </a:rPr>
              <a:t>06.047</a:t>
            </a:r>
            <a:r>
              <a:rPr sz="1250" spc="20" dirty="0">
                <a:solidFill>
                  <a:srgbClr val="1F1F1F"/>
                </a:solidFill>
                <a:latin typeface="Arial"/>
                <a:cs typeface="Arial"/>
              </a:rPr>
              <a:t>.</a:t>
            </a:r>
            <a:r>
              <a:rPr sz="1250" spc="-35" dirty="0">
                <a:solidFill>
                  <a:srgbClr val="1F1F1F"/>
                </a:solidFill>
                <a:latin typeface="Arial"/>
                <a:cs typeface="Arial"/>
              </a:rPr>
              <a:t>605/000</a:t>
            </a:r>
            <a:r>
              <a:rPr sz="1250" spc="-10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50" spc="4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250" spc="-110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250" dirty="0">
                <a:solidFill>
                  <a:srgbClr val="1F1F1F"/>
                </a:solidFill>
                <a:latin typeface="Arial"/>
                <a:cs typeface="Arial"/>
              </a:rPr>
              <a:t>4</a:t>
            </a:r>
            <a:endParaRPr sz="12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86831" y="5144383"/>
            <a:ext cx="936625" cy="527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6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3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3950" i="1" spc="-1350" dirty="0">
                <a:solidFill>
                  <a:srgbClr val="111111"/>
                </a:solidFill>
                <a:latin typeface="Times New Roman"/>
                <a:cs typeface="Times New Roman"/>
              </a:rPr>
              <a:t>d</a:t>
            </a:r>
            <a:r>
              <a:rPr sz="3950" i="1" spc="-305" dirty="0">
                <a:solidFill>
                  <a:srgbClr val="6E6E74"/>
                </a:solidFill>
                <a:latin typeface="Times New Roman"/>
                <a:cs typeface="Times New Roman"/>
              </a:rPr>
              <a:t>:</a:t>
            </a:r>
            <a:r>
              <a:rPr sz="1300" spc="-100" dirty="0">
                <a:solidFill>
                  <a:srgbClr val="111111"/>
                </a:solidFill>
                <a:latin typeface="Arial"/>
                <a:cs typeface="Arial"/>
              </a:rPr>
              <a:t>Carva</a:t>
            </a:r>
            <a:r>
              <a:rPr sz="1300" spc="-2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300" spc="-80" dirty="0">
                <a:solidFill>
                  <a:srgbClr val="111111"/>
                </a:solidFill>
                <a:latin typeface="Arial"/>
                <a:cs typeface="Arial"/>
              </a:rPr>
              <a:t>ho</a:t>
            </a:r>
            <a:endParaRPr sz="13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68058" y="5595156"/>
            <a:ext cx="2198370" cy="368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ts val="1450"/>
              </a:lnSpc>
            </a:pPr>
            <a:r>
              <a:rPr sz="1250" spc="-204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250" spc="350" dirty="0">
                <a:solidFill>
                  <a:srgbClr val="38383B"/>
                </a:solidFill>
                <a:latin typeface="Arial"/>
                <a:cs typeface="Arial"/>
              </a:rPr>
              <a:t>f</a:t>
            </a:r>
            <a:r>
              <a:rPr sz="1250" spc="-210" dirty="0">
                <a:solidFill>
                  <a:srgbClr val="BFC1CA"/>
                </a:solidFill>
                <a:latin typeface="Arial"/>
                <a:cs typeface="Arial"/>
              </a:rPr>
              <a:t>-</a:t>
            </a:r>
            <a:r>
              <a:rPr sz="1250" spc="180" dirty="0">
                <a:solidFill>
                  <a:srgbClr val="1F1F1F"/>
                </a:solidFill>
                <a:latin typeface="Arial"/>
                <a:cs typeface="Arial"/>
              </a:rPr>
              <a:t>w</a:t>
            </a:r>
            <a:r>
              <a:rPr sz="1250" spc="-70" dirty="0">
                <a:solidFill>
                  <a:srgbClr val="1F1F1F"/>
                </a:solidFill>
                <a:latin typeface="Arial"/>
                <a:cs typeface="Arial"/>
              </a:rPr>
              <a:t>ay</a:t>
            </a:r>
            <a:r>
              <a:rPr sz="125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250" spc="-120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2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250" spc="-70" dirty="0">
                <a:solidFill>
                  <a:srgbClr val="111111"/>
                </a:solidFill>
                <a:latin typeface="Arial"/>
                <a:cs typeface="Arial"/>
              </a:rPr>
              <a:t>agens</a:t>
            </a:r>
            <a:r>
              <a:rPr sz="12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250" spc="-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Turismo</a:t>
            </a:r>
            <a:r>
              <a:rPr sz="1250" spc="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21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250" spc="-140" dirty="0">
                <a:solidFill>
                  <a:srgbClr val="111111"/>
                </a:solidFill>
                <a:latin typeface="Arial"/>
                <a:cs typeface="Arial"/>
              </a:rPr>
              <a:t>TOA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180" dirty="0">
                <a:solidFill>
                  <a:srgbClr val="111111"/>
                </a:solidFill>
                <a:latin typeface="Arial"/>
                <a:cs typeface="Arial"/>
              </a:rPr>
              <a:t>CNPJ</a:t>
            </a:r>
            <a:r>
              <a:rPr sz="1250" spc="8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095072</a:t>
            </a:r>
            <a:r>
              <a:rPr sz="1250" spc="-12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spc="-25" dirty="0">
                <a:solidFill>
                  <a:srgbClr val="111111"/>
                </a:solidFill>
                <a:latin typeface="Arial"/>
                <a:cs typeface="Arial"/>
              </a:rPr>
              <a:t>4/000</a:t>
            </a:r>
            <a:r>
              <a:rPr sz="1250" spc="-6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250" spc="-50" dirty="0">
                <a:solidFill>
                  <a:srgbClr val="111111"/>
                </a:solidFill>
                <a:latin typeface="Arial"/>
                <a:cs typeface="Arial"/>
              </a:rPr>
              <a:t>-23</a:t>
            </a:r>
            <a:endParaRPr sz="1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741</Words>
  <Application>Microsoft Office PowerPoint</Application>
  <PresentationFormat>Benutzerdefiniert</PresentationFormat>
  <Paragraphs>79</Paragraphs>
  <Slides>3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4" baseType="lpstr">
      <vt:lpstr>Office Theme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2018-06-28T16:37:25Z</dcterms:created>
  <dcterms:modified xsi:type="dcterms:W3CDTF">2018-06-28T14:37:28Z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