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6673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608076"/>
            <a:ext cx="694944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9445752"/>
            <a:ext cx="795528" cy="6400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27064" y="10314431"/>
            <a:ext cx="786384" cy="3566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9969" y="5461949"/>
            <a:ext cx="196850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0" y="0"/>
                </a:moveTo>
                <a:lnTo>
                  <a:pt x="196835" y="0"/>
                </a:lnTo>
              </a:path>
            </a:pathLst>
          </a:custGeom>
          <a:ln w="4473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52586" y="5482287"/>
            <a:ext cx="613410" cy="0"/>
          </a:xfrm>
          <a:custGeom>
            <a:avLst/>
            <a:gdLst/>
            <a:ahLst/>
            <a:cxnLst/>
            <a:rect l="l" t="t" r="r" b="b"/>
            <a:pathLst>
              <a:path w="613410">
                <a:moveTo>
                  <a:pt x="0" y="0"/>
                </a:moveTo>
                <a:lnTo>
                  <a:pt x="612872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59828" y="5461949"/>
            <a:ext cx="309245" cy="0"/>
          </a:xfrm>
          <a:custGeom>
            <a:avLst/>
            <a:gdLst/>
            <a:ahLst/>
            <a:cxnLst/>
            <a:rect l="l" t="t" r="r" b="b"/>
            <a:pathLst>
              <a:path w="309245">
                <a:moveTo>
                  <a:pt x="0" y="0"/>
                </a:moveTo>
                <a:lnTo>
                  <a:pt x="308673" y="0"/>
                </a:lnTo>
              </a:path>
            </a:pathLst>
          </a:custGeom>
          <a:ln w="4473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34378" y="9804310"/>
            <a:ext cx="59937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ntegralmente</a:t>
            </a:r>
            <a:r>
              <a:rPr sz="1050" spc="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qualidade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técn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ca</a:t>
            </a:r>
            <a:r>
              <a:rPr sz="1050" spc="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mater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al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oferecido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cumprindo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prazo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entrega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67761" y="717177"/>
            <a:ext cx="1807845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spc="-35" dirty="0">
                <a:solidFill>
                  <a:srgbClr val="0E0E0F"/>
                </a:solidFill>
                <a:latin typeface="Arial"/>
                <a:cs typeface="Arial"/>
              </a:rPr>
              <a:t>MACKENZ</a:t>
            </a:r>
            <a:r>
              <a:rPr sz="2350" b="1" spc="17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2350" b="1" spc="-20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600" b="1" spc="20" dirty="0">
                <a:solidFill>
                  <a:srgbClr val="0E0E0F"/>
                </a:solidFill>
                <a:latin typeface="Arial"/>
                <a:cs typeface="Arial"/>
              </a:rPr>
              <a:t>ESPORTE</a:t>
            </a:r>
            <a:r>
              <a:rPr sz="1600" b="1" spc="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E0E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29904" y="1444962"/>
            <a:ext cx="6026785" cy="2625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24075" indent="3202940">
              <a:lnSpc>
                <a:spcPct val="100000"/>
              </a:lnSpc>
            </a:pPr>
            <a:r>
              <a:rPr sz="950" spc="-40" dirty="0">
                <a:solidFill>
                  <a:srgbClr val="0E0E0F"/>
                </a:solidFill>
                <a:latin typeface="Times New Roman"/>
                <a:cs typeface="Times New Roman"/>
              </a:rPr>
              <a:t>P</a:t>
            </a:r>
            <a:r>
              <a:rPr sz="950" spc="20" dirty="0">
                <a:solidFill>
                  <a:srgbClr val="343434"/>
                </a:solidFill>
                <a:latin typeface="Times New Roman"/>
                <a:cs typeface="Times New Roman"/>
              </a:rPr>
              <a:t>á</a:t>
            </a:r>
            <a:r>
              <a:rPr sz="950" spc="50" dirty="0">
                <a:solidFill>
                  <a:srgbClr val="343434"/>
                </a:solidFill>
                <a:latin typeface="Times New Roman"/>
                <a:cs typeface="Times New Roman"/>
              </a:rPr>
              <a:t>g</a:t>
            </a:r>
            <a:r>
              <a:rPr sz="950" spc="-25" dirty="0">
                <a:solidFill>
                  <a:srgbClr val="0E0E0F"/>
                </a:solidFill>
                <a:latin typeface="Times New Roman"/>
                <a:cs typeface="Times New Roman"/>
              </a:rPr>
              <a:t>ina</a:t>
            </a:r>
            <a:r>
              <a:rPr sz="950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950" spc="-85" dirty="0">
                <a:solidFill>
                  <a:srgbClr val="0E0E0F"/>
                </a:solidFill>
                <a:latin typeface="Times New Roman"/>
                <a:cs typeface="Times New Roman"/>
              </a:rPr>
              <a:t>1</a:t>
            </a:r>
            <a:r>
              <a:rPr sz="950" spc="-70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0E0E0F"/>
                </a:solidFill>
                <a:latin typeface="Times New Roman"/>
                <a:cs typeface="Times New Roman"/>
              </a:rPr>
              <a:t>d</a:t>
            </a:r>
            <a:r>
              <a:rPr sz="950" spc="60" dirty="0">
                <a:solidFill>
                  <a:srgbClr val="343434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0E0E0F"/>
                </a:solidFill>
                <a:latin typeface="Times New Roman"/>
                <a:cs typeface="Times New Roman"/>
              </a:rPr>
              <a:t>6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50">
              <a:latin typeface="Times New Roman"/>
              <a:cs typeface="Times New Roman"/>
            </a:endParaRPr>
          </a:p>
          <a:p>
            <a:pPr marR="14604" algn="ctr">
              <a:lnSpc>
                <a:spcPct val="100000"/>
              </a:lnSpc>
            </a:pPr>
            <a:r>
              <a:rPr sz="1100" b="1" spc="-40" dirty="0">
                <a:solidFill>
                  <a:srgbClr val="0E0E0F"/>
                </a:solidFill>
                <a:latin typeface="Arial"/>
                <a:cs typeface="Arial"/>
              </a:rPr>
              <a:t>CONTRATO</a:t>
            </a:r>
            <a:r>
              <a:rPr sz="1100" b="1" spc="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100" b="1" spc="5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125" b="1" spc="307" baseline="22222" dirty="0">
                <a:solidFill>
                  <a:srgbClr val="0E0E0F"/>
                </a:solidFill>
                <a:latin typeface="Arial"/>
                <a:cs typeface="Arial"/>
              </a:rPr>
              <a:t>0</a:t>
            </a:r>
            <a:r>
              <a:rPr sz="1125" b="1" spc="67" baseline="22222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E0E0F"/>
                </a:solidFill>
                <a:latin typeface="Arial"/>
                <a:cs typeface="Arial"/>
              </a:rPr>
              <a:t>004/20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100" b="1" spc="110" dirty="0">
                <a:solidFill>
                  <a:srgbClr val="0E0E0F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080" indent="429259" algn="just">
              <a:lnSpc>
                <a:spcPct val="91200"/>
              </a:lnSpc>
            </a:pP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E0E0F"/>
                </a:solidFill>
                <a:latin typeface="Arial"/>
                <a:cs typeface="Arial"/>
              </a:rPr>
              <a:t>MACKENZ</a:t>
            </a:r>
            <a:r>
              <a:rPr sz="1100" b="1" spc="3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100" b="1" spc="-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ESPORTE</a:t>
            </a:r>
            <a:r>
              <a:rPr sz="1100" b="1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E0E0F"/>
                </a:solidFill>
                <a:latin typeface="Arial"/>
                <a:cs typeface="Arial"/>
              </a:rPr>
              <a:t>CL</a:t>
            </a: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U</a:t>
            </a:r>
            <a:r>
              <a:rPr sz="1100" b="1" spc="-40" dirty="0">
                <a:solidFill>
                  <a:srgbClr val="0E0E0F"/>
                </a:solidFill>
                <a:latin typeface="Arial"/>
                <a:cs typeface="Arial"/>
              </a:rPr>
              <a:t>BE,</a:t>
            </a:r>
            <a:r>
              <a:rPr sz="1100" b="1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associação</a:t>
            </a:r>
            <a:r>
              <a:rPr sz="1050" spc="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sem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fins</a:t>
            </a:r>
            <a:r>
              <a:rPr sz="1050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econôm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cos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lucrat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vo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s</a:t>
            </a:r>
            <a:r>
              <a:rPr sz="1050" spc="370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com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sede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cidade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Horizont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434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-1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Estado</a:t>
            </a:r>
            <a:r>
              <a:rPr sz="1050" spc="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Minas</a:t>
            </a:r>
            <a:r>
              <a:rPr sz="1050" spc="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Gerais,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E0E0F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1300" spc="-120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Benvinda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Carvalho,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fina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250" dirty="0">
                <a:solidFill>
                  <a:srgbClr val="0E0E0F"/>
                </a:solidFill>
                <a:latin typeface="Arial"/>
                <a:cs typeface="Arial"/>
              </a:rPr>
              <a:t>,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Ba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rro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Santo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Antônio,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CEP: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30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330-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80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CNPJ</a:t>
            </a:r>
            <a:r>
              <a:rPr sz="1050" spc="-114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7.499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252/000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-00,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neste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ato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represe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tado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seus</a:t>
            </a:r>
            <a:endParaRPr sz="1050">
              <a:latin typeface="Arial"/>
              <a:cs typeface="Arial"/>
            </a:endParaRPr>
          </a:p>
          <a:p>
            <a:pPr marL="12700" marR="41910" algn="just">
              <a:lnSpc>
                <a:spcPts val="1280"/>
              </a:lnSpc>
              <a:spcBef>
                <a:spcPts val="80"/>
              </a:spcBef>
            </a:pP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representantes </a:t>
            </a:r>
            <a:r>
              <a:rPr sz="1050" spc="-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ega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s,</a:t>
            </a:r>
            <a:r>
              <a:rPr sz="1050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denominado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CON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TRATANTE,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outro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ado,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E0E0F"/>
                </a:solidFill>
                <a:latin typeface="Arial"/>
                <a:cs typeface="Arial"/>
              </a:rPr>
              <a:t>PEQUITA</a:t>
            </a: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0E0E0F"/>
                </a:solidFill>
                <a:latin typeface="Arial"/>
                <a:cs typeface="Arial"/>
              </a:rPr>
              <a:t>NDÚSTRIA</a:t>
            </a:r>
            <a:r>
              <a:rPr sz="1100" b="1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100" b="1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F"/>
                </a:solidFill>
                <a:latin typeface="Arial"/>
                <a:cs typeface="Arial"/>
              </a:rPr>
              <a:t>COMÉRC</a:t>
            </a:r>
            <a:r>
              <a:rPr sz="1100" b="1" spc="-4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100" b="1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100" b="1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F"/>
                </a:solidFill>
                <a:latin typeface="Arial"/>
                <a:cs typeface="Arial"/>
              </a:rPr>
              <a:t>ART</a:t>
            </a:r>
            <a:r>
              <a:rPr sz="1100" b="1" spc="2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GOS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1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ESPORTIVOS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19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TDA- 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E0E0F"/>
                </a:solidFill>
                <a:latin typeface="Arial"/>
                <a:cs typeface="Arial"/>
              </a:rPr>
              <a:t>EP</a:t>
            </a:r>
            <a:r>
              <a:rPr sz="1100" b="1" spc="0" dirty="0">
                <a:solidFill>
                  <a:srgbClr val="0E0E0F"/>
                </a:solidFill>
                <a:latin typeface="Arial"/>
                <a:cs typeface="Arial"/>
              </a:rPr>
              <a:t>P</a:t>
            </a:r>
            <a:r>
              <a:rPr sz="1100" spc="-65" dirty="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sz="1100" spc="33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sede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na</a:t>
            </a:r>
            <a:r>
              <a:rPr sz="1050" spc="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Aven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João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Samara,</a:t>
            </a:r>
            <a:endParaRPr sz="1050">
              <a:latin typeface="Arial"/>
              <a:cs typeface="Arial"/>
            </a:endParaRPr>
          </a:p>
          <a:p>
            <a:pPr marL="12700" marR="34290" algn="just">
              <a:lnSpc>
                <a:spcPct val="102099"/>
              </a:lnSpc>
              <a:spcBef>
                <a:spcPts val="55"/>
              </a:spcBef>
            </a:pP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200" spc="247" baseline="24305" dirty="0">
                <a:solidFill>
                  <a:srgbClr val="0E0E0F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1200" spc="-30" baseline="24305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1.047,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Ba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rro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São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João</a:t>
            </a:r>
            <a:r>
              <a:rPr sz="1050" spc="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Bat</a:t>
            </a:r>
            <a:r>
              <a:rPr sz="1050" spc="-8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sta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-105" dirty="0">
                <a:solidFill>
                  <a:srgbClr val="0E0E0F"/>
                </a:solidFill>
                <a:latin typeface="Arial"/>
                <a:cs typeface="Arial"/>
              </a:rPr>
              <a:t>CEP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E0E0F"/>
                </a:solidFill>
                <a:latin typeface="Arial"/>
                <a:cs typeface="Arial"/>
              </a:rPr>
              <a:t>3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520-10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0</a:t>
            </a:r>
            <a:r>
              <a:rPr sz="1050" spc="370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em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Be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Hor</a:t>
            </a:r>
            <a:r>
              <a:rPr sz="1050" spc="-9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zonte-MG.,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nscr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ta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no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CNPJ</a:t>
            </a:r>
            <a:r>
              <a:rPr sz="1050" spc="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sob</a:t>
            </a:r>
            <a:r>
              <a:rPr sz="1050" spc="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n°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24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0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5</a:t>
            </a:r>
            <a:r>
              <a:rPr sz="1050" spc="-45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85</a:t>
            </a:r>
            <a:r>
              <a:rPr sz="1050" spc="-15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/000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275" dirty="0">
                <a:solidFill>
                  <a:srgbClr val="0E0E0F"/>
                </a:solidFill>
                <a:latin typeface="Arial"/>
                <a:cs typeface="Arial"/>
              </a:rPr>
              <a:t>-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76,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neste 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F"/>
                </a:solidFill>
                <a:latin typeface="Arial"/>
                <a:cs typeface="Arial"/>
              </a:rPr>
              <a:t>Lúcio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0E0E0F"/>
                </a:solidFill>
                <a:latin typeface="Arial"/>
                <a:cs typeface="Arial"/>
              </a:rPr>
              <a:t>Mário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100" b="1" spc="-1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Mesqu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55" dirty="0">
                <a:solidFill>
                  <a:srgbClr val="0E0E0F"/>
                </a:solidFill>
                <a:latin typeface="Arial"/>
                <a:cs typeface="Arial"/>
              </a:rPr>
              <a:t>ta,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denom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nada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CON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RATADA,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firmam</a:t>
            </a:r>
            <a:r>
              <a:rPr sz="1050" spc="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presente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CO</a:t>
            </a:r>
            <a:r>
              <a:rPr sz="1050" spc="-160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TRA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T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195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-145" dirty="0">
                <a:solidFill>
                  <a:srgbClr val="838383"/>
                </a:solidFill>
                <a:latin typeface="Arial"/>
                <a:cs typeface="Arial"/>
              </a:rPr>
              <a:t>·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med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ante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as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cláusu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as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condi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ções: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CLÁUS</a:t>
            </a:r>
            <a:r>
              <a:rPr sz="1100" b="1" spc="-30" dirty="0">
                <a:solidFill>
                  <a:srgbClr val="0E0E0F"/>
                </a:solidFill>
                <a:latin typeface="Arial"/>
                <a:cs typeface="Arial"/>
              </a:rPr>
              <a:t>U</a:t>
            </a:r>
            <a:r>
              <a:rPr sz="1100" b="1" spc="-45" dirty="0">
                <a:solidFill>
                  <a:srgbClr val="0E0E0F"/>
                </a:solidFill>
                <a:latin typeface="Arial"/>
                <a:cs typeface="Arial"/>
              </a:rPr>
              <a:t>LA</a:t>
            </a:r>
            <a:r>
              <a:rPr sz="1100" b="1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100" b="1" spc="140" dirty="0">
                <a:solidFill>
                  <a:srgbClr val="0E0E0F"/>
                </a:solidFill>
                <a:latin typeface="Arial"/>
                <a:cs typeface="Arial"/>
              </a:rPr>
              <a:t>ª</a:t>
            </a:r>
            <a:r>
              <a:rPr sz="1100" b="1" spc="-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535" dirty="0">
                <a:solidFill>
                  <a:srgbClr val="0E0E0F"/>
                </a:solidFill>
                <a:latin typeface="Arial"/>
                <a:cs typeface="Arial"/>
              </a:rPr>
              <a:t>-</a:t>
            </a:r>
            <a:r>
              <a:rPr sz="1100" b="1" spc="-1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OBJETO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50">
              <a:latin typeface="Times New Roman"/>
              <a:cs typeface="Times New Roman"/>
            </a:endParaRPr>
          </a:p>
          <a:p>
            <a:pPr marL="446405">
              <a:lnSpc>
                <a:spcPct val="100000"/>
              </a:lnSpc>
            </a:pP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Const</a:t>
            </a:r>
            <a:r>
              <a:rPr sz="1050" spc="-4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tui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objeto</a:t>
            </a:r>
            <a:r>
              <a:rPr sz="1050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desse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contrato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-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fornecimento </a:t>
            </a:r>
            <a:r>
              <a:rPr sz="1050" spc="-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dos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seguintes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iten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s</a:t>
            </a:r>
            <a:r>
              <a:rPr sz="1050" spc="185" dirty="0">
                <a:solidFill>
                  <a:srgbClr val="343434"/>
                </a:solidFill>
                <a:latin typeface="Arial"/>
                <a:cs typeface="Arial"/>
              </a:rPr>
              <a:t>: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9904" y="5650787"/>
            <a:ext cx="6022340" cy="3489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9209" algn="just">
              <a:lnSpc>
                <a:spcPct val="103099"/>
              </a:lnSpc>
              <a:tabLst>
                <a:tab pos="2848610" algn="l"/>
              </a:tabLst>
            </a:pP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Para </a:t>
            </a:r>
            <a:r>
              <a:rPr sz="1050" spc="-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treinamento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vo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v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dos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MACKENZ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FORMANDO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160" dirty="0">
                <a:solidFill>
                  <a:srgbClr val="0E0E0F"/>
                </a:solidFill>
                <a:latin typeface="Arial"/>
                <a:cs typeface="Arial"/>
              </a:rPr>
              <a:t>Í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MP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COS,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em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conformidade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as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Ane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xo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345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spc="-1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conforme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divisão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apresentada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no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Edital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Convite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E0E0F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03-20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5</a:t>
            </a:r>
            <a:r>
              <a:rPr sz="1050" spc="18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	</a:t>
            </a:r>
            <a:r>
              <a:rPr sz="1050" spc="-5" dirty="0">
                <a:solidFill>
                  <a:srgbClr val="939393"/>
                </a:solidFill>
                <a:latin typeface="Arial"/>
                <a:cs typeface="Arial"/>
              </a:rPr>
              <a:t>·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indent="4445" algn="just">
              <a:lnSpc>
                <a:spcPct val="103499"/>
              </a:lnSpc>
            </a:pPr>
            <a:r>
              <a:rPr sz="1100" b="1" spc="5" dirty="0">
                <a:solidFill>
                  <a:srgbClr val="0E0E0F"/>
                </a:solidFill>
                <a:latin typeface="Arial"/>
                <a:cs typeface="Arial"/>
              </a:rPr>
              <a:t>Parágrafo </a:t>
            </a:r>
            <a:r>
              <a:rPr sz="1100" b="1" spc="-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100" b="1" spc="100" dirty="0">
                <a:solidFill>
                  <a:srgbClr val="0E0E0F"/>
                </a:solidFill>
                <a:latin typeface="Arial"/>
                <a:cs typeface="Arial"/>
              </a:rPr>
              <a:t>°.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Durante </a:t>
            </a:r>
            <a:r>
              <a:rPr sz="1050" spc="-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v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gência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contrato 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E0E0F"/>
                </a:solidFill>
                <a:latin typeface="Arial"/>
                <a:cs typeface="Arial"/>
              </a:rPr>
              <a:t>nº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estabe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ecido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no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caput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deste 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art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go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poderá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sofrer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alterações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acrésc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mos</a:t>
            </a:r>
            <a:r>
              <a:rPr sz="1050" spc="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ou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supressõe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s</a:t>
            </a:r>
            <a:r>
              <a:rPr sz="1050" spc="34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lim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25%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(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vinte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cento) </a:t>
            </a:r>
            <a:r>
              <a:rPr sz="1050" spc="-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2700" marR="5080" algn="just">
              <a:lnSpc>
                <a:spcPts val="1350"/>
              </a:lnSpc>
              <a:spcBef>
                <a:spcPts val="60"/>
              </a:spcBef>
            </a:pP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cr</a:t>
            </a:r>
            <a:r>
              <a:rPr sz="1050" spc="-9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tér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CONTRATA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TE,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independentemente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mot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vação,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nos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art.</a:t>
            </a:r>
            <a:r>
              <a:rPr sz="1050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65,</a:t>
            </a:r>
            <a:r>
              <a:rPr sz="1050" spc="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§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350" spc="10" dirty="0">
                <a:solidFill>
                  <a:srgbClr val="0E0E0F"/>
                </a:solidFill>
                <a:latin typeface="Times New Roman"/>
                <a:cs typeface="Times New Roman"/>
              </a:rPr>
              <a:t>º,</a:t>
            </a:r>
            <a:r>
              <a:rPr sz="1350" spc="114" dirty="0">
                <a:solidFill>
                  <a:srgbClr val="0E0E0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204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25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8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666/93.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CLÁ</a:t>
            </a:r>
            <a:r>
              <a:rPr sz="1100" b="1" spc="-90" dirty="0">
                <a:solidFill>
                  <a:srgbClr val="0E0E0F"/>
                </a:solidFill>
                <a:latin typeface="Arial"/>
                <a:cs typeface="Arial"/>
              </a:rPr>
              <a:t>U</a:t>
            </a:r>
            <a:r>
              <a:rPr sz="1100" b="1" spc="-15" dirty="0">
                <a:solidFill>
                  <a:srgbClr val="0E0E0F"/>
                </a:solidFill>
                <a:latin typeface="Arial"/>
                <a:cs typeface="Arial"/>
              </a:rPr>
              <a:t>S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U</a:t>
            </a:r>
            <a:r>
              <a:rPr sz="1100" b="1" spc="-45" dirty="0">
                <a:solidFill>
                  <a:srgbClr val="0E0E0F"/>
                </a:solidFill>
                <a:latin typeface="Arial"/>
                <a:cs typeface="Arial"/>
              </a:rPr>
              <a:t>LA</a:t>
            </a:r>
            <a:r>
              <a:rPr sz="1100" b="1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E0E0F"/>
                </a:solidFill>
                <a:latin typeface="Arial"/>
                <a:cs typeface="Arial"/>
              </a:rPr>
              <a:t>2ª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45" dirty="0">
                <a:solidFill>
                  <a:srgbClr val="0E0E0F"/>
                </a:solidFill>
                <a:latin typeface="Arial"/>
                <a:cs typeface="Arial"/>
              </a:rPr>
              <a:t>-</a:t>
            </a:r>
            <a:r>
              <a:rPr sz="1100" b="1" spc="-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ATRELADO</a:t>
            </a:r>
            <a:r>
              <a:rPr sz="1100" b="1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35" dirty="0">
                <a:solidFill>
                  <a:srgbClr val="0E0E0F"/>
                </a:solidFill>
                <a:latin typeface="Arial"/>
                <a:cs typeface="Arial"/>
              </a:rPr>
              <a:t>AO</a:t>
            </a:r>
            <a:r>
              <a:rPr sz="1100" b="1" spc="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0E0E0F"/>
                </a:solidFill>
                <a:latin typeface="Arial"/>
                <a:cs typeface="Arial"/>
              </a:rPr>
              <a:t>EDI</a:t>
            </a:r>
            <a:r>
              <a:rPr sz="1100" b="1" spc="-90" dirty="0">
                <a:solidFill>
                  <a:srgbClr val="0E0E0F"/>
                </a:solidFill>
                <a:latin typeface="Arial"/>
                <a:cs typeface="Arial"/>
              </a:rPr>
              <a:t>T</a:t>
            </a:r>
            <a:r>
              <a:rPr sz="1100" b="1" spc="-55" dirty="0">
                <a:solidFill>
                  <a:srgbClr val="0E0E0F"/>
                </a:solidFill>
                <a:latin typeface="Arial"/>
                <a:cs typeface="Arial"/>
              </a:rPr>
              <a:t>AL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25400" indent="429259" algn="just">
              <a:lnSpc>
                <a:spcPct val="98900"/>
              </a:lnSpc>
            </a:pP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O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prese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te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contrato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está</a:t>
            </a:r>
            <a:r>
              <a:rPr sz="1050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vincu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ado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aos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termos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Ed</a:t>
            </a:r>
            <a:r>
              <a:rPr sz="1050" spc="-10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tal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Convite</a:t>
            </a:r>
            <a:r>
              <a:rPr sz="1050" spc="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n°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03-20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5e</a:t>
            </a:r>
            <a:r>
              <a:rPr sz="1050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anexos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 ao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E0F"/>
                </a:solidFill>
                <a:latin typeface="Arial"/>
                <a:cs typeface="Arial"/>
              </a:rPr>
              <a:t>MACKENZ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OLÍMP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COS,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convênio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entre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CBC-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Confederação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Brasileira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ubes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Mackenz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Esporte</a:t>
            </a:r>
            <a:r>
              <a:rPr sz="1050" spc="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CLÁUS</a:t>
            </a:r>
            <a:r>
              <a:rPr sz="1100" b="1" spc="-30" dirty="0">
                <a:solidFill>
                  <a:srgbClr val="0E0E0F"/>
                </a:solidFill>
                <a:latin typeface="Arial"/>
                <a:cs typeface="Arial"/>
              </a:rPr>
              <a:t>U</a:t>
            </a:r>
            <a:r>
              <a:rPr sz="1100" b="1" spc="-60" dirty="0">
                <a:solidFill>
                  <a:srgbClr val="0E0E0F"/>
                </a:solidFill>
                <a:latin typeface="Arial"/>
                <a:cs typeface="Arial"/>
              </a:rPr>
              <a:t>LA</a:t>
            </a:r>
            <a:r>
              <a:rPr sz="1100" b="1" spc="-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20" dirty="0">
                <a:solidFill>
                  <a:srgbClr val="0E0E0F"/>
                </a:solidFill>
                <a:latin typeface="Arial"/>
                <a:cs typeface="Arial"/>
              </a:rPr>
              <a:t>3ª</a:t>
            </a:r>
            <a:r>
              <a:rPr sz="1100" b="1" spc="-9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580" dirty="0">
                <a:solidFill>
                  <a:srgbClr val="0E0E0F"/>
                </a:solidFill>
                <a:latin typeface="Arial"/>
                <a:cs typeface="Arial"/>
              </a:rPr>
              <a:t>-</a:t>
            </a:r>
            <a:r>
              <a:rPr sz="1100" b="1" spc="-2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80" dirty="0">
                <a:solidFill>
                  <a:srgbClr val="0E0E0F"/>
                </a:solidFill>
                <a:latin typeface="Arial"/>
                <a:cs typeface="Arial"/>
              </a:rPr>
              <a:t>V</a:t>
            </a:r>
            <a:r>
              <a:rPr sz="1100" b="1" spc="3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-15" dirty="0">
                <a:solidFill>
                  <a:srgbClr val="0E0E0F"/>
                </a:solidFill>
                <a:latin typeface="Arial"/>
                <a:cs typeface="Arial"/>
              </a:rPr>
              <a:t>GÊNCIA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25400" indent="429259" algn="just">
              <a:lnSpc>
                <a:spcPct val="107300"/>
              </a:lnSpc>
            </a:pP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O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é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firmado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prazo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determinado,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tendo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 sua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v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gência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de30 </a:t>
            </a:r>
            <a:r>
              <a:rPr sz="1050" spc="-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(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tr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nta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)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ias,</a:t>
            </a:r>
            <a:r>
              <a:rPr sz="1050" spc="9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contados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part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r</a:t>
            </a:r>
            <a:r>
              <a:rPr sz="1050" spc="7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receb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fornecedor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por</a:t>
            </a:r>
            <a:r>
              <a:rPr sz="1050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v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a</a:t>
            </a:r>
            <a:r>
              <a:rPr sz="1050" spc="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e-ma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autorização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compra,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hábil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para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todos</a:t>
            </a:r>
            <a:r>
              <a:rPr sz="1050" spc="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os</a:t>
            </a:r>
            <a:r>
              <a:rPr sz="1050" spc="7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F"/>
                </a:solidFill>
                <a:latin typeface="Arial"/>
                <a:cs typeface="Arial"/>
              </a:rPr>
              <a:t>fins</a:t>
            </a:r>
            <a:r>
              <a:rPr sz="1050" spc="10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dire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to.</a:t>
            </a:r>
            <a:r>
              <a:rPr sz="1050" spc="14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F"/>
                </a:solidFill>
                <a:latin typeface="Arial"/>
                <a:cs typeface="Arial"/>
              </a:rPr>
              <a:t>Em</a:t>
            </a:r>
            <a:r>
              <a:rPr sz="1050" spc="8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d</a:t>
            </a:r>
            <a:r>
              <a:rPr sz="1050" spc="6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fornec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mento</a:t>
            </a:r>
            <a:r>
              <a:rPr sz="1050" spc="6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mais</a:t>
            </a:r>
            <a:r>
              <a:rPr sz="1050" spc="5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um</a:t>
            </a:r>
            <a:r>
              <a:rPr sz="1050" spc="1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tem,</a:t>
            </a:r>
            <a:r>
              <a:rPr sz="1050" spc="114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cronograma</a:t>
            </a:r>
            <a:r>
              <a:rPr sz="1050" spc="13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entrega</a:t>
            </a:r>
            <a:r>
              <a:rPr sz="1050" spc="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dos</a:t>
            </a:r>
            <a:r>
              <a:rPr sz="1050" spc="5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itens</a:t>
            </a:r>
            <a:r>
              <a:rPr sz="1050" spc="-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F"/>
                </a:solidFill>
                <a:latin typeface="Arial"/>
                <a:cs typeface="Arial"/>
              </a:rPr>
              <a:t>será</a:t>
            </a:r>
            <a:r>
              <a:rPr sz="1050" spc="8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espec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ficado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separadame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0E0E0F"/>
                </a:solidFill>
                <a:latin typeface="Arial"/>
                <a:cs typeface="Arial"/>
              </a:rPr>
              <a:t>t</a:t>
            </a:r>
            <a:r>
              <a:rPr sz="1050" spc="130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8316" y="9311047"/>
            <a:ext cx="3272154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USULA</a:t>
            </a:r>
            <a:r>
              <a:rPr sz="1100" b="1" spc="-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E0E0F"/>
                </a:solidFill>
                <a:latin typeface="Arial"/>
                <a:cs typeface="Arial"/>
              </a:rPr>
              <a:t>4ª</a:t>
            </a:r>
            <a:r>
              <a:rPr sz="1100" b="1" spc="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490" dirty="0">
                <a:solidFill>
                  <a:srgbClr val="0E0E0F"/>
                </a:solidFill>
                <a:latin typeface="Arial"/>
                <a:cs typeface="Arial"/>
              </a:rPr>
              <a:t>-</a:t>
            </a:r>
            <a:r>
              <a:rPr sz="1100" b="1" spc="-11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F"/>
                </a:solidFill>
                <a:latin typeface="Arial"/>
                <a:cs typeface="Arial"/>
              </a:rPr>
              <a:t>OBR</a:t>
            </a:r>
            <a:r>
              <a:rPr sz="1100" b="1" spc="-6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100" b="1" spc="-65" dirty="0">
                <a:solidFill>
                  <a:srgbClr val="0E0E0F"/>
                </a:solidFill>
                <a:latin typeface="Arial"/>
                <a:cs typeface="Arial"/>
              </a:rPr>
              <a:t>GAÇÕES</a:t>
            </a:r>
            <a:r>
              <a:rPr sz="1100" b="1" spc="125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35" dirty="0">
                <a:solidFill>
                  <a:srgbClr val="0E0E0F"/>
                </a:solidFill>
                <a:latin typeface="Arial"/>
                <a:cs typeface="Arial"/>
              </a:rPr>
              <a:t>DA</a:t>
            </a:r>
            <a:r>
              <a:rPr sz="1100" b="1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E0E0F"/>
                </a:solidFill>
                <a:latin typeface="Arial"/>
                <a:cs typeface="Arial"/>
              </a:rPr>
              <a:t>CONTRATADA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00">
              <a:latin typeface="Times New Roman"/>
              <a:cs typeface="Times New Roman"/>
            </a:endParaRPr>
          </a:p>
          <a:p>
            <a:pPr marL="182245">
              <a:lnSpc>
                <a:spcPct val="100000"/>
              </a:lnSpc>
              <a:tabLst>
                <a:tab pos="844550" algn="l"/>
                <a:tab pos="1068070" algn="l"/>
                <a:tab pos="1703070" algn="l"/>
                <a:tab pos="2419350" algn="l"/>
              </a:tabLst>
            </a:pP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Entregar	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o	</a:t>
            </a: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mater</a:t>
            </a:r>
            <a:r>
              <a:rPr sz="1050" spc="-30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F"/>
                </a:solidFill>
                <a:latin typeface="Arial"/>
                <a:cs typeface="Arial"/>
              </a:rPr>
              <a:t>al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	conforme	</a:t>
            </a:r>
            <a:r>
              <a:rPr sz="1050" spc="-25" dirty="0">
                <a:solidFill>
                  <a:srgbClr val="0E0E0F"/>
                </a:solidFill>
                <a:latin typeface="Arial"/>
                <a:cs typeface="Arial"/>
              </a:rPr>
              <a:t>especificações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07139" y="9641604"/>
            <a:ext cx="23241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16230" algn="l"/>
              </a:tabLst>
            </a:pPr>
            <a:r>
              <a:rPr sz="1050" spc="20" dirty="0">
                <a:solidFill>
                  <a:srgbClr val="0E0E0F"/>
                </a:solidFill>
                <a:latin typeface="Arial"/>
                <a:cs typeface="Arial"/>
              </a:rPr>
              <a:t>do	</a:t>
            </a:r>
            <a:r>
              <a:rPr sz="1050" spc="-10" dirty="0">
                <a:solidFill>
                  <a:srgbClr val="0E0E0F"/>
                </a:solidFill>
                <a:latin typeface="Arial"/>
                <a:cs typeface="Arial"/>
              </a:rPr>
              <a:t>an</a:t>
            </a:r>
            <a:r>
              <a:rPr sz="1050" spc="-55" dirty="0">
                <a:solidFill>
                  <a:srgbClr val="0E0E0F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spc="5" dirty="0">
                <a:solidFill>
                  <a:srgbClr val="0E0E0F"/>
                </a:solidFill>
                <a:latin typeface="Arial"/>
                <a:cs typeface="Arial"/>
              </a:rPr>
              <a:t>o</a:t>
            </a:r>
            <a:r>
              <a:rPr sz="1050" spc="-111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345" dirty="0">
                <a:solidFill>
                  <a:srgbClr val="0E0E0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E0E0F"/>
                </a:solidFill>
                <a:latin typeface="Arial"/>
                <a:cs typeface="Arial"/>
              </a:rPr>
              <a:t>  </a:t>
            </a:r>
            <a:r>
              <a:rPr sz="1050" spc="30" dirty="0">
                <a:solidFill>
                  <a:srgbClr val="0E0E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responsab</a:t>
            </a:r>
            <a:r>
              <a:rPr sz="1050" spc="25" dirty="0">
                <a:solidFill>
                  <a:srgbClr val="0E0E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F"/>
                </a:solidFill>
                <a:latin typeface="Arial"/>
                <a:cs typeface="Arial"/>
              </a:rPr>
              <a:t>lizando-se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41950" y="4201002"/>
          <a:ext cx="5831840" cy="12884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9582"/>
                <a:gridCol w="610635"/>
                <a:gridCol w="2907789"/>
                <a:gridCol w="798523"/>
                <a:gridCol w="887994"/>
              </a:tblGrid>
              <a:tr h="201122"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1100" b="1" spc="-86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tem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4473">
                      <a:solidFill>
                        <a:srgbClr val="000000"/>
                      </a:solidFill>
                      <a:prstDash val="solid"/>
                    </a:lnT>
                    <a:lnB w="8947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Otde.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4473">
                      <a:solidFill>
                        <a:srgbClr val="000000"/>
                      </a:solidFill>
                      <a:prstDash val="solid"/>
                    </a:lnT>
                    <a:lnB w="8947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1100" b="1" spc="-5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8947">
                      <a:solidFill>
                        <a:srgbClr val="3B3B3B"/>
                      </a:solidFill>
                      <a:prstDash val="solid"/>
                    </a:lnR>
                    <a:lnT w="4473">
                      <a:solidFill>
                        <a:srgbClr val="000000"/>
                      </a:solidFill>
                      <a:prstDash val="solid"/>
                    </a:lnT>
                    <a:lnB w="8947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100" b="1" spc="6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Unit.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3B3B3B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4473">
                      <a:solidFill>
                        <a:srgbClr val="000000"/>
                      </a:solidFill>
                      <a:prstDash val="solid"/>
                    </a:lnT>
                    <a:lnB w="8947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Vr. Total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4473">
                      <a:solidFill>
                        <a:srgbClr val="000000"/>
                      </a:solidFill>
                      <a:prstDash val="solid"/>
                    </a:lnT>
                    <a:lnB w="8947">
                      <a:solidFill>
                        <a:srgbClr val="4B4B4F"/>
                      </a:solidFill>
                      <a:prstDash val="solid"/>
                    </a:lnB>
                  </a:tcPr>
                </a:tc>
              </a:tr>
              <a:tr h="176264">
                <a:tc>
                  <a:txBody>
                    <a:bodyPr/>
                    <a:lstStyle/>
                    <a:p>
                      <a:pPr marL="243204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19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B4B4F"/>
                      </a:solidFill>
                      <a:prstDash val="solid"/>
                    </a:lnT>
                    <a:lnB w="8947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8947">
                      <a:solidFill>
                        <a:srgbClr val="4B4B4F"/>
                      </a:solidFill>
                      <a:prstDash val="solid"/>
                    </a:lnT>
                    <a:lnB w="8947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1050" spc="4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flexível</a:t>
                      </a:r>
                      <a:r>
                        <a:rPr sz="1050" spc="10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r>
                        <a:rPr sz="1050" spc="3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13420">
                      <a:solidFill>
                        <a:srgbClr val="575757"/>
                      </a:solidFill>
                      <a:prstDash val="solid"/>
                    </a:lnR>
                    <a:lnT w="8947">
                      <a:solidFill>
                        <a:srgbClr val="4B4B4F"/>
                      </a:solidFill>
                      <a:prstDash val="solid"/>
                    </a:lnT>
                    <a:lnB w="8947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70</a:t>
                      </a:r>
                      <a:r>
                        <a:rPr sz="1050" spc="-114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39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20">
                      <a:solidFill>
                        <a:srgbClr val="575757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B4B4F"/>
                      </a:solidFill>
                      <a:prstDash val="solid"/>
                    </a:lnT>
                    <a:lnB w="8947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87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1050" spc="-4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4B4B4F"/>
                      </a:solidFill>
                      <a:prstDash val="solid"/>
                    </a:lnT>
                    <a:lnB w="8947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167225">
                <a:tc>
                  <a:txBody>
                    <a:bodyPr/>
                    <a:lstStyle/>
                    <a:p>
                      <a:pPr marL="238760">
                        <a:lnSpc>
                          <a:spcPts val="1430"/>
                        </a:lnSpc>
                      </a:pP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22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B4B4B"/>
                      </a:solidFill>
                      <a:prstDash val="solid"/>
                    </a:lnT>
                    <a:lnB w="8947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8947">
                      <a:solidFill>
                        <a:srgbClr val="4B4B4B"/>
                      </a:solidFill>
                      <a:prstDash val="solid"/>
                    </a:lnT>
                    <a:lnB w="8947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050" spc="-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6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reserva</a:t>
                      </a:r>
                      <a:r>
                        <a:rPr sz="1050" spc="4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acop</a:t>
                      </a:r>
                      <a:r>
                        <a:rPr sz="1050" spc="-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ados</a:t>
                      </a:r>
                      <a:r>
                        <a:rPr sz="1050" spc="2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50" spc="9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4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lugares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B4B4B"/>
                      </a:solidFill>
                      <a:prstDash val="solid"/>
                    </a:lnT>
                    <a:lnB w="8947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50" spc="-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050" spc="3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B4B4B"/>
                      </a:solidFill>
                      <a:prstDash val="solid"/>
                    </a:lnT>
                    <a:lnB w="8947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8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50" spc="-12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050" spc="1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4B4B4B"/>
                      </a:solidFill>
                      <a:prstDash val="solid"/>
                    </a:lnT>
                    <a:lnB w="8947">
                      <a:solidFill>
                        <a:srgbClr val="4F4F54"/>
                      </a:solidFill>
                      <a:prstDash val="solid"/>
                    </a:lnB>
                  </a:tcPr>
                </a:tc>
              </a:tr>
              <a:tr h="169485">
                <a:tc>
                  <a:txBody>
                    <a:bodyPr/>
                    <a:lstStyle/>
                    <a:p>
                      <a:pPr marL="238760">
                        <a:lnSpc>
                          <a:spcPct val="100000"/>
                        </a:lnSpc>
                      </a:pPr>
                      <a:r>
                        <a:rPr sz="1200" b="1" spc="-100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F4F54"/>
                      </a:solidFill>
                      <a:prstDash val="solid"/>
                    </a:lnT>
                    <a:lnB w="8947">
                      <a:solidFill>
                        <a:srgbClr val="4848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8947">
                      <a:solidFill>
                        <a:srgbClr val="4F4F54"/>
                      </a:solidFill>
                      <a:prstDash val="solid"/>
                    </a:lnT>
                    <a:lnB w="8947">
                      <a:solidFill>
                        <a:srgbClr val="4848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050" spc="2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-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50" spc="2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profissional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F4F54"/>
                      </a:solidFill>
                      <a:prstDash val="solid"/>
                    </a:lnT>
                    <a:lnB w="8947">
                      <a:solidFill>
                        <a:srgbClr val="4848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250</a:t>
                      </a:r>
                      <a:r>
                        <a:rPr sz="1050" spc="1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F4F54"/>
                      </a:solidFill>
                      <a:prstDash val="solid"/>
                    </a:lnT>
                    <a:lnB w="8947">
                      <a:solidFill>
                        <a:srgbClr val="4848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65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250</a:t>
                      </a:r>
                      <a:r>
                        <a:rPr sz="1050" spc="1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4F4F54"/>
                      </a:solidFill>
                      <a:prstDash val="solid"/>
                    </a:lnT>
                    <a:lnB w="8947">
                      <a:solidFill>
                        <a:srgbClr val="48484B"/>
                      </a:solidFill>
                      <a:prstDash val="solid"/>
                    </a:lnB>
                  </a:tcPr>
                </a:tc>
              </a:tr>
              <a:tr h="174005">
                <a:tc>
                  <a:txBody>
                    <a:bodyPr/>
                    <a:lstStyle/>
                    <a:p>
                      <a:pPr marL="238760">
                        <a:lnSpc>
                          <a:spcPts val="1395"/>
                        </a:lnSpc>
                      </a:pPr>
                      <a:r>
                        <a:rPr sz="1200" b="1" spc="-100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8484B"/>
                      </a:solidFill>
                      <a:prstDash val="solid"/>
                    </a:lnT>
                    <a:lnB w="8947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8947">
                      <a:solidFill>
                        <a:srgbClr val="48484B"/>
                      </a:solidFill>
                      <a:prstDash val="solid"/>
                    </a:lnT>
                    <a:lnB w="8947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Debrum</a:t>
                      </a:r>
                      <a:r>
                        <a:rPr sz="1050" spc="5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(faixa)</a:t>
                      </a:r>
                      <a:r>
                        <a:rPr sz="1050" spc="6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4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ateral</a:t>
                      </a:r>
                      <a:r>
                        <a:rPr sz="1050" spc="3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-3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50" spc="-1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8484B"/>
                      </a:solidFill>
                      <a:prstDash val="solid"/>
                    </a:lnT>
                    <a:lnB w="8947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72</a:t>
                      </a:r>
                      <a:r>
                        <a:rPr sz="1050" spc="-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48484B"/>
                      </a:solidFill>
                      <a:prstDash val="solid"/>
                    </a:lnT>
                    <a:lnB w="8947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3204">
                        <a:lnSpc>
                          <a:spcPct val="100000"/>
                        </a:lnSpc>
                      </a:pPr>
                      <a:r>
                        <a:rPr sz="1050" spc="-4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44</a:t>
                      </a:r>
                      <a:r>
                        <a:rPr sz="1050" spc="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48484B"/>
                      </a:solidFill>
                      <a:prstDash val="solid"/>
                    </a:lnT>
                    <a:lnB w="8947">
                      <a:solidFill>
                        <a:srgbClr val="3B3B3F"/>
                      </a:solidFill>
                      <a:prstDash val="solid"/>
                    </a:lnB>
                  </a:tcPr>
                </a:tc>
              </a:tr>
              <a:tr h="194343">
                <a:tc>
                  <a:txBody>
                    <a:bodyPr/>
                    <a:lstStyle/>
                    <a:p>
                      <a:pPr marL="238760">
                        <a:lnSpc>
                          <a:spcPts val="1430"/>
                        </a:lnSpc>
                      </a:pP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33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545457"/>
                      </a:solidFill>
                      <a:prstDash val="solid"/>
                    </a:lnT>
                    <a:lnB w="8947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84448"/>
                      </a:solidFill>
                      <a:prstDash val="solid"/>
                    </a:lnR>
                    <a:lnT w="8947">
                      <a:solidFill>
                        <a:srgbClr val="545457"/>
                      </a:solidFill>
                      <a:prstDash val="solid"/>
                    </a:lnT>
                    <a:lnB w="8947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Réqua</a:t>
                      </a:r>
                      <a:r>
                        <a:rPr sz="1050" spc="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-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3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050" spc="-3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1050" spc="4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1050" spc="11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1050" spc="-2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84448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545457"/>
                      </a:solidFill>
                      <a:prstDash val="solid"/>
                    </a:lnT>
                    <a:lnB w="8947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1050" spc="-31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50" spc="-8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>
                      <a:solidFill>
                        <a:srgbClr val="545457"/>
                      </a:solidFill>
                      <a:prstDash val="solid"/>
                    </a:lnT>
                    <a:lnB w="8947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876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1050" spc="-1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3B3B3F"/>
                      </a:solidFill>
                      <a:prstDash val="solid"/>
                    </a:lnT>
                    <a:lnB w="8947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201122">
                <a:tc gridSpan="4"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1100" b="1" u="sng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ALOR</a:t>
                      </a:r>
                      <a:r>
                        <a:rPr sz="1100" b="1" spc="5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8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OTAL</a:t>
                      </a:r>
                      <a:r>
                        <a:rPr sz="1100" b="1" spc="55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50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dirty="0">
                          <a:solidFill>
                            <a:srgbClr val="0E0E0F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73">
                      <a:solidFill>
                        <a:srgbClr val="000000"/>
                      </a:solidFill>
                      <a:prstDash val="solid"/>
                    </a:lnL>
                    <a:lnR w="8947">
                      <a:solidFill>
                        <a:srgbClr val="444444"/>
                      </a:solidFill>
                      <a:prstDash val="solid"/>
                    </a:lnR>
                    <a:lnT w="8947" cap="flat" cmpd="sng" algn="ctr">
                      <a:solidFill>
                        <a:srgbClr val="6464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13.</a:t>
                      </a:r>
                      <a:r>
                        <a:rPr sz="1200" b="1" spc="-130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200" b="1" spc="-114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200" b="1" dirty="0">
                          <a:solidFill>
                            <a:srgbClr val="0E0E0F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47">
                      <a:solidFill>
                        <a:srgbClr val="444444"/>
                      </a:solidFill>
                      <a:prstDash val="solid"/>
                    </a:lnL>
                    <a:lnR w="4473">
                      <a:solidFill>
                        <a:srgbClr val="4B484B"/>
                      </a:solidFill>
                      <a:prstDash val="solid"/>
                    </a:lnR>
                    <a:lnT w="8947">
                      <a:solidFill>
                        <a:srgbClr val="5B5B5B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621791"/>
            <a:ext cx="708660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2023" y="9811511"/>
            <a:ext cx="749808" cy="4297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75020" y="10177271"/>
            <a:ext cx="1001268" cy="4069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1780" y="724593"/>
            <a:ext cx="1821180" cy="564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800"/>
              </a:lnSpc>
            </a:pPr>
            <a:r>
              <a:rPr sz="2350" b="1" spc="-35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2350" b="1" spc="2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2350" b="1" spc="-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00"/>
              </a:lnSpc>
            </a:pPr>
            <a:r>
              <a:rPr sz="1600" b="1" spc="3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2768" y="9737955"/>
            <a:ext cx="584327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 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CON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RATANTE,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emissão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respectiva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nota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fisca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24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B"/>
                </a:solidFill>
                <a:latin typeface="Arial"/>
                <a:cs typeface="Arial"/>
              </a:rPr>
              <a:t>especificar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produtos,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3875" y="1439356"/>
            <a:ext cx="6091555" cy="8284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6515" algn="r">
              <a:lnSpc>
                <a:spcPct val="100000"/>
              </a:lnSpc>
            </a:pPr>
            <a:r>
              <a:rPr sz="1050" spc="-60" dirty="0">
                <a:solidFill>
                  <a:srgbClr val="131313"/>
                </a:solidFill>
                <a:latin typeface="Times New Roman"/>
                <a:cs typeface="Times New Roman"/>
              </a:rPr>
              <a:t>Página</a:t>
            </a:r>
            <a:r>
              <a:rPr sz="1050" spc="2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2B2A2B"/>
                </a:solidFill>
                <a:latin typeface="Times New Roman"/>
                <a:cs typeface="Times New Roman"/>
              </a:rPr>
              <a:t>2</a:t>
            </a:r>
            <a:r>
              <a:rPr sz="1050" spc="-35" dirty="0">
                <a:solidFill>
                  <a:srgbClr val="2B2A2B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131313"/>
                </a:solidFill>
                <a:latin typeface="Times New Roman"/>
                <a:cs typeface="Times New Roman"/>
              </a:rPr>
              <a:t>de</a:t>
            </a:r>
            <a:r>
              <a:rPr sz="1050" spc="-2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050" spc="15" dirty="0">
                <a:solidFill>
                  <a:srgbClr val="131313"/>
                </a:solidFill>
                <a:latin typeface="Times New Roman"/>
                <a:cs typeface="Times New Roman"/>
              </a:rPr>
              <a:t>6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informado.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9690" indent="431165" algn="just">
              <a:lnSpc>
                <a:spcPct val="100000"/>
              </a:lnSpc>
            </a:pP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A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gênc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gara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oferecida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mant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ida,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partir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recebi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mento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definit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vo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bem,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observando-se,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regras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estabelecidas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Cód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igo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Defesa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Consumi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dor.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5244" indent="440690" algn="just">
              <a:lnSpc>
                <a:spcPts val="1210"/>
              </a:lnSpc>
            </a:pP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Provi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denc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med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iata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subst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tu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bem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defeito,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quando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apontado,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dentro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per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odo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7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(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sete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meses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após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data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emissão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nota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B2A2B"/>
                </a:solidFill>
                <a:latin typeface="Arial"/>
                <a:cs typeface="Arial"/>
              </a:rPr>
              <a:t>fiscal.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5080" indent="445134">
              <a:lnSpc>
                <a:spcPct val="99000"/>
              </a:lnSpc>
              <a:tabLst>
                <a:tab pos="668655" algn="l"/>
                <a:tab pos="1343660" algn="l"/>
                <a:tab pos="2225040" algn="l"/>
                <a:tab pos="2629535" algn="l"/>
                <a:tab pos="4347845" algn="l"/>
                <a:tab pos="5112385" algn="l"/>
              </a:tabLst>
            </a:pP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Responsab</a:t>
            </a:r>
            <a:r>
              <a:rPr sz="1100" spc="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lizar-se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110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pagamento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todos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tributos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ncidam</a:t>
            </a:r>
            <a:r>
              <a:rPr sz="110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venham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incid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spc="425" dirty="0">
                <a:solidFill>
                  <a:srgbClr val="131313"/>
                </a:solidFill>
                <a:latin typeface="Arial"/>
                <a:cs typeface="Arial"/>
              </a:rPr>
              <a:t>,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reta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ndiretament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46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sobre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objeto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Contrato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responsab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ilizar-se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resulta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te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quaisquer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ações,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demanda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custos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despesas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decorrentes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danos,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seja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cu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qua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seus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	e/ou	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preposto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obr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gando-se,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outrossim,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	por 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qua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squer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responsabilidades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decorrentes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ações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jud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ciai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he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venham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ser</a:t>
            </a:r>
            <a:r>
              <a:rPr sz="11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atribuídas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força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40" dirty="0">
                <a:solidFill>
                  <a:srgbClr val="131313"/>
                </a:solidFill>
                <a:latin typeface="Arial"/>
                <a:cs typeface="Arial"/>
              </a:rPr>
              <a:t>,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re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ac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onadas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cumpr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mento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presente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59690" indent="440690" algn="just">
              <a:lnSpc>
                <a:spcPts val="1280"/>
              </a:lnSpc>
            </a:pP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Submeter-se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às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normas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determ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nações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Contratante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que</a:t>
            </a:r>
            <a:r>
              <a:rPr sz="11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se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referem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à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7150" indent="445134" algn="just">
              <a:lnSpc>
                <a:spcPct val="101400"/>
              </a:lnSpc>
            </a:pP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Perm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livre 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acesso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registros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contáb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is,  </a:t>
            </a:r>
            <a:r>
              <a:rPr sz="110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referentes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objeto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contratado,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aos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serv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dores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órgãos</a:t>
            </a:r>
            <a:r>
              <a:rPr sz="110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ent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dades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públicas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concedentes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órgãos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contro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interno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externo.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50165" indent="436245" algn="just">
              <a:lnSpc>
                <a:spcPct val="91800"/>
              </a:lnSpc>
            </a:pP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Obrigação  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contratado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manter,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durante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toda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co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trato,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compat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bilidade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obrigações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por 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assum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cond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hab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itação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B2A2B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qualificação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exigidas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nstrumento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convocatór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ap</a:t>
            </a:r>
            <a:r>
              <a:rPr sz="1100" spc="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cabilidade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Regu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amento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Contratações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Bras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leira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ubes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5" dirty="0">
                <a:solidFill>
                  <a:srgbClr val="2B2A2B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131313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131313"/>
                </a:solidFill>
                <a:latin typeface="Times New Roman"/>
                <a:cs typeface="Times New Roman"/>
              </a:rPr>
              <a:t>  </a:t>
            </a:r>
            <a:r>
              <a:rPr sz="1250" spc="5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2B2A2B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e,</a:t>
            </a:r>
            <a:endParaRPr sz="110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5"/>
              </a:spcBef>
            </a:pP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espec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ment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40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aos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casos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om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issos;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30" dirty="0">
                <a:solidFill>
                  <a:srgbClr val="131313"/>
                </a:solidFill>
                <a:latin typeface="Arial"/>
                <a:cs typeface="Arial"/>
              </a:rPr>
              <a:t>CLÁUSULA</a:t>
            </a:r>
            <a:r>
              <a:rPr sz="1050" b="1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131313"/>
                </a:solidFill>
                <a:latin typeface="Arial"/>
                <a:cs typeface="Arial"/>
              </a:rPr>
              <a:t>5ª</a:t>
            </a:r>
            <a:r>
              <a:rPr sz="1050" b="1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55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050" b="1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050" b="1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100" dirty="0">
                <a:solidFill>
                  <a:srgbClr val="131313"/>
                </a:solidFill>
                <a:latin typeface="Arial"/>
                <a:cs typeface="Arial"/>
              </a:rPr>
              <a:t>OBR</a:t>
            </a:r>
            <a:r>
              <a:rPr sz="1050" b="1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50" b="1" spc="-25" dirty="0">
                <a:solidFill>
                  <a:srgbClr val="131313"/>
                </a:solidFill>
                <a:latin typeface="Arial"/>
                <a:cs typeface="Arial"/>
              </a:rPr>
              <a:t>GAÇÕES</a:t>
            </a:r>
            <a:r>
              <a:rPr sz="1050" b="1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050" b="1" spc="7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050" b="1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131313"/>
                </a:solidFill>
                <a:latin typeface="Arial"/>
                <a:cs typeface="Arial"/>
              </a:rPr>
              <a:t>CON</a:t>
            </a:r>
            <a:r>
              <a:rPr sz="1050" b="1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050" b="1" spc="-10" dirty="0">
                <a:solidFill>
                  <a:srgbClr val="131313"/>
                </a:solidFill>
                <a:latin typeface="Arial"/>
                <a:cs typeface="Arial"/>
              </a:rPr>
              <a:t>RATANTE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6515" indent="436245" algn="just">
              <a:lnSpc>
                <a:spcPct val="102800"/>
              </a:lnSpc>
            </a:pP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Ana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isar,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ava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ar,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determ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nar 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reg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strar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falhas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encontradas,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assim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como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cumpr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mento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determ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nações;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60960" indent="445134" algn="just">
              <a:lnSpc>
                <a:spcPct val="98700"/>
              </a:lnSpc>
            </a:pP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Pagar 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vencimento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fatura/not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AAAAAA"/>
                </a:solidFill>
                <a:latin typeface="Arial"/>
                <a:cs typeface="Arial"/>
              </a:rPr>
              <a:t>·</a:t>
            </a:r>
            <a:r>
              <a:rPr sz="1100" spc="-160" dirty="0">
                <a:solidFill>
                  <a:srgbClr val="AAAAA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fiscal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apresentada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pe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correspondente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ao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fornec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me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to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item,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objeto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deste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contrato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not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ficar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Contratada,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B"/>
                </a:solidFill>
                <a:latin typeface="Arial"/>
                <a:cs typeface="Arial"/>
              </a:rPr>
              <a:t>escr</a:t>
            </a:r>
            <a:r>
              <a:rPr sz="1100" spc="-40" dirty="0">
                <a:solidFill>
                  <a:srgbClr val="2B2A2B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2B2A2B"/>
                </a:solidFill>
                <a:latin typeface="Arial"/>
                <a:cs typeface="Arial"/>
              </a:rPr>
              <a:t>to,</a:t>
            </a:r>
            <a:r>
              <a:rPr sz="1100" spc="-2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fixando-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he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prazo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corr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gi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defeitos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rregu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ar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dades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encontradas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execução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objeto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contratado;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050" b="1" spc="-15" dirty="0">
                <a:solidFill>
                  <a:srgbClr val="131313"/>
                </a:solidFill>
                <a:latin typeface="Arial"/>
                <a:cs typeface="Arial"/>
              </a:rPr>
              <a:t>CLÁUS</a:t>
            </a:r>
            <a:r>
              <a:rPr sz="1050" b="1" spc="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050" b="1" spc="-25" dirty="0">
                <a:solidFill>
                  <a:srgbClr val="131313"/>
                </a:solidFill>
                <a:latin typeface="Arial"/>
                <a:cs typeface="Arial"/>
              </a:rPr>
              <a:t>LA</a:t>
            </a:r>
            <a:r>
              <a:rPr sz="1050" b="1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130" dirty="0">
                <a:solidFill>
                  <a:srgbClr val="131313"/>
                </a:solidFill>
                <a:latin typeface="Arial"/>
                <a:cs typeface="Arial"/>
              </a:rPr>
              <a:t>6ª</a:t>
            </a:r>
            <a:r>
              <a:rPr sz="1050" b="1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55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050" b="1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131313"/>
                </a:solidFill>
                <a:latin typeface="Arial"/>
                <a:cs typeface="Arial"/>
              </a:rPr>
              <a:t>PREÇO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60960" indent="431165" algn="just">
              <a:lnSpc>
                <a:spcPts val="1280"/>
              </a:lnSpc>
            </a:pP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preço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objeto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cont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atado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50" spc="90" dirty="0">
                <a:solidFill>
                  <a:srgbClr val="131313"/>
                </a:solidFill>
                <a:latin typeface="Times New Roman"/>
                <a:cs typeface="Times New Roman"/>
              </a:rPr>
              <a:t>é</a:t>
            </a:r>
            <a:r>
              <a:rPr sz="1250" spc="2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31313"/>
                </a:solidFill>
                <a:latin typeface="Times New Roman"/>
                <a:cs typeface="Times New Roman"/>
              </a:rPr>
              <a:t>R$</a:t>
            </a:r>
            <a:r>
              <a:rPr sz="115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-9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20" dirty="0">
                <a:solidFill>
                  <a:srgbClr val="131313"/>
                </a:solidFill>
                <a:latin typeface="Times New Roman"/>
                <a:cs typeface="Times New Roman"/>
              </a:rPr>
              <a:t>13.244,00</a:t>
            </a:r>
            <a:r>
              <a:rPr sz="1150" spc="6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(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treze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mil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duze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tos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B2A2B"/>
                </a:solidFill>
                <a:latin typeface="Arial"/>
                <a:cs typeface="Arial"/>
              </a:rPr>
              <a:t>e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quarenta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B2A2B"/>
                </a:solidFill>
                <a:latin typeface="Arial"/>
                <a:cs typeface="Arial"/>
              </a:rPr>
              <a:t>e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quatro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rea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100" spc="40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nclu</a:t>
            </a:r>
            <a:r>
              <a:rPr sz="1100" spc="-110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todas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despesas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necessár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131313"/>
                </a:solidFill>
                <a:latin typeface="Times New Roman"/>
                <a:cs typeface="Times New Roman"/>
              </a:rPr>
              <a:t>à</a:t>
            </a:r>
            <a:r>
              <a:rPr sz="1250" spc="8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sua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perfeita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exec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ção.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50800" indent="4445" algn="just">
              <a:lnSpc>
                <a:spcPct val="90500"/>
              </a:lnSpc>
            </a:pPr>
            <a:r>
              <a:rPr sz="1150" b="1" spc="-20" dirty="0">
                <a:solidFill>
                  <a:srgbClr val="131313"/>
                </a:solidFill>
                <a:latin typeface="Arial"/>
                <a:cs typeface="Arial"/>
              </a:rPr>
              <a:t>Parágrafo</a:t>
            </a:r>
            <a:r>
              <a:rPr sz="1150" b="1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131313"/>
                </a:solidFill>
                <a:latin typeface="Arial"/>
                <a:cs typeface="Arial"/>
              </a:rPr>
              <a:t>pr</a:t>
            </a:r>
            <a:r>
              <a:rPr sz="1150" b="1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me</a:t>
            </a:r>
            <a:r>
              <a:rPr sz="1150" b="1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ro.</a:t>
            </a:r>
            <a:r>
              <a:rPr sz="1150" b="1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CON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RATANTE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acrescentar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supr</a:t>
            </a:r>
            <a:r>
              <a:rPr sz="1100" spc="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até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31313"/>
                </a:solidFill>
                <a:latin typeface="Times New Roman"/>
                <a:cs typeface="Times New Roman"/>
              </a:rPr>
              <a:t>25%</a:t>
            </a:r>
            <a:r>
              <a:rPr sz="115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-6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(vi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te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B2A2B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B"/>
                </a:solidFill>
                <a:latin typeface="Arial"/>
                <a:cs typeface="Arial"/>
              </a:rPr>
              <a:t>cinco</a:t>
            </a:r>
            <a:r>
              <a:rPr sz="1100" spc="-2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por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cento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est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mado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prev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sto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caput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desta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cláusu</a:t>
            </a:r>
            <a:r>
              <a:rPr sz="1100" spc="-10" dirty="0">
                <a:solidFill>
                  <a:srgbClr val="2B2A2B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a, </a:t>
            </a:r>
            <a:r>
              <a:rPr sz="1100" spc="-13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mant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mesmas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cond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ções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est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pu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ada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5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1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sem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B2A2B"/>
                </a:solidFill>
                <a:latin typeface="Arial"/>
                <a:cs typeface="Arial"/>
              </a:rPr>
              <a:t>ca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B2A2B"/>
                </a:solidFill>
                <a:latin typeface="Arial"/>
                <a:cs typeface="Arial"/>
              </a:rPr>
              <a:t>ba</a:t>
            </a:r>
            <a:r>
              <a:rPr sz="1100" spc="10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131313"/>
                </a:solidFill>
                <a:latin typeface="Times New Roman"/>
                <a:cs typeface="Times New Roman"/>
              </a:rPr>
              <a:t>à</a:t>
            </a:r>
            <a:r>
              <a:rPr sz="1300" spc="10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100" spc="-18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RATADA</a:t>
            </a:r>
            <a:r>
              <a:rPr sz="110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qualquer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recusa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nden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zação,</a:t>
            </a:r>
            <a:r>
              <a:rPr sz="11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tudo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nos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termos</a:t>
            </a:r>
            <a:r>
              <a:rPr sz="110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art.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Times New Roman"/>
                <a:cs typeface="Times New Roman"/>
              </a:rPr>
              <a:t>6</a:t>
            </a:r>
            <a:r>
              <a:rPr sz="1200" spc="-75" dirty="0">
                <a:solidFill>
                  <a:srgbClr val="131313"/>
                </a:solidFill>
                <a:latin typeface="Times New Roman"/>
                <a:cs typeface="Times New Roman"/>
              </a:rPr>
              <a:t>5</a:t>
            </a:r>
            <a:r>
              <a:rPr sz="1200" spc="114" dirty="0">
                <a:solidFill>
                  <a:srgbClr val="131313"/>
                </a:solidFill>
                <a:latin typeface="Times New Roman"/>
                <a:cs typeface="Times New Roman"/>
              </a:rPr>
              <a:t>,</a:t>
            </a:r>
            <a:r>
              <a:rPr sz="1200" spc="-1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250" spc="75" dirty="0">
                <a:solidFill>
                  <a:srgbClr val="131313"/>
                </a:solidFill>
                <a:latin typeface="Times New Roman"/>
                <a:cs typeface="Times New Roman"/>
              </a:rPr>
              <a:t>§</a:t>
            </a:r>
            <a:r>
              <a:rPr sz="1250" spc="-9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131313"/>
                </a:solidFill>
                <a:latin typeface="Times New Roman"/>
                <a:cs typeface="Times New Roman"/>
              </a:rPr>
              <a:t>1</a:t>
            </a:r>
            <a:r>
              <a:rPr sz="1200" spc="70" dirty="0">
                <a:solidFill>
                  <a:srgbClr val="131313"/>
                </a:solidFill>
                <a:latin typeface="Times New Roman"/>
                <a:cs typeface="Times New Roman"/>
              </a:rPr>
              <a:t>°</a:t>
            </a:r>
            <a:r>
              <a:rPr sz="1200" spc="-8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Lei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Times New Roman"/>
                <a:cs typeface="Times New Roman"/>
              </a:rPr>
              <a:t>8.6</a:t>
            </a:r>
            <a:r>
              <a:rPr sz="1200" spc="-55" dirty="0">
                <a:solidFill>
                  <a:srgbClr val="131313"/>
                </a:solidFill>
                <a:latin typeface="Times New Roman"/>
                <a:cs typeface="Times New Roman"/>
              </a:rPr>
              <a:t>6</a:t>
            </a:r>
            <a:r>
              <a:rPr sz="1200" spc="10" dirty="0">
                <a:solidFill>
                  <a:srgbClr val="131313"/>
                </a:solidFill>
                <a:latin typeface="Times New Roman"/>
                <a:cs typeface="Times New Roman"/>
              </a:rPr>
              <a:t>6/93.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150" b="1" spc="-25" dirty="0">
                <a:solidFill>
                  <a:srgbClr val="131313"/>
                </a:solidFill>
                <a:latin typeface="Arial"/>
                <a:cs typeface="Arial"/>
              </a:rPr>
              <a:t>Pará </a:t>
            </a:r>
            <a:r>
              <a:rPr sz="1150" b="1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rafo </a:t>
            </a:r>
            <a:r>
              <a:rPr sz="1150" b="1" spc="-45" dirty="0">
                <a:solidFill>
                  <a:srgbClr val="131313"/>
                </a:solidFill>
                <a:latin typeface="Arial"/>
                <a:cs typeface="Arial"/>
              </a:rPr>
              <a:t>segundo.</a:t>
            </a:r>
            <a:r>
              <a:rPr sz="1150" b="1" spc="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valor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total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B"/>
                </a:solidFill>
                <a:latin typeface="Arial"/>
                <a:cs typeface="Arial"/>
              </a:rPr>
              <a:t>ser</a:t>
            </a:r>
            <a:r>
              <a:rPr sz="1100" spc="9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pago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A2B"/>
                </a:solidFill>
                <a:latin typeface="Arial"/>
                <a:cs typeface="Arial"/>
              </a:rPr>
              <a:t>corresponderá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B2A2B"/>
                </a:solidFill>
                <a:latin typeface="Times New Roman"/>
                <a:cs typeface="Times New Roman"/>
              </a:rPr>
              <a:t>à</a:t>
            </a:r>
            <a:r>
              <a:rPr sz="1150" spc="135" dirty="0">
                <a:solidFill>
                  <a:srgbClr val="2B2A2B"/>
                </a:solidFill>
                <a:latin typeface="Times New Roman"/>
                <a:cs typeface="Times New Roman"/>
              </a:rPr>
              <a:t> 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solic</a:t>
            </a:r>
            <a:r>
              <a:rPr sz="1100" spc="-50" dirty="0">
                <a:solidFill>
                  <a:srgbClr val="2B2A2B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B2A2B"/>
                </a:solidFill>
                <a:latin typeface="Arial"/>
                <a:cs typeface="Arial"/>
              </a:rPr>
              <a:t>tação</a:t>
            </a:r>
            <a:r>
              <a:rPr sz="1100" spc="12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B2A2B"/>
                </a:solidFill>
                <a:latin typeface="Arial"/>
                <a:cs typeface="Arial"/>
              </a:rPr>
              <a:t>efetivamente</a:t>
            </a:r>
            <a:r>
              <a:rPr sz="1100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2B2A2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requerida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621791"/>
            <a:ext cx="708660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21323" y="10264140"/>
            <a:ext cx="845820" cy="3566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82011" y="737132"/>
            <a:ext cx="1793239" cy="564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40"/>
              </a:lnSpc>
            </a:pPr>
            <a:r>
              <a:rPr sz="2300" b="1" dirty="0">
                <a:solidFill>
                  <a:srgbClr val="0F0E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60"/>
              </a:lnSpc>
            </a:pPr>
            <a:r>
              <a:rPr sz="1650" b="1" spc="-15" dirty="0">
                <a:solidFill>
                  <a:srgbClr val="0F0E0F"/>
                </a:solidFill>
                <a:latin typeface="Arial"/>
                <a:cs typeface="Arial"/>
              </a:rPr>
              <a:t>ESPORTE</a:t>
            </a:r>
            <a:r>
              <a:rPr sz="1650" b="1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650" b="1" spc="-50" dirty="0">
                <a:solidFill>
                  <a:srgbClr val="0F0E0F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6592" y="9725783"/>
            <a:ext cx="60274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60" dirty="0">
                <a:solidFill>
                  <a:srgbClr val="0F0E0F"/>
                </a:solidFill>
                <a:latin typeface="Arial"/>
                <a:cs typeface="Arial"/>
              </a:rPr>
              <a:t>C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spc="-170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TRATA</a:t>
            </a:r>
            <a:r>
              <a:rPr sz="1100" spc="-12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decorrênc</a:t>
            </a:r>
            <a:r>
              <a:rPr sz="1100" spc="7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prestação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serv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ços,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ncl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u</a:t>
            </a:r>
            <a:r>
              <a:rPr sz="1100" spc="3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ndo-se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danos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mater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2105" y="1460512"/>
            <a:ext cx="6041390" cy="82588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5330190">
              <a:lnSpc>
                <a:spcPct val="100000"/>
              </a:lnSpc>
            </a:pPr>
            <a:r>
              <a:rPr sz="950" spc="-40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50" spc="25" dirty="0">
                <a:solidFill>
                  <a:srgbClr val="424242"/>
                </a:solidFill>
                <a:latin typeface="Times New Roman"/>
                <a:cs typeface="Times New Roman"/>
              </a:rPr>
              <a:t>á</a:t>
            </a:r>
            <a:r>
              <a:rPr sz="950" spc="55" dirty="0">
                <a:solidFill>
                  <a:srgbClr val="424242"/>
                </a:solidFill>
                <a:latin typeface="Times New Roman"/>
                <a:cs typeface="Times New Roman"/>
              </a:rPr>
              <a:t>g</a:t>
            </a:r>
            <a:r>
              <a:rPr sz="950" spc="-3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50" spc="-10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50" spc="-10" dirty="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sz="950" spc="-20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950" spc="75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50" spc="-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950" spc="60" dirty="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sz="950" spc="-20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950" spc="65" dirty="0">
                <a:solidFill>
                  <a:srgbClr val="232323"/>
                </a:solidFill>
                <a:latin typeface="Times New Roman"/>
                <a:cs typeface="Times New Roman"/>
              </a:rPr>
              <a:t>6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quant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dades</a:t>
            </a:r>
            <a:r>
              <a:rPr sz="1100" spc="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preços.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5080">
              <a:lnSpc>
                <a:spcPts val="1320"/>
              </a:lnSpc>
            </a:pP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Parágrafo</a:t>
            </a:r>
            <a:r>
              <a:rPr sz="1100" b="1" spc="1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0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erce</a:t>
            </a:r>
            <a:r>
              <a:rPr sz="1100" b="1" spc="2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ro.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E0F"/>
                </a:solidFill>
                <a:latin typeface="Arial"/>
                <a:cs typeface="Arial"/>
              </a:rPr>
              <a:t>É</a:t>
            </a:r>
            <a:r>
              <a:rPr sz="115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facultada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alteração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ém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 </a:t>
            </a:r>
            <a:r>
              <a:rPr sz="1100" spc="-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25" dirty="0">
                <a:solidFill>
                  <a:srgbClr val="232323"/>
                </a:solidFill>
                <a:latin typeface="Arial"/>
                <a:cs typeface="Arial"/>
              </a:rPr>
              <a:t>im</a:t>
            </a:r>
            <a:r>
              <a:rPr sz="1100" spc="-1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estabe</a:t>
            </a:r>
            <a:r>
              <a:rPr sz="1100" spc="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ec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do </a:t>
            </a:r>
            <a:r>
              <a:rPr sz="110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no </a:t>
            </a:r>
            <a:r>
              <a:rPr sz="1100" spc="-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parágrafo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pr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me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ro</a:t>
            </a:r>
            <a:r>
              <a:rPr sz="1100" spc="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med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0F0E0F"/>
                </a:solidFill>
                <a:latin typeface="Arial"/>
                <a:cs typeface="Arial"/>
              </a:rPr>
              <a:t>te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acordo</a:t>
            </a:r>
            <a:r>
              <a:rPr sz="1100" spc="6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entre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as</a:t>
            </a:r>
            <a:r>
              <a:rPr sz="1100" spc="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partes.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9050">
              <a:lnSpc>
                <a:spcPct val="102600"/>
              </a:lnSpc>
            </a:pP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Parágrafo </a:t>
            </a:r>
            <a:r>
              <a:rPr sz="1100" b="1" spc="-10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quar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b="1" spc="7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Torna-se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obr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gatór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nclu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campo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apropr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documento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fiscal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pagamento</a:t>
            </a:r>
            <a:r>
              <a:rPr sz="1100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os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seguintes</a:t>
            </a:r>
            <a:r>
              <a:rPr sz="1100" spc="9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dados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Convênio: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17145" indent="4445">
              <a:lnSpc>
                <a:spcPts val="1280"/>
              </a:lnSpc>
            </a:pPr>
            <a:r>
              <a:rPr sz="1100" b="1" spc="350" dirty="0">
                <a:solidFill>
                  <a:srgbClr val="0F0E0F"/>
                </a:solidFill>
                <a:latin typeface="Arial"/>
                <a:cs typeface="Arial"/>
              </a:rPr>
              <a:t>P</a:t>
            </a:r>
            <a:r>
              <a:rPr sz="1100" b="1" spc="26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m</a:t>
            </a:r>
            <a:r>
              <a:rPr sz="1100" b="1" spc="30" dirty="0">
                <a:solidFill>
                  <a:srgbClr val="0F0E0F"/>
                </a:solidFill>
                <a:latin typeface="Arial"/>
                <a:cs typeface="Arial"/>
              </a:rPr>
              <a:t>ento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F0E0F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35" dirty="0">
                <a:solidFill>
                  <a:srgbClr val="0F0E0F"/>
                </a:solidFill>
                <a:latin typeface="Arial"/>
                <a:cs typeface="Arial"/>
              </a:rPr>
              <a:t>tens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pertencentes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ao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Projeto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MACKENZ</a:t>
            </a:r>
            <a:r>
              <a:rPr sz="1100" b="1" spc="5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FORMANDO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9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660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ETAS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F0E0F"/>
                </a:solidFill>
                <a:latin typeface="Arial"/>
                <a:cs typeface="Arial"/>
              </a:rPr>
              <a:t>OL</a:t>
            </a: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F0E0F"/>
                </a:solidFill>
                <a:latin typeface="Arial"/>
                <a:cs typeface="Arial"/>
              </a:rPr>
              <a:t>M</a:t>
            </a:r>
            <a:r>
              <a:rPr sz="1100" b="1" spc="-420" dirty="0">
                <a:solidFill>
                  <a:srgbClr val="0F0E0F"/>
                </a:solidFill>
                <a:latin typeface="Arial"/>
                <a:cs typeface="Arial"/>
              </a:rPr>
              <a:t>P</a:t>
            </a:r>
            <a:r>
              <a:rPr sz="1100" b="1" spc="-10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60" dirty="0">
                <a:solidFill>
                  <a:srgbClr val="0F0E0F"/>
                </a:solidFill>
                <a:latin typeface="Arial"/>
                <a:cs typeface="Arial"/>
              </a:rPr>
              <a:t>CO</a:t>
            </a:r>
            <a:r>
              <a:rPr sz="1100" b="1" spc="-105" dirty="0">
                <a:solidFill>
                  <a:srgbClr val="0F0E0F"/>
                </a:solidFill>
                <a:latin typeface="Arial"/>
                <a:cs typeface="Arial"/>
              </a:rPr>
              <a:t>S</a:t>
            </a:r>
            <a:r>
              <a:rPr sz="1100" b="1" spc="215" dirty="0">
                <a:solidFill>
                  <a:srgbClr val="0F0E0F"/>
                </a:solidFill>
                <a:latin typeface="Arial"/>
                <a:cs typeface="Arial"/>
              </a:rPr>
              <a:t>,</a:t>
            </a:r>
            <a:r>
              <a:rPr sz="1100" b="1" spc="-1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parcer</a:t>
            </a:r>
            <a:r>
              <a:rPr sz="1100" b="1" spc="-3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6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Ma</a:t>
            </a:r>
            <a:r>
              <a:rPr sz="1100" b="1" spc="-45" dirty="0">
                <a:solidFill>
                  <a:srgbClr val="0F0E0F"/>
                </a:solidFill>
                <a:latin typeface="Arial"/>
                <a:cs typeface="Arial"/>
              </a:rPr>
              <a:t>c</a:t>
            </a:r>
            <a:r>
              <a:rPr sz="1100" b="1" spc="35" dirty="0">
                <a:solidFill>
                  <a:srgbClr val="0F0E0F"/>
                </a:solidFill>
                <a:latin typeface="Arial"/>
                <a:cs typeface="Arial"/>
              </a:rPr>
              <a:t>kenz</a:t>
            </a:r>
            <a:r>
              <a:rPr sz="1100" b="1" spc="-3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10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Esporte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C</a:t>
            </a:r>
            <a:r>
              <a:rPr sz="1100" b="1" spc="-4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b="1" spc="30" dirty="0">
                <a:solidFill>
                  <a:srgbClr val="0F0E0F"/>
                </a:solidFill>
                <a:latin typeface="Arial"/>
                <a:cs typeface="Arial"/>
              </a:rPr>
              <a:t>ube</a:t>
            </a:r>
            <a:r>
              <a:rPr sz="1100" b="1" spc="-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0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CBC.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24765" indent="4445" algn="just">
              <a:lnSpc>
                <a:spcPct val="98500"/>
              </a:lnSpc>
            </a:pP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Parágrafo</a:t>
            </a:r>
            <a:r>
              <a:rPr sz="1100" b="1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q</a:t>
            </a: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ui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nto</a:t>
            </a: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pagamento</a:t>
            </a:r>
            <a:r>
              <a:rPr sz="1100" spc="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realizado</a:t>
            </a:r>
            <a:r>
              <a:rPr sz="1100" spc="6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em</a:t>
            </a:r>
            <a:r>
              <a:rPr sz="1100" spc="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parce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ún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ca,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110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venc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mento</a:t>
            </a:r>
            <a:r>
              <a:rPr sz="1100" spc="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após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10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(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dez)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E0F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0F0E0F"/>
                </a:solidFill>
                <a:latin typeface="Arial"/>
                <a:cs typeface="Arial"/>
              </a:rPr>
              <a:t>ú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teis,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contar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de 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entrega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produto,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med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apresentação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Nota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Fiscal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correspondente.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ts val="1285"/>
              </a:lnSpc>
            </a:pP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Parágrafo </a:t>
            </a:r>
            <a:r>
              <a:rPr sz="1100" b="1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F0E0F"/>
                </a:solidFill>
                <a:latin typeface="Arial"/>
                <a:cs typeface="Arial"/>
              </a:rPr>
              <a:t>sexto.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pagamento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rea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izado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med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ante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transferência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E0F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no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ts val="1285"/>
              </a:lnSpc>
            </a:pP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Banco</a:t>
            </a: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0F0E0F"/>
                </a:solidFill>
                <a:latin typeface="Arial"/>
                <a:cs typeface="Arial"/>
              </a:rPr>
              <a:t>do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0F0E0F"/>
                </a:solidFill>
                <a:latin typeface="Arial"/>
                <a:cs typeface="Arial"/>
              </a:rPr>
              <a:t>Brasil,</a:t>
            </a:r>
            <a:r>
              <a:rPr sz="1100" b="1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respe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tando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os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dados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abaixo: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Ba</a:t>
            </a:r>
            <a:r>
              <a:rPr sz="1100" b="1" spc="-8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co:</a:t>
            </a: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0F0E0F"/>
                </a:solidFill>
                <a:latin typeface="Arial"/>
                <a:cs typeface="Arial"/>
              </a:rPr>
              <a:t>001</a:t>
            </a:r>
            <a:endParaRPr sz="1100">
              <a:latin typeface="Arial"/>
              <a:cs typeface="Arial"/>
            </a:endParaRPr>
          </a:p>
          <a:p>
            <a:pPr marL="12700" marR="4784090">
              <a:lnSpc>
                <a:spcPts val="1280"/>
              </a:lnSpc>
              <a:spcBef>
                <a:spcPts val="110"/>
              </a:spcBef>
            </a:pP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Agência:</a:t>
            </a:r>
            <a:r>
              <a:rPr sz="1100" b="1" spc="114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F0E0F"/>
                </a:solidFill>
                <a:latin typeface="Arial"/>
                <a:cs typeface="Arial"/>
              </a:rPr>
              <a:t>1</a:t>
            </a:r>
            <a:r>
              <a:rPr sz="1100" b="1" spc="70" dirty="0">
                <a:solidFill>
                  <a:srgbClr val="0F0E0F"/>
                </a:solidFill>
                <a:latin typeface="Arial"/>
                <a:cs typeface="Arial"/>
              </a:rPr>
              <a:t>630-</a:t>
            </a:r>
            <a:r>
              <a:rPr sz="1100" b="1" spc="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55" dirty="0">
                <a:solidFill>
                  <a:srgbClr val="0F0E0F"/>
                </a:solidFill>
                <a:latin typeface="Arial"/>
                <a:cs typeface="Arial"/>
              </a:rPr>
              <a:t>6</a:t>
            </a:r>
            <a:r>
              <a:rPr sz="1100" b="1" spc="7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Conta:</a:t>
            </a:r>
            <a:r>
              <a:rPr sz="1100" b="1" spc="-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0F0E0F"/>
                </a:solidFill>
                <a:latin typeface="Arial"/>
                <a:cs typeface="Arial"/>
              </a:rPr>
              <a:t>6</a:t>
            </a:r>
            <a:r>
              <a:rPr sz="1100" b="1" spc="175" dirty="0">
                <a:solidFill>
                  <a:srgbClr val="0F0E0F"/>
                </a:solidFill>
                <a:latin typeface="Arial"/>
                <a:cs typeface="Arial"/>
              </a:rPr>
              <a:t>0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1</a:t>
            </a:r>
            <a:r>
              <a:rPr sz="1100" b="1" spc="85" dirty="0">
                <a:solidFill>
                  <a:srgbClr val="0F0E0F"/>
                </a:solidFill>
                <a:latin typeface="Arial"/>
                <a:cs typeface="Arial"/>
              </a:rPr>
              <a:t>603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50" dirty="0">
                <a:solidFill>
                  <a:srgbClr val="0F0E0F"/>
                </a:solidFill>
                <a:latin typeface="Arial"/>
                <a:cs typeface="Arial"/>
              </a:rPr>
              <a:t>-</a:t>
            </a:r>
            <a:r>
              <a:rPr sz="1100" b="1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75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  <a:p>
            <a:pPr marL="12700" indent="8890" algn="just">
              <a:lnSpc>
                <a:spcPts val="1245"/>
              </a:lnSpc>
            </a:pP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Favorec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do:</a:t>
            </a:r>
            <a:r>
              <a:rPr sz="1100" b="1" spc="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PEQ</a:t>
            </a:r>
            <a:r>
              <a:rPr sz="1100" b="1" spc="-65" dirty="0">
                <a:solidFill>
                  <a:srgbClr val="0F0E0F"/>
                </a:solidFill>
                <a:latin typeface="Arial"/>
                <a:cs typeface="Arial"/>
              </a:rPr>
              <a:t>U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IT</a:t>
            </a:r>
            <a:r>
              <a:rPr sz="1100" b="1" spc="12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7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D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Ú</a:t>
            </a:r>
            <a:r>
              <a:rPr sz="1100" b="1" spc="-140" dirty="0">
                <a:solidFill>
                  <a:srgbClr val="0F0E0F"/>
                </a:solidFill>
                <a:latin typeface="Arial"/>
                <a:cs typeface="Arial"/>
              </a:rPr>
              <a:t>S</a:t>
            </a:r>
            <a:r>
              <a:rPr sz="1100" b="1" spc="60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b="1" spc="250" dirty="0">
                <a:solidFill>
                  <a:srgbClr val="0F0E0F"/>
                </a:solidFill>
                <a:latin typeface="Arial"/>
                <a:cs typeface="Arial"/>
              </a:rPr>
              <a:t>R</a:t>
            </a:r>
            <a:r>
              <a:rPr sz="1100" b="1" spc="-9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6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b="1" spc="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spc="-6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F0E0F"/>
                </a:solidFill>
                <a:latin typeface="Arial"/>
                <a:cs typeface="Arial"/>
              </a:rPr>
              <a:t>COMÉR</a:t>
            </a:r>
            <a:r>
              <a:rPr sz="1100" b="1" spc="-495" dirty="0">
                <a:solidFill>
                  <a:srgbClr val="0F0E0F"/>
                </a:solidFill>
                <a:latin typeface="Arial"/>
                <a:cs typeface="Arial"/>
              </a:rPr>
              <a:t>C</a:t>
            </a:r>
            <a:r>
              <a:rPr sz="1100" b="1" spc="-24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DE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F0E0F"/>
                </a:solidFill>
                <a:latin typeface="Arial"/>
                <a:cs typeface="Arial"/>
              </a:rPr>
              <a:t>ART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GOS</a:t>
            </a:r>
            <a:r>
              <a:rPr sz="1100" b="1" spc="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ESPORTIVOS</a:t>
            </a:r>
            <a:r>
              <a:rPr sz="1100" b="1" spc="1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F0E0F"/>
                </a:solidFill>
                <a:latin typeface="Arial"/>
                <a:cs typeface="Arial"/>
              </a:rPr>
              <a:t>LTDA-</a:t>
            </a:r>
            <a:r>
              <a:rPr sz="1100" b="1" spc="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EPP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CLÁUSULA</a:t>
            </a:r>
            <a:r>
              <a:rPr sz="1100" b="1" spc="1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0F0E0F"/>
                </a:solidFill>
                <a:latin typeface="Arial"/>
                <a:cs typeface="Arial"/>
              </a:rPr>
              <a:t>7ª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F0E0F"/>
                </a:solidFill>
                <a:latin typeface="Arial"/>
                <a:cs typeface="Arial"/>
              </a:rPr>
              <a:t>-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ONUS</a:t>
            </a:r>
            <a:r>
              <a:rPr sz="1100" b="1" spc="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F0E0F"/>
                </a:solidFill>
                <a:latin typeface="Arial"/>
                <a:cs typeface="Arial"/>
              </a:rPr>
              <a:t>ENCARGOS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31115" indent="430530" algn="just">
              <a:lnSpc>
                <a:spcPct val="99200"/>
              </a:lnSpc>
            </a:pP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Todos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ou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encargos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referentes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232323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400" spc="-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F0E0F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dest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nem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232323"/>
                </a:solidFill>
                <a:latin typeface="Arial"/>
                <a:cs typeface="Arial"/>
              </a:rPr>
              <a:t>à</a:t>
            </a:r>
            <a:r>
              <a:rPr sz="125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realização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serv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ços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ficarão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tota</a:t>
            </a:r>
            <a:r>
              <a:rPr sz="1100" spc="1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mente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cargo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E0F"/>
                </a:solidFill>
                <a:latin typeface="Arial"/>
                <a:cs typeface="Arial"/>
              </a:rPr>
              <a:t>CON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spc="-75" dirty="0">
                <a:solidFill>
                  <a:srgbClr val="0F0E0F"/>
                </a:solidFill>
                <a:latin typeface="Arial"/>
                <a:cs typeface="Arial"/>
              </a:rPr>
              <a:t>RATADA,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cabendo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nenhuma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 transferência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de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ônus</a:t>
            </a:r>
            <a:r>
              <a:rPr sz="1100" spc="6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ao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CONTRATAN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CLÁUSULA</a:t>
            </a:r>
            <a:r>
              <a:rPr sz="1100" b="1" spc="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F0E0F"/>
                </a:solidFill>
                <a:latin typeface="Arial"/>
                <a:cs typeface="Arial"/>
              </a:rPr>
              <a:t>8ª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40" dirty="0">
                <a:solidFill>
                  <a:srgbClr val="0F0E0F"/>
                </a:solidFill>
                <a:latin typeface="Arial"/>
                <a:cs typeface="Arial"/>
              </a:rPr>
              <a:t>-</a:t>
            </a:r>
            <a:r>
              <a:rPr sz="1100" b="1" spc="-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200" dirty="0">
                <a:solidFill>
                  <a:srgbClr val="0F0E0F"/>
                </a:solidFill>
                <a:latin typeface="Arial"/>
                <a:cs typeface="Arial"/>
              </a:rPr>
              <a:t>F</a:t>
            </a:r>
            <a:r>
              <a:rPr sz="1100" b="1" spc="-9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dirty="0">
                <a:solidFill>
                  <a:srgbClr val="0F0E0F"/>
                </a:solidFill>
                <a:latin typeface="Arial"/>
                <a:cs typeface="Arial"/>
              </a:rPr>
              <a:t>SCAL</a:t>
            </a:r>
            <a:r>
              <a:rPr sz="1100" b="1" spc="-4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ZAÇÃO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7780" indent="448309" algn="just">
              <a:lnSpc>
                <a:spcPct val="94300"/>
              </a:lnSpc>
            </a:pP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Nos </a:t>
            </a:r>
            <a:r>
              <a:rPr sz="1100" spc="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 </a:t>
            </a:r>
            <a:r>
              <a:rPr sz="1100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32323"/>
                </a:solidFill>
                <a:latin typeface="Arial"/>
                <a:cs typeface="Arial"/>
              </a:rPr>
              <a:t>ar</a:t>
            </a:r>
            <a:r>
              <a:rPr sz="1100" spc="5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100" spc="17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r>
              <a:rPr sz="11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67,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F0E0F"/>
                </a:solidFill>
                <a:latin typeface="Times New Roman"/>
                <a:cs typeface="Times New Roman"/>
              </a:rPr>
              <a:t>§</a:t>
            </a:r>
            <a:r>
              <a:rPr sz="1100" dirty="0">
                <a:solidFill>
                  <a:srgbClr val="0F0E0F"/>
                </a:solidFill>
                <a:latin typeface="Times New Roman"/>
                <a:cs typeface="Times New Roman"/>
              </a:rPr>
              <a:t>  </a:t>
            </a:r>
            <a:r>
              <a:rPr sz="1100" spc="-114" dirty="0">
                <a:solidFill>
                  <a:srgbClr val="0F0E0F"/>
                </a:solidFill>
                <a:latin typeface="Times New Roman"/>
                <a:cs typeface="Times New Roman"/>
              </a:rPr>
              <a:t> </a:t>
            </a:r>
            <a:r>
              <a:rPr sz="1100" spc="-125" dirty="0">
                <a:solidFill>
                  <a:srgbClr val="0F0E0F"/>
                </a:solidFill>
                <a:latin typeface="Arial"/>
                <a:cs typeface="Arial"/>
              </a:rPr>
              <a:t>1</a:t>
            </a:r>
            <a:r>
              <a:rPr sz="1100" spc="80" dirty="0">
                <a:solidFill>
                  <a:srgbClr val="232323"/>
                </a:solidFill>
                <a:latin typeface="Arial"/>
                <a:cs typeface="Arial"/>
              </a:rPr>
              <a:t>º,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Lei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8.666/93,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E0F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TRATAN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des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gnará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um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represe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tante</a:t>
            </a:r>
            <a:r>
              <a:rPr sz="1100" spc="1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acompanhar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fisca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zar</a:t>
            </a:r>
            <a:r>
              <a:rPr sz="1100" spc="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execução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Contrat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395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anotando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110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reg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stro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própr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ocorrênc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porventura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ex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st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irem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determinando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for  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necessário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232323"/>
                </a:solidFill>
                <a:latin typeface="Times New Roman"/>
                <a:cs typeface="Times New Roman"/>
              </a:rPr>
              <a:t>à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regu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arização</a:t>
            </a:r>
            <a:r>
              <a:rPr sz="1100" spc="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das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faltas</a:t>
            </a:r>
            <a:r>
              <a:rPr sz="1100" spc="1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defeitos</a:t>
            </a:r>
            <a:r>
              <a:rPr sz="1100" spc="9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observados.</a:t>
            </a:r>
            <a:r>
              <a:rPr sz="1100" spc="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Quaisquer</a:t>
            </a:r>
            <a:r>
              <a:rPr sz="1100" spc="1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ex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gênc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as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fisca</a:t>
            </a:r>
            <a:r>
              <a:rPr sz="1100" spc="6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zação,</a:t>
            </a:r>
            <a:r>
              <a:rPr sz="1100" spc="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inerentes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ao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 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prontamente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atendidas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pe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232323"/>
                </a:solidFill>
                <a:latin typeface="Arial"/>
                <a:cs typeface="Arial"/>
              </a:rPr>
              <a:t>CON</a:t>
            </a:r>
            <a:r>
              <a:rPr sz="1100" spc="-8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100" spc="-85" dirty="0">
                <a:solidFill>
                  <a:srgbClr val="232323"/>
                </a:solidFill>
                <a:latin typeface="Arial"/>
                <a:cs typeface="Arial"/>
              </a:rPr>
              <a:t>RATADA,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sem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 para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CONTRATANTE.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70" dirty="0">
                <a:solidFill>
                  <a:srgbClr val="0F0E0F"/>
                </a:solidFill>
                <a:latin typeface="Arial"/>
                <a:cs typeface="Arial"/>
              </a:rPr>
              <a:t>CLAUSULA</a:t>
            </a:r>
            <a:r>
              <a:rPr sz="1100" b="1" spc="1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80" dirty="0">
                <a:solidFill>
                  <a:srgbClr val="0F0E0F"/>
                </a:solidFill>
                <a:latin typeface="Arial"/>
                <a:cs typeface="Arial"/>
              </a:rPr>
              <a:t>9ª</a:t>
            </a:r>
            <a:r>
              <a:rPr sz="1100" b="1" spc="-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40" dirty="0">
                <a:solidFill>
                  <a:srgbClr val="0F0E0F"/>
                </a:solidFill>
                <a:latin typeface="Arial"/>
                <a:cs typeface="Arial"/>
              </a:rPr>
              <a:t>-</a:t>
            </a:r>
            <a:r>
              <a:rPr sz="1100" b="1" spc="-1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R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ESPONSAB</a:t>
            </a:r>
            <a:r>
              <a:rPr sz="1100" b="1" spc="7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17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b="1" spc="-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DADE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PELO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 MATERIAL</a:t>
            </a:r>
            <a:r>
              <a:rPr sz="1100" b="1" spc="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r>
              <a:rPr sz="1100" b="1" spc="-130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TREG</a:t>
            </a:r>
            <a:r>
              <a:rPr sz="1100" b="1" spc="20" dirty="0">
                <a:solidFill>
                  <a:srgbClr val="0F0E0F"/>
                </a:solidFill>
                <a:latin typeface="Arial"/>
                <a:cs typeface="Arial"/>
              </a:rPr>
              <a:t>U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0955" indent="434975" algn="just">
              <a:lnSpc>
                <a:spcPct val="101099"/>
              </a:lnSpc>
            </a:pPr>
            <a:r>
              <a:rPr sz="1100" spc="-9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E0F"/>
                </a:solidFill>
                <a:latin typeface="Arial"/>
                <a:cs typeface="Arial"/>
              </a:rPr>
              <a:t>CONT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RATADA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F0E0F"/>
                </a:solidFill>
                <a:latin typeface="Times New Roman"/>
                <a:cs typeface="Times New Roman"/>
              </a:rPr>
              <a:t>é</a:t>
            </a:r>
            <a:r>
              <a:rPr sz="1300" spc="125" dirty="0">
                <a:solidFill>
                  <a:srgbClr val="0F0E0F"/>
                </a:solidFill>
                <a:latin typeface="Times New Roman"/>
                <a:cs typeface="Times New Roman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responsável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pe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11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qualidade</a:t>
            </a:r>
            <a:r>
              <a:rPr sz="1100" spc="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dos</a:t>
            </a:r>
            <a:r>
              <a:rPr sz="1100" spc="1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mater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s</a:t>
            </a:r>
            <a:r>
              <a:rPr sz="1100" spc="1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1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responsabiliza-se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integral</a:t>
            </a:r>
            <a:r>
              <a:rPr sz="1100" spc="114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exclusivamente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 pe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promoção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de </a:t>
            </a:r>
            <a:r>
              <a:rPr sz="1100" spc="-10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reade</a:t>
            </a:r>
            <a:r>
              <a:rPr sz="1100" spc="-114" dirty="0">
                <a:solidFill>
                  <a:srgbClr val="0F0E0F"/>
                </a:solidFill>
                <a:latin typeface="Arial"/>
                <a:cs typeface="Arial"/>
              </a:rPr>
              <a:t>q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uações,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sempre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forem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detectadas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mpropr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edades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spc="-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possam</a:t>
            </a:r>
            <a:r>
              <a:rPr sz="1100" spc="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comprometer</a:t>
            </a:r>
            <a:r>
              <a:rPr sz="1100" spc="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sua</a:t>
            </a:r>
            <a:r>
              <a:rPr sz="110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E0F"/>
                </a:solidFill>
                <a:latin typeface="Arial"/>
                <a:cs typeface="Arial"/>
              </a:rPr>
              <a:t>uti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zação</a:t>
            </a:r>
            <a:r>
              <a:rPr sz="1100" spc="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dos</a:t>
            </a:r>
            <a:r>
              <a:rPr sz="1100" spc="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mesmos.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100" b="1" spc="-55" dirty="0">
                <a:solidFill>
                  <a:srgbClr val="0F0E0F"/>
                </a:solidFill>
                <a:latin typeface="Arial"/>
                <a:cs typeface="Arial"/>
              </a:rPr>
              <a:t>CLÁUS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U</a:t>
            </a:r>
            <a:r>
              <a:rPr sz="1100" b="1" spc="-60" dirty="0">
                <a:solidFill>
                  <a:srgbClr val="0F0E0F"/>
                </a:solidFill>
                <a:latin typeface="Arial"/>
                <a:cs typeface="Arial"/>
              </a:rPr>
              <a:t>LA</a:t>
            </a:r>
            <a:r>
              <a:rPr sz="1100" b="1" spc="2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F0E0F"/>
                </a:solidFill>
                <a:latin typeface="Arial"/>
                <a:cs typeface="Arial"/>
              </a:rPr>
              <a:t>1</a:t>
            </a:r>
            <a:r>
              <a:rPr sz="1100" b="1" spc="105" dirty="0">
                <a:solidFill>
                  <a:srgbClr val="0F0E0F"/>
                </a:solidFill>
                <a:latin typeface="Arial"/>
                <a:cs typeface="Arial"/>
              </a:rPr>
              <a:t>0ª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540" dirty="0">
                <a:solidFill>
                  <a:srgbClr val="0F0E0F"/>
                </a:solidFill>
                <a:latin typeface="Arial"/>
                <a:cs typeface="Arial"/>
              </a:rPr>
              <a:t>-</a:t>
            </a:r>
            <a:r>
              <a:rPr sz="1100" b="1" spc="-1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F0E0F"/>
                </a:solidFill>
                <a:latin typeface="Arial"/>
                <a:cs typeface="Arial"/>
              </a:rPr>
              <a:t>RESPONSAB</a:t>
            </a:r>
            <a:r>
              <a:rPr sz="1100" b="1" spc="30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20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b="1" spc="-2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b="1" spc="-90" dirty="0">
                <a:solidFill>
                  <a:srgbClr val="0F0E0F"/>
                </a:solidFill>
                <a:latin typeface="Arial"/>
                <a:cs typeface="Arial"/>
              </a:rPr>
              <a:t>D</a:t>
            </a:r>
            <a:r>
              <a:rPr sz="1100" b="1" spc="-40" dirty="0">
                <a:solidFill>
                  <a:srgbClr val="0F0E0F"/>
                </a:solidFill>
                <a:latin typeface="Arial"/>
                <a:cs typeface="Arial"/>
              </a:rPr>
              <a:t>ADE</a:t>
            </a:r>
            <a:r>
              <a:rPr sz="1100" b="1" spc="4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b="1" spc="409" dirty="0">
                <a:solidFill>
                  <a:srgbClr val="0F0E0F"/>
                </a:solidFill>
                <a:latin typeface="Arial"/>
                <a:cs typeface="Arial"/>
              </a:rPr>
              <a:t>C</a:t>
            </a:r>
            <a:r>
              <a:rPr sz="1100" b="1" spc="380" dirty="0">
                <a:solidFill>
                  <a:srgbClr val="0F0E0F"/>
                </a:solidFill>
                <a:latin typeface="Arial"/>
                <a:cs typeface="Arial"/>
              </a:rPr>
              <a:t>M</a:t>
            </a:r>
            <a:r>
              <a:rPr sz="1100" b="1" spc="-1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19050" indent="434975" algn="just">
              <a:lnSpc>
                <a:spcPts val="1280"/>
              </a:lnSpc>
            </a:pPr>
            <a:r>
              <a:rPr sz="1100" spc="-125" dirty="0">
                <a:solidFill>
                  <a:srgbClr val="0F0E0F"/>
                </a:solidFill>
                <a:latin typeface="Arial"/>
                <a:cs typeface="Arial"/>
              </a:rPr>
              <a:t>A 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E0F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0F0E0F"/>
                </a:solidFill>
                <a:latin typeface="Arial"/>
                <a:cs typeface="Arial"/>
              </a:rPr>
              <a:t>N</a:t>
            </a:r>
            <a:r>
              <a:rPr sz="1100" spc="25" dirty="0">
                <a:solidFill>
                  <a:srgbClr val="0F0E0F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0F0E0F"/>
                </a:solidFill>
                <a:latin typeface="Arial"/>
                <a:cs typeface="Arial"/>
              </a:rPr>
              <a:t>RATADA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responderá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squer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danos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ou </a:t>
            </a:r>
            <a:r>
              <a:rPr sz="110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preju</a:t>
            </a:r>
            <a:r>
              <a:rPr sz="1100" spc="-95" dirty="0">
                <a:solidFill>
                  <a:srgbClr val="0F0E0F"/>
                </a:solidFill>
                <a:latin typeface="Arial"/>
                <a:cs typeface="Arial"/>
              </a:rPr>
              <a:t>í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zos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E0F"/>
                </a:solidFill>
                <a:latin typeface="Arial"/>
                <a:cs typeface="Arial"/>
              </a:rPr>
              <a:t>pessoais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mater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iais</a:t>
            </a:r>
            <a:r>
              <a:rPr sz="1100" spc="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que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E0F"/>
                </a:solidFill>
                <a:latin typeface="Arial"/>
                <a:cs typeface="Arial"/>
              </a:rPr>
              <a:t>seus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ou </a:t>
            </a: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preposto,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E0F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0F0E0F"/>
                </a:solidFill>
                <a:latin typeface="Arial"/>
                <a:cs typeface="Arial"/>
              </a:rPr>
              <a:t>a</a:t>
            </a:r>
            <a:r>
              <a:rPr sz="1100" spc="-100" dirty="0">
                <a:solidFill>
                  <a:srgbClr val="424242"/>
                </a:solidFill>
                <a:latin typeface="Arial"/>
                <a:cs typeface="Arial"/>
              </a:rPr>
              <a:t>z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de </a:t>
            </a:r>
            <a:r>
              <a:rPr sz="1100" spc="-7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omissão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do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0F0E0F"/>
                </a:solidFill>
                <a:latin typeface="Arial"/>
                <a:cs typeface="Arial"/>
              </a:rPr>
              <a:t>osa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ou </a:t>
            </a: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E0F"/>
                </a:solidFill>
                <a:latin typeface="Arial"/>
                <a:cs typeface="Arial"/>
              </a:rPr>
              <a:t>cu</a:t>
            </a:r>
            <a:r>
              <a:rPr sz="1100" spc="-35" dirty="0">
                <a:solidFill>
                  <a:srgbClr val="0F0E0F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0F0E0F"/>
                </a:solidFill>
                <a:latin typeface="Arial"/>
                <a:cs typeface="Arial"/>
              </a:rPr>
              <a:t>posa,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E0F"/>
                </a:solidFill>
                <a:latin typeface="Arial"/>
                <a:cs typeface="Arial"/>
              </a:rPr>
              <a:t>v</a:t>
            </a:r>
            <a:r>
              <a:rPr sz="1100" spc="-50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0F0E0F"/>
                </a:solidFill>
                <a:latin typeface="Arial"/>
                <a:cs typeface="Arial"/>
              </a:rPr>
              <a:t>nham</a:t>
            </a:r>
            <a:r>
              <a:rPr sz="1100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F0E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causar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ao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621791"/>
            <a:ext cx="694944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31052" y="10227564"/>
            <a:ext cx="758951" cy="3063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73039" y="722937"/>
            <a:ext cx="1817370" cy="563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800"/>
              </a:lnSpc>
            </a:pPr>
            <a:r>
              <a:rPr sz="2350" b="1" spc="-20" dirty="0">
                <a:solidFill>
                  <a:srgbClr val="111113"/>
                </a:solidFill>
                <a:latin typeface="Arial"/>
                <a:cs typeface="Arial"/>
              </a:rPr>
              <a:t>MACKENZ</a:t>
            </a:r>
            <a:r>
              <a:rPr sz="2350" b="1" spc="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2350" b="1" spc="-2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00"/>
              </a:lnSpc>
            </a:pPr>
            <a:r>
              <a:rPr sz="1600" b="1" spc="20" dirty="0">
                <a:solidFill>
                  <a:srgbClr val="111113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111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9586" y="1446936"/>
            <a:ext cx="6570345" cy="8900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9430" indent="5325745">
              <a:lnSpc>
                <a:spcPct val="100000"/>
              </a:lnSpc>
            </a:pPr>
            <a:r>
              <a:rPr sz="950" spc="-35" dirty="0">
                <a:solidFill>
                  <a:srgbClr val="111113"/>
                </a:solidFill>
                <a:latin typeface="Times New Roman"/>
                <a:cs typeface="Times New Roman"/>
              </a:rPr>
              <a:t>P</a:t>
            </a:r>
            <a:r>
              <a:rPr sz="950" spc="25" dirty="0">
                <a:solidFill>
                  <a:srgbClr val="333334"/>
                </a:solidFill>
                <a:latin typeface="Times New Roman"/>
                <a:cs typeface="Times New Roman"/>
              </a:rPr>
              <a:t>á</a:t>
            </a:r>
            <a:r>
              <a:rPr sz="950" spc="55" dirty="0">
                <a:solidFill>
                  <a:srgbClr val="333334"/>
                </a:solidFill>
                <a:latin typeface="Times New Roman"/>
                <a:cs typeface="Times New Roman"/>
              </a:rPr>
              <a:t>g</a:t>
            </a:r>
            <a:r>
              <a:rPr sz="950" spc="-35" dirty="0">
                <a:solidFill>
                  <a:srgbClr val="111113"/>
                </a:solidFill>
                <a:latin typeface="Times New Roman"/>
                <a:cs typeface="Times New Roman"/>
              </a:rPr>
              <a:t>i</a:t>
            </a:r>
            <a:r>
              <a:rPr sz="950" spc="-10" dirty="0">
                <a:solidFill>
                  <a:srgbClr val="111113"/>
                </a:solidFill>
                <a:latin typeface="Times New Roman"/>
                <a:cs typeface="Times New Roman"/>
              </a:rPr>
              <a:t>n</a:t>
            </a:r>
            <a:r>
              <a:rPr sz="950" spc="-10" dirty="0">
                <a:solidFill>
                  <a:srgbClr val="333334"/>
                </a:solidFill>
                <a:latin typeface="Times New Roman"/>
                <a:cs typeface="Times New Roman"/>
              </a:rPr>
              <a:t>a</a:t>
            </a:r>
            <a:r>
              <a:rPr sz="950" spc="-20" dirty="0">
                <a:solidFill>
                  <a:srgbClr val="333334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111113"/>
                </a:solidFill>
                <a:latin typeface="Times New Roman"/>
                <a:cs typeface="Times New Roman"/>
              </a:rPr>
              <a:t>4</a:t>
            </a:r>
            <a:r>
              <a:rPr sz="950" dirty="0">
                <a:solidFill>
                  <a:srgbClr val="111113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Times New Roman"/>
                <a:cs typeface="Times New Roman"/>
              </a:rPr>
              <a:t>de </a:t>
            </a:r>
            <a:r>
              <a:rPr sz="950" spc="65" dirty="0">
                <a:solidFill>
                  <a:srgbClr val="333334"/>
                </a:solidFill>
                <a:latin typeface="Times New Roman"/>
                <a:cs typeface="Times New Roman"/>
              </a:rPr>
              <a:t>6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514984" indent="4445" algn="just">
              <a:lnSpc>
                <a:spcPct val="100000"/>
              </a:lnSpc>
            </a:pP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pessoa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causados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terce</a:t>
            </a:r>
            <a:r>
              <a:rPr sz="1100" spc="6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ro</a:t>
            </a:r>
            <a:r>
              <a:rPr sz="1100" spc="-100" dirty="0">
                <a:solidFill>
                  <a:srgbClr val="111113"/>
                </a:solidFill>
                <a:latin typeface="Arial"/>
                <a:cs typeface="Arial"/>
              </a:rPr>
              <a:t>s</a:t>
            </a:r>
            <a:r>
              <a:rPr sz="1100" spc="400" dirty="0">
                <a:solidFill>
                  <a:srgbClr val="111113"/>
                </a:solidFill>
                <a:latin typeface="Arial"/>
                <a:cs typeface="Arial"/>
              </a:rPr>
              <a:t>,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que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í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tu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for.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250">
              <a:latin typeface="Times New Roman"/>
              <a:cs typeface="Times New Roman"/>
            </a:endParaRPr>
          </a:p>
          <a:p>
            <a:pPr marL="514984" algn="just">
              <a:lnSpc>
                <a:spcPct val="100000"/>
              </a:lnSpc>
            </a:pPr>
            <a:r>
              <a:rPr sz="1100" b="1" spc="-70" dirty="0">
                <a:solidFill>
                  <a:srgbClr val="111113"/>
                </a:solidFill>
                <a:latin typeface="Arial"/>
                <a:cs typeface="Arial"/>
              </a:rPr>
              <a:t>CLÁUSULA </a:t>
            </a:r>
            <a:r>
              <a:rPr sz="1100" b="1" spc="-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111113"/>
                </a:solidFill>
                <a:latin typeface="Arial"/>
                <a:cs typeface="Arial"/>
              </a:rPr>
              <a:t>1</a:t>
            </a:r>
            <a:r>
              <a:rPr sz="1100" b="1" spc="20" dirty="0">
                <a:solidFill>
                  <a:srgbClr val="111113"/>
                </a:solidFill>
                <a:latin typeface="Arial"/>
                <a:cs typeface="Arial"/>
              </a:rPr>
              <a:t>1</a:t>
            </a:r>
            <a:r>
              <a:rPr sz="1100" b="1" spc="140" dirty="0">
                <a:solidFill>
                  <a:srgbClr val="111113"/>
                </a:solidFill>
                <a:latin typeface="Arial"/>
                <a:cs typeface="Arial"/>
              </a:rPr>
              <a:t>ª</a:t>
            </a:r>
            <a:r>
              <a:rPr sz="1100" b="1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b="1" spc="495" dirty="0">
                <a:solidFill>
                  <a:srgbClr val="111113"/>
                </a:solidFill>
                <a:latin typeface="Arial"/>
                <a:cs typeface="Arial"/>
              </a:rPr>
              <a:t>-</a:t>
            </a:r>
            <a:r>
              <a:rPr sz="1100" b="1" spc="-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111113"/>
                </a:solidFill>
                <a:latin typeface="Arial"/>
                <a:cs typeface="Arial"/>
              </a:rPr>
              <a:t>RE</a:t>
            </a:r>
            <a:r>
              <a:rPr sz="1100" b="1" spc="-125" dirty="0">
                <a:solidFill>
                  <a:srgbClr val="111113"/>
                </a:solidFill>
                <a:latin typeface="Arial"/>
                <a:cs typeface="Arial"/>
              </a:rPr>
              <a:t>S</a:t>
            </a:r>
            <a:r>
              <a:rPr sz="1100" b="1" spc="155" dirty="0">
                <a:solidFill>
                  <a:srgbClr val="111113"/>
                </a:solidFill>
                <a:latin typeface="Arial"/>
                <a:cs typeface="Arial"/>
              </a:rPr>
              <a:t>C</a:t>
            </a:r>
            <a:r>
              <a:rPr sz="1100" b="1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b="1" spc="40" dirty="0">
                <a:solidFill>
                  <a:srgbClr val="111113"/>
                </a:solidFill>
                <a:latin typeface="Arial"/>
                <a:cs typeface="Arial"/>
              </a:rPr>
              <a:t>SÃO/PENA</a:t>
            </a:r>
            <a:r>
              <a:rPr sz="1100" b="1" spc="110" dirty="0">
                <a:solidFill>
                  <a:srgbClr val="111113"/>
                </a:solidFill>
                <a:latin typeface="Arial"/>
                <a:cs typeface="Arial"/>
              </a:rPr>
              <a:t>U</a:t>
            </a:r>
            <a:r>
              <a:rPr sz="1100" b="1" spc="-40" dirty="0">
                <a:solidFill>
                  <a:srgbClr val="111113"/>
                </a:solidFill>
                <a:latin typeface="Arial"/>
                <a:cs typeface="Arial"/>
              </a:rPr>
              <a:t>DADES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514984" algn="just">
              <a:lnSpc>
                <a:spcPct val="100000"/>
              </a:lnSpc>
            </a:pP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O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presente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contrato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pode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ser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resc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ndido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SE: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958850" indent="-219710">
              <a:lnSpc>
                <a:spcPct val="100000"/>
              </a:lnSpc>
              <a:buClr>
                <a:srgbClr val="111113"/>
              </a:buClr>
              <a:buFont typeface="Arial"/>
              <a:buChar char="•"/>
              <a:tabLst>
                <a:tab pos="963930" algn="l"/>
              </a:tabLst>
            </a:pP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Não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for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cumpr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essas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cláusu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as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contratuais,</a:t>
            </a:r>
            <a:r>
              <a:rPr sz="1100" spc="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especificações</a:t>
            </a:r>
            <a:r>
              <a:rPr sz="1100" spc="1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e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prazos;</a:t>
            </a:r>
            <a:endParaRPr sz="1100">
              <a:latin typeface="Arial"/>
              <a:cs typeface="Arial"/>
            </a:endParaRPr>
          </a:p>
          <a:p>
            <a:pPr marL="958850" marR="50165" indent="-219710">
              <a:lnSpc>
                <a:spcPts val="1250"/>
              </a:lnSpc>
              <a:spcBef>
                <a:spcPts val="135"/>
              </a:spcBef>
              <a:buClr>
                <a:srgbClr val="111113"/>
              </a:buClr>
              <a:buFont typeface="Arial"/>
              <a:buChar char="•"/>
              <a:tabLst>
                <a:tab pos="963930" algn="l"/>
              </a:tabLst>
            </a:pP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Houver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cessão</a:t>
            </a:r>
            <a:r>
              <a:rPr sz="1100" spc="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transferênci</a:t>
            </a:r>
            <a:r>
              <a:rPr sz="1100" spc="-1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dos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re</a:t>
            </a:r>
            <a:r>
              <a:rPr sz="1100" spc="-1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tos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e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obr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gações,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fusão,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cisão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ncorporação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11113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TRATADA;</a:t>
            </a:r>
            <a:endParaRPr sz="1100">
              <a:latin typeface="Arial"/>
              <a:cs typeface="Arial"/>
            </a:endParaRPr>
          </a:p>
          <a:p>
            <a:pPr marL="963294" indent="-224154">
              <a:lnSpc>
                <a:spcPts val="1290"/>
              </a:lnSpc>
              <a:buClr>
                <a:srgbClr val="111113"/>
              </a:buClr>
              <a:buFont typeface="Arial"/>
              <a:buChar char="•"/>
              <a:tabLst>
                <a:tab pos="963930" algn="l"/>
              </a:tabLst>
            </a:pP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Houver 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fa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ência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concordata</a:t>
            </a:r>
            <a:r>
              <a:rPr sz="1100" spc="1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11113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00" spc="-75" dirty="0">
                <a:solidFill>
                  <a:srgbClr val="111113"/>
                </a:solidFill>
                <a:latin typeface="Arial"/>
                <a:cs typeface="Arial"/>
              </a:rPr>
              <a:t>RATADA;</a:t>
            </a:r>
            <a:endParaRPr sz="1100">
              <a:latin typeface="Arial"/>
              <a:cs typeface="Arial"/>
            </a:endParaRPr>
          </a:p>
          <a:p>
            <a:pPr marL="963294" marR="46355" indent="-224154">
              <a:lnSpc>
                <a:spcPts val="1250"/>
              </a:lnSpc>
              <a:spcBef>
                <a:spcPts val="100"/>
              </a:spcBef>
              <a:buClr>
                <a:srgbClr val="111113"/>
              </a:buClr>
              <a:buFont typeface="Arial"/>
              <a:buChar char="•"/>
              <a:tabLst>
                <a:tab pos="963930" algn="l"/>
              </a:tabLst>
            </a:pP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Houver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teração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soc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mod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ficação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fina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idade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estrutura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que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prejud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que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exec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u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ção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contrato;</a:t>
            </a:r>
            <a:endParaRPr sz="1100">
              <a:latin typeface="Arial"/>
              <a:cs typeface="Arial"/>
            </a:endParaRPr>
          </a:p>
          <a:p>
            <a:pPr marL="954405" indent="-215265">
              <a:lnSpc>
                <a:spcPts val="1255"/>
              </a:lnSpc>
              <a:buClr>
                <a:srgbClr val="111113"/>
              </a:buClr>
              <a:buFont typeface="Arial"/>
              <a:buChar char="•"/>
              <a:tabLst>
                <a:tab pos="955040" algn="l"/>
              </a:tabLst>
            </a:pP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caso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fortu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força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ma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or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mped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va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execução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co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  <a:buClr>
                <a:srgbClr val="111113"/>
              </a:buClr>
              <a:buFont typeface="Arial"/>
              <a:buChar char="•"/>
            </a:pPr>
            <a:endParaRPr sz="1100">
              <a:latin typeface="Times New Roman"/>
              <a:cs typeface="Times New Roman"/>
            </a:endParaRPr>
          </a:p>
          <a:p>
            <a:pPr marL="514984" marR="54610" indent="4445" algn="just">
              <a:lnSpc>
                <a:spcPct val="99700"/>
              </a:lnSpc>
            </a:pPr>
            <a:r>
              <a:rPr sz="1150" b="1" spc="-20" dirty="0">
                <a:solidFill>
                  <a:srgbClr val="111113"/>
                </a:solidFill>
                <a:latin typeface="Arial"/>
                <a:cs typeface="Arial"/>
              </a:rPr>
              <a:t>Parágrafo </a:t>
            </a:r>
            <a:r>
              <a:rPr sz="1150" b="1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11113"/>
                </a:solidFill>
                <a:latin typeface="Arial"/>
                <a:cs typeface="Arial"/>
              </a:rPr>
              <a:t>pr</a:t>
            </a:r>
            <a:r>
              <a:rPr sz="1150" b="1" spc="-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50" b="1" spc="-10" dirty="0">
                <a:solidFill>
                  <a:srgbClr val="111113"/>
                </a:solidFill>
                <a:latin typeface="Arial"/>
                <a:cs typeface="Arial"/>
              </a:rPr>
              <a:t>meiro.</a:t>
            </a:r>
            <a:r>
              <a:rPr sz="1150" b="1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spc="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cumpr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cond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técn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cas,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comercrars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jur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í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cas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estabe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ec</a:t>
            </a: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nos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nstrumentos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convocatór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contratual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caracter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zará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descumprimento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das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obr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gações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assumidas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acarretar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partic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pante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as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segu</a:t>
            </a:r>
            <a:r>
              <a:rPr sz="1100" spc="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ntes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penalidades,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prev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stas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instrumento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convocatór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o:</a:t>
            </a:r>
            <a:endParaRPr sz="1100">
              <a:latin typeface="Arial"/>
              <a:cs typeface="Arial"/>
            </a:endParaRPr>
          </a:p>
          <a:p>
            <a:pPr marL="954405" marR="4671060" lvl="1" indent="-35560">
              <a:lnSpc>
                <a:spcPct val="197100"/>
              </a:lnSpc>
              <a:spcBef>
                <a:spcPts val="70"/>
              </a:spcBef>
              <a:buClr>
                <a:srgbClr val="111113"/>
              </a:buClr>
              <a:buFont typeface="Arial"/>
              <a:buAutoNum type="romanUcPeriod"/>
              <a:tabLst>
                <a:tab pos="1035685" algn="l"/>
              </a:tabLst>
            </a:pPr>
            <a:r>
              <a:rPr sz="1100" spc="405" dirty="0">
                <a:solidFill>
                  <a:srgbClr val="111113"/>
                </a:solidFill>
                <a:latin typeface="Arial"/>
                <a:cs typeface="Arial"/>
              </a:rPr>
              <a:t>-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advertência;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1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2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40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10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multa;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1"/>
              </a:spcBef>
              <a:buClr>
                <a:srgbClr val="111113"/>
              </a:buClr>
              <a:buFont typeface="Arial"/>
              <a:buAutoNum type="romanUcPeriod"/>
            </a:pPr>
            <a:endParaRPr sz="1100">
              <a:latin typeface="Times New Roman"/>
              <a:cs typeface="Times New Roman"/>
            </a:endParaRPr>
          </a:p>
          <a:p>
            <a:pPr marL="954405" marR="46990" lvl="1" algn="just">
              <a:lnSpc>
                <a:spcPct val="98100"/>
              </a:lnSpc>
              <a:buClr>
                <a:srgbClr val="111113"/>
              </a:buClr>
              <a:buFont typeface="Arial"/>
              <a:buAutoNum type="romanUcPeriod"/>
              <a:tabLst>
                <a:tab pos="1143635" algn="l"/>
              </a:tabLst>
            </a:pPr>
            <a:r>
              <a:rPr sz="1100" spc="40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suspensão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temporár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para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part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par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dos</a:t>
            </a:r>
            <a:r>
              <a:rPr sz="1100" spc="7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processos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se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et</a:t>
            </a:r>
            <a:r>
              <a:rPr sz="1100" spc="-35" dirty="0">
                <a:solidFill>
                  <a:srgbClr val="333334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vos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3"/>
                </a:solidFill>
                <a:latin typeface="Arial"/>
                <a:cs typeface="Arial"/>
              </a:rPr>
              <a:t>CBC</a:t>
            </a:r>
            <a:r>
              <a:rPr sz="1100" spc="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Mackenzi</a:t>
            </a:r>
            <a:r>
              <a:rPr sz="1100" spc="-10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-160" dirty="0">
                <a:solidFill>
                  <a:srgbClr val="111113"/>
                </a:solidFill>
                <a:latin typeface="Arial"/>
                <a:cs typeface="Arial"/>
              </a:rPr>
              <a:t>s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porte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Clube,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consequência,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contratar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mesma,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m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í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mo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6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(se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s)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meses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máxi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mo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24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(v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nte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quatro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)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meses,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nas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condi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estabe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ecidas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no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instrumento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convocatór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506095" marR="54610" indent="8890" algn="just">
              <a:lnSpc>
                <a:spcPts val="1320"/>
              </a:lnSpc>
            </a:pPr>
            <a:r>
              <a:rPr sz="1150" b="1" spc="-15" dirty="0">
                <a:solidFill>
                  <a:srgbClr val="111113"/>
                </a:solidFill>
                <a:latin typeface="Arial"/>
                <a:cs typeface="Arial"/>
              </a:rPr>
              <a:t>Parág</a:t>
            </a:r>
            <a:r>
              <a:rPr sz="1150" b="1" spc="-85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50" b="1" dirty="0">
                <a:solidFill>
                  <a:srgbClr val="111113"/>
                </a:solidFill>
                <a:latin typeface="Arial"/>
                <a:cs typeface="Arial"/>
              </a:rPr>
              <a:t>afo</a:t>
            </a:r>
            <a:r>
              <a:rPr sz="1150" b="1" spc="1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111113"/>
                </a:solidFill>
                <a:latin typeface="Arial"/>
                <a:cs typeface="Arial"/>
              </a:rPr>
              <a:t>ú</a:t>
            </a:r>
            <a:r>
              <a:rPr sz="1150" b="1" spc="2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50" b="1" spc="-11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111113"/>
                </a:solidFill>
                <a:latin typeface="Arial"/>
                <a:cs typeface="Arial"/>
              </a:rPr>
              <a:t>co:</a:t>
            </a:r>
            <a:r>
              <a:rPr sz="1150" b="1" spc="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3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penas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nos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nc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sos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40" dirty="0">
                <a:solidFill>
                  <a:srgbClr val="111113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35" dirty="0">
                <a:solidFill>
                  <a:srgbClr val="111113"/>
                </a:solidFill>
                <a:latin typeface="Arial"/>
                <a:cs typeface="Arial"/>
              </a:rPr>
              <a:t>II</a:t>
            </a:r>
            <a:r>
              <a:rPr sz="1100" spc="-1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65" dirty="0">
                <a:solidFill>
                  <a:srgbClr val="111113"/>
                </a:solidFill>
                <a:latin typeface="Arial"/>
                <a:cs typeface="Arial"/>
              </a:rPr>
              <a:t>II</a:t>
            </a:r>
            <a:r>
              <a:rPr sz="1100" spc="-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art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go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poderão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apl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icadas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 cumu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at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vamente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 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não,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sem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prejuízo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res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c</a:t>
            </a:r>
            <a:r>
              <a:rPr sz="1100" spc="-35" dirty="0">
                <a:solidFill>
                  <a:srgbClr val="333334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são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do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ajuste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ato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un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ateral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3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Mackenz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Esporte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Clube.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506095" marR="59690" indent="8890" algn="just">
              <a:lnSpc>
                <a:spcPts val="1320"/>
              </a:lnSpc>
            </a:pPr>
            <a:r>
              <a:rPr sz="1150" b="1" spc="-20" dirty="0">
                <a:solidFill>
                  <a:srgbClr val="111113"/>
                </a:solidFill>
                <a:latin typeface="Arial"/>
                <a:cs typeface="Arial"/>
              </a:rPr>
              <a:t>Parágrafo</a:t>
            </a:r>
            <a:r>
              <a:rPr sz="1150" b="1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111113"/>
                </a:solidFill>
                <a:latin typeface="Arial"/>
                <a:cs typeface="Arial"/>
              </a:rPr>
              <a:t>segu</a:t>
            </a:r>
            <a:r>
              <a:rPr sz="1150" b="1" spc="-7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50" b="1" spc="5" dirty="0">
                <a:solidFill>
                  <a:srgbClr val="111113"/>
                </a:solidFill>
                <a:latin typeface="Arial"/>
                <a:cs typeface="Arial"/>
              </a:rPr>
              <a:t>do:</a:t>
            </a:r>
            <a:r>
              <a:rPr sz="1150" b="1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not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ficação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aplicação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das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pena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dades,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re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at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vas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à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inexecução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total ou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parc</a:t>
            </a:r>
            <a:r>
              <a:rPr sz="1100" spc="-7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al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prev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stas</a:t>
            </a:r>
            <a:r>
              <a:rPr sz="1100" spc="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neste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Ca</a:t>
            </a:r>
            <a:r>
              <a:rPr sz="1100" spc="-100" dirty="0">
                <a:solidFill>
                  <a:srgbClr val="232323"/>
                </a:solidFill>
                <a:latin typeface="Arial"/>
                <a:cs typeface="Arial"/>
              </a:rPr>
              <a:t>pí</a:t>
            </a:r>
            <a:r>
              <a:rPr sz="1100" spc="45" dirty="0">
                <a:solidFill>
                  <a:srgbClr val="232323"/>
                </a:solidFill>
                <a:latin typeface="Arial"/>
                <a:cs typeface="Arial"/>
              </a:rPr>
              <a:t>tu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395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será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efetuada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atrav</a:t>
            </a:r>
            <a:r>
              <a:rPr sz="1100" spc="-25" dirty="0">
                <a:solidFill>
                  <a:srgbClr val="333334"/>
                </a:solidFill>
                <a:latin typeface="Arial"/>
                <a:cs typeface="Arial"/>
              </a:rPr>
              <a:t>és</a:t>
            </a:r>
            <a:r>
              <a:rPr sz="1100" spc="-1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comunicação</a:t>
            </a:r>
            <a:r>
              <a:rPr sz="110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formal</a:t>
            </a:r>
            <a:r>
              <a:rPr sz="1100" spc="1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encam</a:t>
            </a:r>
            <a:r>
              <a:rPr sz="1100" spc="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nhada</a:t>
            </a:r>
            <a:r>
              <a:rPr sz="110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v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e-mail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350" spc="-114" dirty="0">
                <a:solidFill>
                  <a:srgbClr val="111113"/>
                </a:solidFill>
                <a:latin typeface="Times New Roman"/>
                <a:cs typeface="Times New Roman"/>
              </a:rPr>
              <a:t>à</a:t>
            </a:r>
            <a:r>
              <a:rPr sz="1350" spc="90" dirty="0">
                <a:solidFill>
                  <a:srgbClr val="111113"/>
                </a:solidFill>
                <a:latin typeface="Times New Roman"/>
                <a:cs typeface="Times New Roman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contratada,</a:t>
            </a:r>
            <a:r>
              <a:rPr sz="1100" spc="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onde</a:t>
            </a:r>
            <a:r>
              <a:rPr sz="1100" spc="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deverá</a:t>
            </a:r>
            <a:r>
              <a:rPr sz="1100" spc="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ser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assegurado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di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re</a:t>
            </a:r>
            <a:r>
              <a:rPr sz="1100" spc="-9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to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11113"/>
                </a:solidFill>
                <a:latin typeface="Arial"/>
                <a:cs typeface="Arial"/>
              </a:rPr>
              <a:t>à</a:t>
            </a:r>
            <a:r>
              <a:rPr sz="125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defesa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prév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a,</a:t>
            </a:r>
            <a:r>
              <a:rPr sz="1100" spc="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respe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tando-se</a:t>
            </a:r>
            <a:r>
              <a:rPr sz="1100" spc="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prazo</a:t>
            </a:r>
            <a:endParaRPr sz="1100">
              <a:latin typeface="Arial"/>
              <a:cs typeface="Arial"/>
            </a:endParaRPr>
          </a:p>
          <a:p>
            <a:pPr marL="510540" algn="just">
              <a:lnSpc>
                <a:spcPts val="1240"/>
              </a:lnSpc>
            </a:pP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5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(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cinco)</a:t>
            </a:r>
            <a:r>
              <a:rPr sz="1100" spc="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as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úte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00">
              <a:latin typeface="Times New Roman"/>
              <a:cs typeface="Times New Roman"/>
            </a:endParaRPr>
          </a:p>
          <a:p>
            <a:pPr marL="510540" marR="5080" indent="4445">
              <a:lnSpc>
                <a:spcPct val="99700"/>
              </a:lnSpc>
            </a:pPr>
            <a:r>
              <a:rPr sz="1150" b="1" spc="-20" dirty="0">
                <a:solidFill>
                  <a:srgbClr val="111113"/>
                </a:solidFill>
                <a:latin typeface="Arial"/>
                <a:cs typeface="Arial"/>
              </a:rPr>
              <a:t>Parágrafo </a:t>
            </a:r>
            <a:r>
              <a:rPr sz="1150" b="1" spc="6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50" b="1" spc="4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50" b="1" dirty="0">
                <a:solidFill>
                  <a:srgbClr val="111113"/>
                </a:solidFill>
                <a:latin typeface="Arial"/>
                <a:cs typeface="Arial"/>
              </a:rPr>
              <a:t>rce</a:t>
            </a:r>
            <a:r>
              <a:rPr sz="1150" b="1" spc="-2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50" b="1" dirty="0">
                <a:solidFill>
                  <a:srgbClr val="111113"/>
                </a:solidFill>
                <a:latin typeface="Arial"/>
                <a:cs typeface="Arial"/>
              </a:rPr>
              <a:t>ro:</a:t>
            </a:r>
            <a:r>
              <a:rPr sz="1150" b="1" spc="-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Caso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haja</a:t>
            </a:r>
            <a:r>
              <a:rPr sz="1100" spc="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recusa</a:t>
            </a:r>
            <a:r>
              <a:rPr sz="1100" spc="114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mater</a:t>
            </a:r>
            <a:r>
              <a:rPr sz="1100" spc="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al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serv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ço</a:t>
            </a:r>
            <a:r>
              <a:rPr sz="1100" spc="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por</a:t>
            </a:r>
            <a:r>
              <a:rPr sz="1100" spc="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parte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Macken</a:t>
            </a:r>
            <a:r>
              <a:rPr sz="1100" spc="-75" dirty="0">
                <a:solidFill>
                  <a:srgbClr val="111113"/>
                </a:solidFill>
                <a:latin typeface="Arial"/>
                <a:cs typeface="Arial"/>
              </a:rPr>
              <a:t>z</a:t>
            </a:r>
            <a:r>
              <a:rPr sz="1100" spc="30" dirty="0">
                <a:solidFill>
                  <a:srgbClr val="333334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Esporte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Clube,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deverá,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tro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orig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na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mente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reparar,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corr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gi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remover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às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suas</a:t>
            </a:r>
            <a:r>
              <a:rPr sz="1100" spc="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custas,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no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todo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em</a:t>
            </a:r>
            <a:r>
              <a:rPr sz="1100" spc="7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parte,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objeto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v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c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ado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com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8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f</a:t>
            </a:r>
            <a:r>
              <a:rPr sz="1100" spc="-1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itos</a:t>
            </a:r>
            <a:r>
              <a:rPr sz="1100" spc="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ncorreções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na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execuçã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425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1100" spc="-1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sob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pena</a:t>
            </a:r>
            <a:r>
              <a:rPr sz="1100" spc="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de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restar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caracter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zada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-95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333334"/>
                </a:solidFill>
                <a:latin typeface="Arial"/>
                <a:cs typeface="Arial"/>
              </a:rPr>
              <a:t>xe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cução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total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parc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do </a:t>
            </a:r>
            <a:r>
              <a:rPr sz="1100" spc="-1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3"/>
                </a:solidFill>
                <a:latin typeface="Arial"/>
                <a:cs typeface="Arial"/>
              </a:rPr>
              <a:t>ob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j</a:t>
            </a:r>
            <a:r>
              <a:rPr sz="1100" spc="-90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contratad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425" dirty="0">
                <a:solidFill>
                  <a:srgbClr val="333334"/>
                </a:solidFill>
                <a:latin typeface="Arial"/>
                <a:cs typeface="Arial"/>
              </a:rPr>
              <a:t>, 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consequente</a:t>
            </a:r>
            <a:r>
              <a:rPr sz="1100" spc="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ap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icação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das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sanções</a:t>
            </a:r>
            <a:r>
              <a:rPr sz="1100" spc="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prev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istas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no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art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go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ante</a:t>
            </a:r>
            <a:r>
              <a:rPr sz="1100" spc="-5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00" spc="30" dirty="0">
                <a:solidFill>
                  <a:srgbClr val="333334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00">
              <a:latin typeface="Times New Roman"/>
              <a:cs typeface="Times New Roman"/>
            </a:endParaRPr>
          </a:p>
          <a:p>
            <a:pPr marL="506095" marR="52705" indent="8890" algn="just">
              <a:lnSpc>
                <a:spcPct val="95600"/>
              </a:lnSpc>
            </a:pPr>
            <a:r>
              <a:rPr sz="1150" b="1" spc="-20" dirty="0">
                <a:solidFill>
                  <a:srgbClr val="111113"/>
                </a:solidFill>
                <a:latin typeface="Arial"/>
                <a:cs typeface="Arial"/>
              </a:rPr>
              <a:t>Parágrafo</a:t>
            </a:r>
            <a:r>
              <a:rPr sz="1150" b="1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11113"/>
                </a:solidFill>
                <a:latin typeface="Arial"/>
                <a:cs typeface="Arial"/>
              </a:rPr>
              <a:t>quarto:</a:t>
            </a:r>
            <a:r>
              <a:rPr sz="1150" b="1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50" b="1" spc="-175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50" b="1" spc="1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pena</a:t>
            </a:r>
            <a:r>
              <a:rPr sz="1100" spc="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de</a:t>
            </a:r>
            <a:r>
              <a:rPr sz="1100" spc="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mu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ta</a:t>
            </a:r>
            <a:r>
              <a:rPr sz="1100" spc="1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p</a:t>
            </a:r>
            <a:r>
              <a:rPr sz="1100" spc="-1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ine</a:t>
            </a:r>
            <a:r>
              <a:rPr sz="1100" spc="-70" dirty="0">
                <a:solidFill>
                  <a:srgbClr val="111113"/>
                </a:solidFill>
                <a:latin typeface="Arial"/>
                <a:cs typeface="Arial"/>
              </a:rPr>
              <a:t>x</a:t>
            </a:r>
            <a:r>
              <a:rPr sz="1100" spc="-4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333334"/>
                </a:solidFill>
                <a:latin typeface="Arial"/>
                <a:cs typeface="Arial"/>
              </a:rPr>
              <a:t>c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ução</a:t>
            </a:r>
            <a:r>
              <a:rPr sz="1100" spc="5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3"/>
                </a:solidFill>
                <a:latin typeface="Arial"/>
                <a:cs typeface="Arial"/>
              </a:rPr>
              <a:t>total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ou</a:t>
            </a:r>
            <a:r>
              <a:rPr sz="1100" spc="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parc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al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110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ajuste</a:t>
            </a:r>
            <a:r>
              <a:rPr sz="1100" spc="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ce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lebrado</a:t>
            </a:r>
            <a:r>
              <a:rPr sz="110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110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3"/>
                </a:solidFill>
                <a:latin typeface="Arial"/>
                <a:cs typeface="Arial"/>
              </a:rPr>
              <a:t>CBC</a:t>
            </a:r>
            <a:r>
              <a:rPr sz="1100" spc="4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e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100" spc="-8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8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3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e</a:t>
            </a:r>
            <a:r>
              <a:rPr sz="1100" spc="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Esporte</a:t>
            </a:r>
            <a:r>
              <a:rPr sz="1100" spc="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ube</a:t>
            </a:r>
            <a:r>
              <a:rPr sz="1100" spc="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1100" spc="1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ca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cu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ada</a:t>
            </a:r>
            <a:r>
              <a:rPr sz="110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110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333334"/>
                </a:solidFill>
                <a:latin typeface="Arial"/>
                <a:cs typeface="Arial"/>
              </a:rPr>
              <a:t>é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5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0</a:t>
            </a:r>
            <a:r>
              <a:rPr sz="1100" spc="145" dirty="0">
                <a:solidFill>
                  <a:srgbClr val="333334"/>
                </a:solidFill>
                <a:latin typeface="Arial"/>
                <a:cs typeface="Arial"/>
              </a:rPr>
              <a:t>%</a:t>
            </a:r>
            <a:r>
              <a:rPr sz="1100" spc="5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(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cinquenta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por</a:t>
            </a:r>
            <a:r>
              <a:rPr sz="1100" spc="6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cent</a:t>
            </a:r>
            <a:r>
              <a:rPr sz="1100" spc="-5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120" dirty="0">
                <a:solidFill>
                  <a:srgbClr val="232323"/>
                </a:solidFill>
                <a:latin typeface="Arial"/>
                <a:cs typeface="Arial"/>
              </a:rPr>
              <a:t>)</a:t>
            </a:r>
            <a:r>
              <a:rPr sz="11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sobre</a:t>
            </a:r>
            <a:r>
              <a:rPr sz="110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va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or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total </a:t>
            </a:r>
            <a:r>
              <a:rPr sz="1100" spc="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ajuste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atua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zado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 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sobre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va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lor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cor</a:t>
            </a:r>
            <a:r>
              <a:rPr sz="1100" spc="0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-45" dirty="0">
                <a:solidFill>
                  <a:srgbClr val="333334"/>
                </a:solidFill>
                <a:latin typeface="Arial"/>
                <a:cs typeface="Arial"/>
              </a:rPr>
              <a:t>s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pon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70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111113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33334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333334"/>
                </a:solidFill>
                <a:latin typeface="Times New Roman"/>
                <a:cs typeface="Times New Roman"/>
              </a:rPr>
              <a:t> </a:t>
            </a:r>
            <a:r>
              <a:rPr sz="1200" spc="30" dirty="0">
                <a:solidFill>
                  <a:srgbClr val="333334"/>
                </a:solidFill>
                <a:latin typeface="Times New Roman"/>
                <a:cs typeface="Times New Roman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obrigação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cumpr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da,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334"/>
                </a:solidFill>
                <a:latin typeface="Arial"/>
                <a:cs typeface="Arial"/>
              </a:rPr>
              <a:t>exce</a:t>
            </a:r>
            <a:r>
              <a:rPr sz="1100" spc="25" dirty="0">
                <a:solidFill>
                  <a:srgbClr val="333334"/>
                </a:solidFill>
                <a:latin typeface="Arial"/>
                <a:cs typeface="Arial"/>
              </a:rPr>
              <a:t>t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uand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o</a:t>
            </a:r>
            <a:r>
              <a:rPr sz="1100" spc="-40" dirty="0">
                <a:solidFill>
                  <a:srgbClr val="333334"/>
                </a:solidFill>
                <a:latin typeface="Arial"/>
                <a:cs typeface="Arial"/>
              </a:rPr>
              <a:t>-se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3333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q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u</a:t>
            </a:r>
            <a:r>
              <a:rPr sz="1100" spc="-5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333334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gran</a:t>
            </a:r>
            <a:r>
              <a:rPr sz="1100" spc="-40" dirty="0">
                <a:solidFill>
                  <a:srgbClr val="111113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vulto </a:t>
            </a:r>
            <a:r>
              <a:rPr sz="1100" spc="-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ou </a:t>
            </a:r>
            <a:r>
              <a:rPr sz="1100" spc="-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33334"/>
                </a:solidFill>
                <a:latin typeface="Arial"/>
                <a:cs typeface="Arial"/>
              </a:rPr>
              <a:t>c</a:t>
            </a:r>
            <a:r>
              <a:rPr sz="1100" spc="-70" dirty="0">
                <a:solidFill>
                  <a:srgbClr val="333334"/>
                </a:solidFill>
                <a:latin typeface="Arial"/>
                <a:cs typeface="Arial"/>
              </a:rPr>
              <a:t>o</a:t>
            </a:r>
            <a:r>
              <a:rPr sz="1100" spc="25" dirty="0">
                <a:solidFill>
                  <a:srgbClr val="111113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p</a:t>
            </a:r>
            <a:r>
              <a:rPr sz="1100" spc="-55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r</a:t>
            </a:r>
            <a:r>
              <a:rPr sz="1100" spc="-25" dirty="0">
                <a:solidFill>
                  <a:srgbClr val="333334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u</a:t>
            </a:r>
            <a:r>
              <a:rPr sz="1100" spc="-50" dirty="0">
                <a:solidFill>
                  <a:srgbClr val="333334"/>
                </a:solidFill>
                <a:latin typeface="Arial"/>
                <a:cs typeface="Arial"/>
              </a:rPr>
              <a:t>ss</a:t>
            </a:r>
            <a:r>
              <a:rPr sz="1100" spc="-60" dirty="0">
                <a:solidFill>
                  <a:srgbClr val="333334"/>
                </a:solidFill>
                <a:latin typeface="Arial"/>
                <a:cs typeface="Arial"/>
              </a:rPr>
              <a:t>õ</a:t>
            </a:r>
            <a:r>
              <a:rPr sz="1100" spc="-55" dirty="0">
                <a:solidFill>
                  <a:srgbClr val="4B4B4B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333334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334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33334"/>
                </a:solidFill>
                <a:latin typeface="Arial"/>
                <a:cs typeface="Arial"/>
              </a:rPr>
              <a:t>g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nif</a:t>
            </a:r>
            <a:r>
              <a:rPr sz="1100" spc="-6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33334"/>
                </a:solidFill>
                <a:latin typeface="Arial"/>
                <a:cs typeface="Arial"/>
              </a:rPr>
              <a:t>ca</a:t>
            </a:r>
            <a:r>
              <a:rPr sz="1100" spc="-35" dirty="0">
                <a:solidFill>
                  <a:srgbClr val="333334"/>
                </a:solidFill>
                <a:latin typeface="Arial"/>
                <a:cs typeface="Arial"/>
              </a:rPr>
              <a:t>t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va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s</a:t>
            </a:r>
            <a:r>
              <a:rPr sz="1100" spc="330" dirty="0">
                <a:solidFill>
                  <a:srgbClr val="111113"/>
                </a:solidFill>
                <a:latin typeface="Arial"/>
                <a:cs typeface="Arial"/>
              </a:rPr>
              <a:t>,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3"/>
                </a:solidFill>
                <a:latin typeface="Arial"/>
                <a:cs typeface="Arial"/>
              </a:rPr>
              <a:t>h</a:t>
            </a:r>
            <a:r>
              <a:rPr sz="1100" spc="-30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p</a:t>
            </a:r>
            <a:r>
              <a:rPr sz="1100" spc="-40" dirty="0">
                <a:solidFill>
                  <a:srgbClr val="333334"/>
                </a:solidFill>
                <a:latin typeface="Arial"/>
                <a:cs typeface="Arial"/>
              </a:rPr>
              <a:t>ótese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334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graduação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multa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3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estar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3"/>
                </a:solidFill>
                <a:latin typeface="Arial"/>
                <a:cs typeface="Arial"/>
              </a:rPr>
              <a:t>prev</a:t>
            </a:r>
            <a:r>
              <a:rPr sz="1100" spc="-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95" dirty="0">
                <a:solidFill>
                  <a:srgbClr val="333334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ta  </a:t>
            </a:r>
            <a:r>
              <a:rPr sz="1100" spc="-9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no </a:t>
            </a:r>
            <a:r>
              <a:rPr sz="1100" spc="10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111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3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st</a:t>
            </a:r>
            <a:r>
              <a:rPr sz="1100" spc="35" dirty="0">
                <a:solidFill>
                  <a:srgbClr val="333334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u</a:t>
            </a:r>
            <a:r>
              <a:rPr sz="1100" spc="-45" dirty="0">
                <a:solidFill>
                  <a:srgbClr val="111113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333334"/>
                </a:solidFill>
                <a:latin typeface="Arial"/>
                <a:cs typeface="Arial"/>
              </a:rPr>
              <a:t>ento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convocatório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334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33334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33333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3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111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334"/>
                </a:solidFill>
                <a:latin typeface="Arial"/>
                <a:cs typeface="Arial"/>
              </a:rPr>
              <a:t>compete</a:t>
            </a:r>
            <a:r>
              <a:rPr sz="1100" spc="-80" dirty="0">
                <a:solidFill>
                  <a:srgbClr val="333334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333334"/>
                </a:solidFill>
                <a:latin typeface="Arial"/>
                <a:cs typeface="Arial"/>
              </a:rPr>
              <a:t>te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3745"/>
              </a:lnSpc>
            </a:pPr>
            <a:r>
              <a:rPr sz="3600" spc="90" dirty="0">
                <a:solidFill>
                  <a:srgbClr val="9597AC"/>
                </a:solidFill>
                <a:latin typeface="Times New Roman"/>
                <a:cs typeface="Times New Roman"/>
              </a:rPr>
              <a:t>ik-'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3816" y="630936"/>
            <a:ext cx="713232" cy="822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76140" y="751001"/>
            <a:ext cx="1781810" cy="562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60"/>
              </a:lnSpc>
            </a:pPr>
            <a:r>
              <a:rPr sz="2300" b="1" spc="-2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20"/>
              </a:lnSpc>
            </a:pPr>
            <a:r>
              <a:rPr sz="1600" b="1" spc="2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600" b="1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3774" y="1470713"/>
            <a:ext cx="5986145" cy="279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3970" algn="r">
              <a:lnSpc>
                <a:spcPct val="100000"/>
              </a:lnSpc>
            </a:pPr>
            <a:r>
              <a:rPr sz="1050" spc="-100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1050" spc="-25" dirty="0">
                <a:solidFill>
                  <a:srgbClr val="383A3D"/>
                </a:solidFill>
                <a:latin typeface="Times New Roman"/>
                <a:cs typeface="Times New Roman"/>
              </a:rPr>
              <a:t>á</a:t>
            </a:r>
            <a:r>
              <a:rPr sz="1050" dirty="0">
                <a:solidFill>
                  <a:srgbClr val="383A3D"/>
                </a:solidFill>
                <a:latin typeface="Times New Roman"/>
                <a:cs typeface="Times New Roman"/>
              </a:rPr>
              <a:t>g</a:t>
            </a:r>
            <a:r>
              <a:rPr sz="1050" spc="-5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1050" spc="-7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1050" spc="-25" dirty="0">
                <a:solidFill>
                  <a:srgbClr val="383A3D"/>
                </a:solidFill>
                <a:latin typeface="Times New Roman"/>
                <a:cs typeface="Times New Roman"/>
              </a:rPr>
              <a:t>a</a:t>
            </a:r>
            <a:r>
              <a:rPr sz="1050" spc="-45" dirty="0">
                <a:solidFill>
                  <a:srgbClr val="383A3D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232323"/>
                </a:solidFill>
                <a:latin typeface="Times New Roman"/>
                <a:cs typeface="Times New Roman"/>
              </a:rPr>
              <a:t>5</a:t>
            </a:r>
            <a:r>
              <a:rPr sz="1050" spc="-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50" spc="-30" dirty="0">
                <a:solidFill>
                  <a:srgbClr val="383A3D"/>
                </a:solidFill>
                <a:latin typeface="Times New Roman"/>
                <a:cs typeface="Times New Roman"/>
              </a:rPr>
              <a:t>e</a:t>
            </a:r>
            <a:r>
              <a:rPr sz="1050" spc="-75" dirty="0">
                <a:solidFill>
                  <a:srgbClr val="383A3D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232323"/>
                </a:solidFill>
                <a:latin typeface="Times New Roman"/>
                <a:cs typeface="Times New Roman"/>
              </a:rPr>
              <a:t>6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nstrumento</a:t>
            </a:r>
            <a:r>
              <a:rPr sz="110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contrat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spc="39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sendo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está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dev</a:t>
            </a:r>
            <a:r>
              <a:rPr sz="110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damente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justificada.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1430" indent="8890" algn="just">
              <a:lnSpc>
                <a:spcPct val="100000"/>
              </a:lnSpc>
            </a:pP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Parágrafo  </a:t>
            </a:r>
            <a:r>
              <a:rPr sz="110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qu</a:t>
            </a:r>
            <a:r>
              <a:rPr sz="1100" b="1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E0E0E"/>
                </a:solidFill>
                <a:latin typeface="Arial"/>
                <a:cs typeface="Arial"/>
              </a:rPr>
              <a:t>nto: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b="1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0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0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resc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nd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antecipadamente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0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pe</a:t>
            </a:r>
            <a:r>
              <a:rPr sz="1100" spc="-9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E0E0E"/>
                </a:solidFill>
                <a:latin typeface="Arial"/>
                <a:cs typeface="Arial"/>
              </a:rPr>
              <a:t>CON</a:t>
            </a:r>
            <a:r>
              <a:rPr sz="1100" spc="-9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0E0E0E"/>
                </a:solidFill>
                <a:latin typeface="Arial"/>
                <a:cs typeface="Arial"/>
              </a:rPr>
              <a:t>RATANTE,</a:t>
            </a:r>
            <a:r>
              <a:rPr sz="110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sem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inc</a:t>
            </a:r>
            <a:r>
              <a:rPr sz="1100" spc="-8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dê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mu</a:t>
            </a:r>
            <a:r>
              <a:rPr sz="1100" spc="-8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ta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ndenização.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145" dirty="0">
                <a:solidFill>
                  <a:srgbClr val="0E0E0E"/>
                </a:solidFill>
                <a:latin typeface="Times New Roman"/>
                <a:cs typeface="Times New Roman"/>
              </a:rPr>
              <a:t>CLÁUSULA</a:t>
            </a:r>
            <a:r>
              <a:rPr sz="1200" b="1" spc="14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85" dirty="0">
                <a:solidFill>
                  <a:srgbClr val="0E0E0E"/>
                </a:solidFill>
                <a:latin typeface="Times New Roman"/>
                <a:cs typeface="Times New Roman"/>
              </a:rPr>
              <a:t>12ª</a:t>
            </a:r>
            <a:r>
              <a:rPr sz="1200" b="1" spc="-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409" dirty="0">
                <a:solidFill>
                  <a:srgbClr val="0E0E0E"/>
                </a:solidFill>
                <a:latin typeface="Times New Roman"/>
                <a:cs typeface="Times New Roman"/>
              </a:rPr>
              <a:t>-</a:t>
            </a:r>
            <a:r>
              <a:rPr sz="1200" b="1" spc="-6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125" dirty="0">
                <a:solidFill>
                  <a:srgbClr val="0E0E0E"/>
                </a:solidFill>
                <a:latin typeface="Times New Roman"/>
                <a:cs typeface="Times New Roman"/>
              </a:rPr>
              <a:t>FORO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indent="8890" algn="just">
              <a:lnSpc>
                <a:spcPct val="95900"/>
              </a:lnSpc>
            </a:pPr>
            <a:r>
              <a:rPr sz="1100" spc="-7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100" spc="-9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0E0E0E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-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foro </a:t>
            </a:r>
            <a:r>
              <a:rPr sz="110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Belo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Horizonte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39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10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1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-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mir</a:t>
            </a:r>
            <a:r>
              <a:rPr sz="11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questões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E0E0E"/>
                </a:solidFill>
                <a:latin typeface="Arial"/>
                <a:cs typeface="Arial"/>
              </a:rPr>
              <a:t>or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undas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presente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contrato.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estarem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justos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contratados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firmam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contrat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00" spc="325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0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presença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65" dirty="0">
                <a:solidFill>
                  <a:srgbClr val="0E0E0E"/>
                </a:solidFill>
                <a:latin typeface="Times New Roman"/>
                <a:cs typeface="Times New Roman"/>
              </a:rPr>
              <a:t>01 </a:t>
            </a: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testemunha</a:t>
            </a:r>
            <a:r>
              <a:rPr sz="1100" spc="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 contratante</a:t>
            </a:r>
            <a:r>
              <a:rPr sz="11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outra</a:t>
            </a:r>
            <a:r>
              <a:rPr sz="11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contratado.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  <a:tabLst>
                <a:tab pos="2833370" algn="l"/>
              </a:tabLst>
            </a:pPr>
            <a:r>
              <a:rPr sz="1100" spc="-55" dirty="0">
                <a:solidFill>
                  <a:srgbClr val="0E0E0E"/>
                </a:solidFill>
                <a:latin typeface="Arial"/>
                <a:cs typeface="Arial"/>
              </a:rPr>
              <a:t>Belo </a:t>
            </a:r>
            <a:r>
              <a:rPr sz="1100" spc="-35" dirty="0">
                <a:solidFill>
                  <a:srgbClr val="0E0E0E"/>
                </a:solidFill>
                <a:latin typeface="Arial"/>
                <a:cs typeface="Arial"/>
              </a:rPr>
              <a:t>Horizont</a:t>
            </a:r>
            <a:r>
              <a:rPr sz="1100" spc="-10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39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50" spc="25" dirty="0">
                <a:solidFill>
                  <a:srgbClr val="0E0E0E"/>
                </a:solidFill>
                <a:latin typeface="Times New Roman"/>
                <a:cs typeface="Times New Roman"/>
              </a:rPr>
              <a:t>08</a:t>
            </a:r>
            <a:r>
              <a:rPr sz="1150" spc="-2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E0E0E"/>
                </a:solidFill>
                <a:latin typeface="Arial"/>
                <a:cs typeface="Arial"/>
              </a:rPr>
              <a:t>Ju</a:t>
            </a:r>
            <a:r>
              <a:rPr sz="1100" spc="-2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0E0E0E"/>
                </a:solidFill>
                <a:latin typeface="Arial"/>
                <a:cs typeface="Arial"/>
              </a:rPr>
              <a:t>ho</a:t>
            </a:r>
            <a:r>
              <a:rPr sz="11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Times New Roman"/>
                <a:cs typeface="Times New Roman"/>
              </a:rPr>
              <a:t>20</a:t>
            </a:r>
            <a:r>
              <a:rPr sz="1150" spc="20" dirty="0">
                <a:solidFill>
                  <a:srgbClr val="0E0E0E"/>
                </a:solidFill>
                <a:latin typeface="Times New Roman"/>
                <a:cs typeface="Times New Roman"/>
              </a:rPr>
              <a:t>1</a:t>
            </a:r>
            <a:r>
              <a:rPr sz="1150" spc="15" dirty="0">
                <a:solidFill>
                  <a:srgbClr val="0E0E0E"/>
                </a:solidFill>
                <a:latin typeface="Times New Roman"/>
                <a:cs typeface="Times New Roman"/>
              </a:rPr>
              <a:t>5.</a:t>
            </a:r>
            <a:r>
              <a:rPr sz="1150" dirty="0">
                <a:solidFill>
                  <a:srgbClr val="0E0E0E"/>
                </a:solidFill>
                <a:latin typeface="Times New Roman"/>
                <a:cs typeface="Times New Roman"/>
              </a:rPr>
              <a:t>	</a:t>
            </a:r>
            <a:r>
              <a:rPr sz="1150" spc="60" dirty="0">
                <a:solidFill>
                  <a:srgbClr val="979A9E"/>
                </a:solidFill>
                <a:latin typeface="Times New Roman"/>
                <a:cs typeface="Times New Roman"/>
              </a:rPr>
              <a:t>·</a:t>
            </a:r>
            <a:endParaRPr sz="1150">
              <a:latin typeface="Times New Roman"/>
              <a:cs typeface="Times New Roman"/>
            </a:endParaRPr>
          </a:p>
          <a:p>
            <a:pPr marL="1386205" algn="ctr">
              <a:lnSpc>
                <a:spcPct val="100000"/>
              </a:lnSpc>
              <a:spcBef>
                <a:spcPts val="844"/>
              </a:spcBef>
            </a:pPr>
            <a:r>
              <a:rPr sz="1550" i="1" spc="5" dirty="0">
                <a:solidFill>
                  <a:srgbClr val="979A9E"/>
                </a:solidFill>
                <a:latin typeface="Arial"/>
                <a:cs typeface="Arial"/>
              </a:rPr>
              <a:t>}</a:t>
            </a:r>
            <a:endParaRPr sz="15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06160" y="4229145"/>
            <a:ext cx="1570990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06755" algn="l"/>
                <a:tab pos="946785" algn="l"/>
              </a:tabLst>
            </a:pPr>
            <a:r>
              <a:rPr sz="500" spc="385" dirty="0">
                <a:solidFill>
                  <a:srgbClr val="A3AABF"/>
                </a:solidFill>
                <a:latin typeface="Arial"/>
                <a:cs typeface="Arial"/>
              </a:rPr>
              <a:t>-	</a:t>
            </a:r>
            <a:r>
              <a:rPr sz="500" i="1" spc="114" dirty="0">
                <a:solidFill>
                  <a:srgbClr val="A3AABF"/>
                </a:solidFill>
                <a:latin typeface="Arial"/>
                <a:cs typeface="Arial"/>
              </a:rPr>
              <a:t>(_	</a:t>
            </a:r>
            <a:r>
              <a:rPr sz="500" spc="555" dirty="0">
                <a:solidFill>
                  <a:srgbClr val="979A9E"/>
                </a:solidFill>
                <a:latin typeface="Arial"/>
                <a:cs typeface="Arial"/>
              </a:rPr>
              <a:t>l     </a:t>
            </a:r>
            <a:r>
              <a:rPr sz="500" spc="-35" dirty="0">
                <a:solidFill>
                  <a:srgbClr val="979A9E"/>
                </a:solidFill>
                <a:latin typeface="Arial"/>
                <a:cs typeface="Arial"/>
              </a:rPr>
              <a:t> </a:t>
            </a:r>
            <a:r>
              <a:rPr sz="500" i="1" spc="395" dirty="0">
                <a:solidFill>
                  <a:srgbClr val="A3AABF"/>
                </a:solidFill>
                <a:latin typeface="Arial"/>
                <a:cs typeface="Arial"/>
              </a:rPr>
              <a:t>(</a:t>
            </a:r>
            <a:r>
              <a:rPr sz="500" i="1" dirty="0">
                <a:solidFill>
                  <a:srgbClr val="A3AABF"/>
                </a:solidFill>
                <a:latin typeface="Arial"/>
                <a:cs typeface="Arial"/>
              </a:rPr>
              <a:t>     </a:t>
            </a:r>
            <a:r>
              <a:rPr sz="500" i="1" spc="-70" dirty="0">
                <a:solidFill>
                  <a:srgbClr val="A3AABF"/>
                </a:solidFill>
                <a:latin typeface="Arial"/>
                <a:cs typeface="Arial"/>
              </a:rPr>
              <a:t> </a:t>
            </a:r>
            <a:r>
              <a:rPr sz="500" spc="695" dirty="0">
                <a:solidFill>
                  <a:srgbClr val="BABFD6"/>
                </a:solidFill>
                <a:latin typeface="Arial"/>
                <a:cs typeface="Arial"/>
              </a:rPr>
              <a:t>/</a:t>
            </a:r>
            <a:r>
              <a:rPr sz="500" spc="45" dirty="0">
                <a:solidFill>
                  <a:srgbClr val="BABFD6"/>
                </a:solidFill>
                <a:latin typeface="Arial"/>
                <a:cs typeface="Arial"/>
              </a:rPr>
              <a:t> </a:t>
            </a:r>
            <a:r>
              <a:rPr sz="1650" i="1" spc="-150" dirty="0">
                <a:solidFill>
                  <a:srgbClr val="A3AABF"/>
                </a:solidFill>
                <a:latin typeface="Arial"/>
                <a:cs typeface="Arial"/>
              </a:rPr>
              <a:t>J</a:t>
            </a:r>
            <a:endParaRPr sz="16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12712" y="4424801"/>
            <a:ext cx="2244725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355"/>
              </a:lnSpc>
            </a:pPr>
            <a:r>
              <a:rPr sz="1150" b="1" spc="25" dirty="0">
                <a:solidFill>
                  <a:srgbClr val="0E0E0E"/>
                </a:solidFill>
                <a:latin typeface="Arial"/>
                <a:cs typeface="Arial"/>
              </a:rPr>
              <a:t>°ª-</a:t>
            </a:r>
            <a:r>
              <a:rPr sz="1150" b="1" spc="-20" dirty="0">
                <a:solidFill>
                  <a:srgbClr val="0E0E0E"/>
                </a:solidFill>
                <a:latin typeface="Arial"/>
                <a:cs typeface="Arial"/>
              </a:rPr>
              <a:t>"</a:t>
            </a:r>
            <a:r>
              <a:rPr sz="1150" b="1" spc="-50" dirty="0">
                <a:solidFill>
                  <a:srgbClr val="0E0E0E"/>
                </a:solidFill>
                <a:latin typeface="Arial"/>
                <a:cs typeface="Arial"/>
              </a:rPr>
              <a:t>los</a:t>
            </a:r>
            <a:r>
              <a:rPr sz="1150" b="1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0E0E0E"/>
                </a:solidFill>
                <a:latin typeface="Arial"/>
                <a:cs typeface="Arial"/>
              </a:rPr>
              <a:t>Roberto</a:t>
            </a:r>
            <a:r>
              <a:rPr sz="1150" b="1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E0E0E"/>
                </a:solidFill>
                <a:latin typeface="Arial"/>
                <a:cs typeface="Arial"/>
              </a:rPr>
              <a:t>GdnÇatves</a:t>
            </a:r>
            <a:r>
              <a:rPr sz="1150" b="1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0E0E0E"/>
                </a:solidFill>
                <a:latin typeface="Arial"/>
                <a:cs typeface="Arial"/>
              </a:rPr>
              <a:t>Ro</a:t>
            </a:r>
            <a:r>
              <a:rPr sz="1150" b="1" spc="-114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50" b="1" dirty="0">
                <a:solidFill>
                  <a:srgbClr val="0E0E0E"/>
                </a:solidFill>
                <a:latin typeface="Arial"/>
                <a:cs typeface="Arial"/>
              </a:rPr>
              <a:t>ha</a:t>
            </a:r>
            <a:endParaRPr sz="1150">
              <a:latin typeface="Arial"/>
              <a:cs typeface="Arial"/>
            </a:endParaRPr>
          </a:p>
          <a:p>
            <a:pPr algn="ctr">
              <a:lnSpc>
                <a:spcPts val="1415"/>
              </a:lnSpc>
            </a:pPr>
            <a:r>
              <a:rPr sz="1200" spc="204" dirty="0">
                <a:solidFill>
                  <a:srgbClr val="0E0E0E"/>
                </a:solidFill>
                <a:latin typeface="Times New Roman"/>
                <a:cs typeface="Times New Roman"/>
              </a:rPr>
              <a:t>MACK</a:t>
            </a:r>
            <a:r>
              <a:rPr sz="1200" spc="-210" dirty="0">
                <a:solidFill>
                  <a:srgbClr val="0E0E0E"/>
                </a:solidFill>
                <a:latin typeface="Times New Roman"/>
                <a:cs typeface="Times New Roman"/>
              </a:rPr>
              <a:t>i</a:t>
            </a:r>
            <a:r>
              <a:rPr sz="1200" spc="-10" dirty="0">
                <a:solidFill>
                  <a:srgbClr val="0E0E0E"/>
                </a:solidFill>
                <a:latin typeface="Times New Roman"/>
                <a:cs typeface="Times New Roman"/>
              </a:rPr>
              <a:t>ZIE</a:t>
            </a:r>
            <a:r>
              <a:rPr sz="1200" spc="4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spc="-150" dirty="0">
                <a:solidFill>
                  <a:srgbClr val="0E0E0E"/>
                </a:solidFill>
                <a:latin typeface="Times New Roman"/>
                <a:cs typeface="Times New Roman"/>
              </a:rPr>
              <a:t>E</a:t>
            </a:r>
            <a:r>
              <a:rPr sz="1200" spc="-40" dirty="0">
                <a:solidFill>
                  <a:srgbClr val="0E0E0E"/>
                </a:solidFill>
                <a:latin typeface="Times New Roman"/>
                <a:cs typeface="Times New Roman"/>
              </a:rPr>
              <a:t>SPORTE</a:t>
            </a:r>
            <a:r>
              <a:rPr sz="12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spc="-95" dirty="0">
                <a:solidFill>
                  <a:srgbClr val="0E0E0E"/>
                </a:solidFill>
                <a:latin typeface="Times New Roman"/>
                <a:cs typeface="Times New Roman"/>
              </a:rPr>
              <a:t>CLUBE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99850" y="4798530"/>
            <a:ext cx="2622550" cy="704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71195" algn="l"/>
                <a:tab pos="1316355" algn="l"/>
                <a:tab pos="2161540" algn="l"/>
              </a:tabLst>
            </a:pPr>
            <a:r>
              <a:rPr sz="5350" spc="890" dirty="0">
                <a:solidFill>
                  <a:srgbClr val="383A3D"/>
                </a:solidFill>
                <a:latin typeface="Times New Roman"/>
                <a:cs typeface="Times New Roman"/>
              </a:rPr>
              <a:t>I	</a:t>
            </a:r>
            <a:r>
              <a:rPr sz="5350" spc="-805" dirty="0">
                <a:solidFill>
                  <a:srgbClr val="0E0E0E"/>
                </a:solidFill>
                <a:latin typeface="Times New Roman"/>
                <a:cs typeface="Times New Roman"/>
              </a:rPr>
              <a:t>.</a:t>
            </a:r>
            <a:r>
              <a:rPr sz="5350" spc="-58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5350" spc="-3950" dirty="0">
                <a:solidFill>
                  <a:srgbClr val="0E0E0E"/>
                </a:solidFill>
                <a:latin typeface="Times New Roman"/>
                <a:cs typeface="Times New Roman"/>
              </a:rPr>
              <a:t>M</a:t>
            </a:r>
            <a:r>
              <a:rPr sz="5350" dirty="0">
                <a:solidFill>
                  <a:srgbClr val="0E0E0E"/>
                </a:solidFill>
                <a:latin typeface="Times New Roman"/>
                <a:cs typeface="Times New Roman"/>
              </a:rPr>
              <a:t>	</a:t>
            </a:r>
            <a:r>
              <a:rPr sz="5350" spc="185" dirty="0">
                <a:solidFill>
                  <a:srgbClr val="383A3D"/>
                </a:solidFill>
                <a:latin typeface="Times New Roman"/>
                <a:cs typeface="Times New Roman"/>
              </a:rPr>
              <a:t>t</a:t>
            </a:r>
            <a:r>
              <a:rPr sz="5350" spc="310" dirty="0">
                <a:solidFill>
                  <a:srgbClr val="8285A5"/>
                </a:solidFill>
                <a:latin typeface="Times New Roman"/>
                <a:cs typeface="Times New Roman"/>
              </a:rPr>
              <a:t>/</a:t>
            </a:r>
            <a:r>
              <a:rPr sz="5350" dirty="0">
                <a:solidFill>
                  <a:srgbClr val="8285A5"/>
                </a:solidFill>
                <a:latin typeface="Times New Roman"/>
                <a:cs typeface="Times New Roman"/>
              </a:rPr>
              <a:t>	</a:t>
            </a:r>
            <a:r>
              <a:rPr sz="5350" spc="225" dirty="0">
                <a:solidFill>
                  <a:srgbClr val="8285A5"/>
                </a:solidFill>
                <a:latin typeface="Times New Roman"/>
                <a:cs typeface="Times New Roman"/>
              </a:rPr>
              <a:t>L</a:t>
            </a:r>
            <a:endParaRPr sz="5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37708" y="5398379"/>
            <a:ext cx="499681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10" dirty="0">
                <a:solidFill>
                  <a:srgbClr val="0E0E0E"/>
                </a:solidFill>
                <a:latin typeface="Times New Roman"/>
                <a:cs typeface="Times New Roman"/>
              </a:rPr>
              <a:t>PEQUITA</a:t>
            </a:r>
            <a:r>
              <a:rPr sz="1200" b="1" spc="9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25" dirty="0">
                <a:solidFill>
                  <a:srgbClr val="0E0E0E"/>
                </a:solidFill>
                <a:latin typeface="Times New Roman"/>
                <a:cs typeface="Times New Roman"/>
              </a:rPr>
              <a:t>INDÚ</a:t>
            </a:r>
            <a:r>
              <a:rPr sz="1200" b="1" spc="-70" dirty="0">
                <a:solidFill>
                  <a:srgbClr val="0E0E0E"/>
                </a:solidFill>
                <a:latin typeface="Times New Roman"/>
                <a:cs typeface="Times New Roman"/>
              </a:rPr>
              <a:t>S</a:t>
            </a:r>
            <a:r>
              <a:rPr sz="1200" b="1" spc="-75" dirty="0">
                <a:solidFill>
                  <a:srgbClr val="0E0E0E"/>
                </a:solidFill>
                <a:latin typeface="Times New Roman"/>
                <a:cs typeface="Times New Roman"/>
              </a:rPr>
              <a:t>TRIA</a:t>
            </a:r>
            <a:r>
              <a:rPr sz="1200" b="1" spc="5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170" dirty="0">
                <a:solidFill>
                  <a:srgbClr val="0E0E0E"/>
                </a:solidFill>
                <a:latin typeface="Times New Roman"/>
                <a:cs typeface="Times New Roman"/>
              </a:rPr>
              <a:t>E</a:t>
            </a:r>
            <a:r>
              <a:rPr sz="1200" b="1" spc="4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E0E0E"/>
                </a:solidFill>
                <a:latin typeface="Times New Roman"/>
                <a:cs typeface="Times New Roman"/>
              </a:rPr>
              <a:t>COMÉRCIO</a:t>
            </a:r>
            <a:r>
              <a:rPr sz="1200" b="1" spc="10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125" dirty="0">
                <a:solidFill>
                  <a:srgbClr val="0E0E0E"/>
                </a:solidFill>
                <a:latin typeface="Times New Roman"/>
                <a:cs typeface="Times New Roman"/>
              </a:rPr>
              <a:t>DE</a:t>
            </a:r>
            <a:r>
              <a:rPr sz="1200" b="1" spc="-2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95" dirty="0">
                <a:solidFill>
                  <a:srgbClr val="0E0E0E"/>
                </a:solidFill>
                <a:latin typeface="Times New Roman"/>
                <a:cs typeface="Times New Roman"/>
              </a:rPr>
              <a:t>ARTIGOS</a:t>
            </a:r>
            <a:r>
              <a:rPr sz="1200" b="1" spc="13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85" dirty="0">
                <a:solidFill>
                  <a:srgbClr val="0E0E0E"/>
                </a:solidFill>
                <a:latin typeface="Times New Roman"/>
                <a:cs typeface="Times New Roman"/>
              </a:rPr>
              <a:t>ESPORTIVOS</a:t>
            </a:r>
            <a:r>
              <a:rPr sz="1200" b="1" spc="1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254" dirty="0">
                <a:solidFill>
                  <a:srgbClr val="0E0E0E"/>
                </a:solidFill>
                <a:latin typeface="Times New Roman"/>
                <a:cs typeface="Times New Roman"/>
              </a:rPr>
              <a:t>L</a:t>
            </a:r>
            <a:r>
              <a:rPr sz="1200" b="1" spc="-100" dirty="0">
                <a:solidFill>
                  <a:srgbClr val="0E0E0E"/>
                </a:solidFill>
                <a:latin typeface="Times New Roman"/>
                <a:cs typeface="Times New Roman"/>
              </a:rPr>
              <a:t>TOA-</a:t>
            </a:r>
            <a:r>
              <a:rPr sz="1200" b="1" spc="7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-85" dirty="0">
                <a:solidFill>
                  <a:srgbClr val="0E0E0E"/>
                </a:solidFill>
                <a:latin typeface="Times New Roman"/>
                <a:cs typeface="Times New Roman"/>
              </a:rPr>
              <a:t>EPP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3774" y="5908006"/>
            <a:ext cx="8134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0" dirty="0">
                <a:solidFill>
                  <a:srgbClr val="0E0E0E"/>
                </a:solidFill>
                <a:latin typeface="Arial"/>
                <a:cs typeface="Arial"/>
              </a:rPr>
              <a:t>Testemunhas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48224" y="6241471"/>
            <a:ext cx="416559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2099"/>
              </a:lnSpc>
            </a:pPr>
            <a:r>
              <a:rPr sz="1100" spc="-45" dirty="0">
                <a:solidFill>
                  <a:srgbClr val="0E0E0E"/>
                </a:solidFill>
                <a:latin typeface="Arial"/>
                <a:cs typeface="Arial"/>
              </a:rPr>
              <a:t>Nome: </a:t>
            </a:r>
            <a:r>
              <a:rPr sz="1100" spc="-135" dirty="0">
                <a:solidFill>
                  <a:srgbClr val="0E0E0E"/>
                </a:solidFill>
                <a:latin typeface="Arial"/>
                <a:cs typeface="Arial"/>
              </a:rPr>
              <a:t>CPF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05274" y="6241471"/>
            <a:ext cx="416559" cy="332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100" spc="-40" dirty="0">
                <a:solidFill>
                  <a:srgbClr val="0E0E0E"/>
                </a:solidFill>
                <a:latin typeface="Arial"/>
                <a:cs typeface="Arial"/>
              </a:rPr>
              <a:t>Nome: </a:t>
            </a:r>
            <a:r>
              <a:rPr sz="1100" spc="-140" dirty="0">
                <a:solidFill>
                  <a:srgbClr val="0E0E0E"/>
                </a:solidFill>
                <a:latin typeface="Arial"/>
                <a:cs typeface="Arial"/>
              </a:rPr>
              <a:t>CPF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608076"/>
            <a:ext cx="708660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94476" y="10008107"/>
            <a:ext cx="1088135" cy="4800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6277" y="730964"/>
            <a:ext cx="1795780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70" dirty="0">
                <a:solidFill>
                  <a:srgbClr val="030303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600" b="1" spc="30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600" b="1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81337" y="1434823"/>
            <a:ext cx="6959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161616"/>
                </a:solidFill>
                <a:latin typeface="Times New Roman"/>
                <a:cs typeface="Times New Roman"/>
              </a:rPr>
              <a:t>Página</a:t>
            </a:r>
            <a:r>
              <a:rPr sz="1050" spc="3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161616"/>
                </a:solidFill>
                <a:latin typeface="Times New Roman"/>
                <a:cs typeface="Times New Roman"/>
              </a:rPr>
              <a:t>6</a:t>
            </a:r>
            <a:r>
              <a:rPr sz="1050" spc="-5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161616"/>
                </a:solidFill>
                <a:latin typeface="Times New Roman"/>
                <a:cs typeface="Times New Roman"/>
              </a:rPr>
              <a:t>de </a:t>
            </a:r>
            <a:r>
              <a:rPr sz="1050" spc="-30" dirty="0">
                <a:solidFill>
                  <a:srgbClr val="262426"/>
                </a:solidFill>
                <a:latin typeface="Times New Roman"/>
                <a:cs typeface="Times New Roman"/>
              </a:rPr>
              <a:t>6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50332" y="2240336"/>
            <a:ext cx="66675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0" dirty="0">
                <a:solidFill>
                  <a:srgbClr val="030303"/>
                </a:solidFill>
                <a:latin typeface="Arial"/>
                <a:cs typeface="Arial"/>
              </a:rPr>
              <a:t>ANEXO</a:t>
            </a:r>
            <a:r>
              <a:rPr sz="1100" b="1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b="1" spc="6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endParaRPr sz="11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54378" y="2536243"/>
          <a:ext cx="6186805" cy="4988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557"/>
                <a:gridCol w="1011924"/>
                <a:gridCol w="2401636"/>
                <a:gridCol w="463236"/>
                <a:gridCol w="429506"/>
                <a:gridCol w="692607"/>
                <a:gridCol w="834275"/>
              </a:tblGrid>
              <a:tr h="201719">
                <a:tc gridSpan="7"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1100" b="1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3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5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5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100" b="1" spc="-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CACÃO</a:t>
                      </a:r>
                      <a:r>
                        <a:rPr sz="1100" b="1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1100" b="1" spc="-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114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ENS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4497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45643"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Nº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343434"/>
                      </a:solidFill>
                      <a:prstDash val="solid"/>
                    </a:lnR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Produto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43434"/>
                      </a:solidFill>
                      <a:prstDash val="solid"/>
                    </a:lnL>
                    <a:lnR w="8994">
                      <a:solidFill>
                        <a:srgbClr val="38383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866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Especificação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83838"/>
                      </a:solidFill>
                      <a:prstDash val="solid"/>
                    </a:lnL>
                    <a:lnR w="8994">
                      <a:solidFill>
                        <a:srgbClr val="3F3F4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100" b="1" spc="-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100" b="1" spc="-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150" marR="148590" indent="-22860">
                        <a:lnSpc>
                          <a:spcPct val="1028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100" b="1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or Un</a:t>
                      </a:r>
                      <a:r>
                        <a:rPr sz="1100" b="1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3679" marR="226695" indent="-9525">
                        <a:lnSpc>
                          <a:spcPct val="1055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100" b="1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or Total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8484B"/>
                      </a:solidFill>
                      <a:prstDash val="solid"/>
                    </a:lnB>
                  </a:tcPr>
                </a:tc>
              </a:tr>
              <a:tr h="669754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19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343434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3975" indent="-5080">
                        <a:lnSpc>
                          <a:spcPct val="98700"/>
                        </a:lnSpc>
                        <a:tabLst>
                          <a:tab pos="523875" algn="l"/>
                        </a:tabLst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Aro	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flex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vel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basquete ofic</a:t>
                      </a:r>
                      <a:r>
                        <a:rPr sz="110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43434"/>
                      </a:solidFill>
                      <a:prstDash val="solid"/>
                    </a:lnL>
                    <a:lnR w="8994">
                      <a:solidFill>
                        <a:srgbClr val="383838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5720" indent="8890" algn="just">
                        <a:lnSpc>
                          <a:spcPts val="128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spc="-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âmetro      </a:t>
                      </a:r>
                      <a:r>
                        <a:rPr sz="11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1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      </a:t>
                      </a:r>
                      <a:r>
                        <a:rPr sz="11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45cm</a:t>
                      </a:r>
                      <a:r>
                        <a:rPr sz="110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modelo confeccionado</a:t>
                      </a:r>
                      <a:r>
                        <a:rPr sz="1100" spc="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1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110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1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00" spc="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10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flex</a:t>
                      </a:r>
                      <a:r>
                        <a:rPr sz="110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bi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idade</a:t>
                      </a:r>
                      <a:r>
                        <a:rPr sz="11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durab</a:t>
                      </a:r>
                      <a:r>
                        <a:rPr sz="110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spc="-1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11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revest</a:t>
                      </a:r>
                      <a:r>
                        <a:rPr sz="11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 com</a:t>
                      </a:r>
                      <a:r>
                        <a:rPr sz="110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ntura</a:t>
                      </a:r>
                      <a:r>
                        <a:rPr sz="11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ntét</a:t>
                      </a:r>
                      <a:r>
                        <a:rPr sz="110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83838"/>
                      </a:solidFill>
                      <a:prstDash val="solid"/>
                    </a:lnL>
                    <a:lnR w="8994">
                      <a:solidFill>
                        <a:srgbClr val="3F3F44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1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11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4F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70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3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8484B"/>
                      </a:solidFill>
                      <a:prstDash val="solid"/>
                    </a:lnT>
                    <a:lnB w="8994">
                      <a:solidFill>
                        <a:srgbClr val="4F4F54"/>
                      </a:solidFill>
                      <a:prstDash val="solid"/>
                    </a:lnB>
                  </a:tcPr>
                </a:tc>
              </a:tr>
              <a:tr h="1164986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250" spc="-24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125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12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13492">
                      <a:solidFill>
                        <a:srgbClr val="4F4F54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 marR="39370" indent="8890">
                        <a:lnSpc>
                          <a:spcPct val="99100"/>
                        </a:lnSpc>
                        <a:tabLst>
                          <a:tab pos="786765" algn="l"/>
                        </a:tabLst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Banco	de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reserva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acop</a:t>
                      </a:r>
                      <a:r>
                        <a:rPr sz="11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ados	 </a:t>
                      </a:r>
                      <a:r>
                        <a:rPr sz="1650" baseline="-5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c/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1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lugares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4F4F54"/>
                      </a:solidFill>
                      <a:prstDash val="solid"/>
                    </a:lnL>
                    <a:lnR w="8994">
                      <a:solidFill>
                        <a:srgbClr val="4F4F4F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3180" indent="8890" algn="just">
                        <a:lnSpc>
                          <a:spcPct val="991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Estrutura        </a:t>
                      </a:r>
                      <a:r>
                        <a:rPr sz="1100" spc="-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confeccionada        </a:t>
                      </a:r>
                      <a:r>
                        <a:rPr sz="11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 metalon30mm     </a:t>
                      </a:r>
                      <a:r>
                        <a:rPr sz="110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X        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50mm,     </a:t>
                      </a:r>
                      <a:r>
                        <a:rPr sz="11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pés </a:t>
                      </a:r>
                      <a:r>
                        <a:rPr sz="16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1650" spc="37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onados  </a:t>
                      </a:r>
                      <a:r>
                        <a:rPr sz="1650" spc="-1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1650" spc="-209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tubo  </a:t>
                      </a:r>
                      <a:r>
                        <a:rPr sz="1650" spc="-127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spc="-52" baseline="25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650" baseline="25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650" spc="-225" baseline="25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spc="-3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/2" com </a:t>
                      </a:r>
                      <a:r>
                        <a:rPr sz="1100" spc="-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ponte</a:t>
                      </a:r>
                      <a:r>
                        <a:rPr sz="11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11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borracha, </a:t>
                      </a:r>
                      <a:r>
                        <a:rPr sz="110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assentos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1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spc="-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1100" spc="-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co </a:t>
                      </a:r>
                      <a:r>
                        <a:rPr sz="1100" spc="-11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njetado </a:t>
                      </a:r>
                      <a:r>
                        <a:rPr sz="1100" spc="-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100" spc="-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to </a:t>
                      </a:r>
                      <a:r>
                        <a:rPr sz="110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mpacto (vár</a:t>
                      </a:r>
                      <a:r>
                        <a:rPr sz="11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10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cores),  </a:t>
                      </a:r>
                      <a:r>
                        <a:rPr sz="110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1100" spc="6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ntét</a:t>
                      </a:r>
                      <a:r>
                        <a:rPr sz="11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 </a:t>
                      </a:r>
                      <a:r>
                        <a:rPr sz="110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estrutura</a:t>
                      </a:r>
                      <a:r>
                        <a:rPr sz="1100" spc="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1100" spc="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lica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F4F4F"/>
                      </a:solidFill>
                      <a:prstDash val="solid"/>
                    </a:lnL>
                    <a:lnR w="8994">
                      <a:solidFill>
                        <a:srgbClr val="3F3F44"/>
                      </a:solidFill>
                      <a:prstDash val="solid"/>
                    </a:lnR>
                    <a:lnT w="8994">
                      <a:solidFill>
                        <a:srgbClr val="4F4F54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100" spc="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F4F54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54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1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1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4F4F54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6839">
                        <a:lnSpc>
                          <a:spcPct val="100000"/>
                        </a:lnSpc>
                      </a:pPr>
                      <a:r>
                        <a:rPr sz="1100" spc="-3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14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110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2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54"/>
                      </a:solidFill>
                      <a:prstDash val="solid"/>
                    </a:lnT>
                    <a:lnB w="8994">
                      <a:solidFill>
                        <a:srgbClr val="646064"/>
                      </a:solidFill>
                      <a:prstDash val="solid"/>
                    </a:lnB>
                  </a:tcPr>
                </a:tc>
              </a:tr>
              <a:tr h="1006331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150" b="1" spc="-1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150" b="1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13492">
                      <a:solidFill>
                        <a:srgbClr val="4F4F54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 marR="55880">
                        <a:lnSpc>
                          <a:spcPct val="1028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1100" spc="-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te </a:t>
                      </a:r>
                      <a:r>
                        <a:rPr sz="1100" spc="-13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vôlei profis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1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4F4F54"/>
                      </a:solidFill>
                      <a:prstDash val="solid"/>
                    </a:lnL>
                    <a:lnR w="8994">
                      <a:solidFill>
                        <a:srgbClr val="4F4F4F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7625" indent="-9525" algn="just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Tubos </a:t>
                      </a:r>
                      <a:r>
                        <a:rPr sz="110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100" spc="-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11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3", </a:t>
                      </a:r>
                      <a:r>
                        <a:rPr sz="110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ch</a:t>
                      </a:r>
                      <a:r>
                        <a:rPr sz="1100" spc="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 </a:t>
                      </a:r>
                      <a:r>
                        <a:rPr sz="11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spc="-2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ntura metál</a:t>
                      </a:r>
                      <a:r>
                        <a:rPr sz="11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 </a:t>
                      </a:r>
                      <a:r>
                        <a:rPr sz="1100" spc="1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ern</a:t>
                      </a:r>
                      <a:r>
                        <a:rPr sz="1100" spc="-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100" spc="3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da, </a:t>
                      </a:r>
                      <a:r>
                        <a:rPr sz="1100" spc="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argo</a:t>
                      </a:r>
                      <a:r>
                        <a:rPr sz="11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100" spc="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110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11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00" spc="-8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de, </a:t>
                      </a:r>
                      <a:r>
                        <a:rPr sz="1100" spc="-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bucha </a:t>
                      </a:r>
                      <a:r>
                        <a:rPr sz="11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00" spc="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   </a:t>
                      </a:r>
                      <a:r>
                        <a:rPr sz="1100" spc="-1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spc="-19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-6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o,  </a:t>
                      </a:r>
                      <a:r>
                        <a:rPr sz="1100" spc="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tamanho   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gu</a:t>
                      </a:r>
                      <a:r>
                        <a:rPr sz="11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1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spc="-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l:  </a:t>
                      </a:r>
                      <a:r>
                        <a:rPr sz="11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spc="-25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spc="-3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5m </a:t>
                      </a:r>
                      <a:r>
                        <a:rPr sz="11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1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spc="-3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43m, </a:t>
                      </a:r>
                      <a:r>
                        <a:rPr sz="1100" spc="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11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teira </a:t>
                      </a:r>
                      <a:r>
                        <a:rPr sz="1100" spc="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110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poste </a:t>
                      </a:r>
                      <a:r>
                        <a:rPr sz="1100" spc="-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1100" spc="5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galvan</a:t>
                      </a:r>
                      <a:r>
                        <a:rPr sz="11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zado.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F4F4F"/>
                      </a:solidFill>
                      <a:prstDash val="solid"/>
                    </a:lnL>
                    <a:lnR w="8994">
                      <a:solidFill>
                        <a:srgbClr val="3F3F44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2.25</a:t>
                      </a:r>
                      <a:r>
                        <a:rPr sz="110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37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spc="-6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11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spc="-300" dirty="0">
                          <a:solidFill>
                            <a:srgbClr val="3B3B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spc="-20" dirty="0">
                          <a:solidFill>
                            <a:srgbClr val="3B3B3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11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11243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46064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</a:tr>
              <a:tr h="664087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29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T w="8994">
                      <a:solidFill>
                        <a:srgbClr val="5B5B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ts val="13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Debrum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4769" marR="50800" indent="8890">
                        <a:lnSpc>
                          <a:spcPts val="1280"/>
                        </a:lnSpc>
                        <a:spcBef>
                          <a:spcPts val="55"/>
                        </a:spcBef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(fa</a:t>
                      </a:r>
                      <a:r>
                        <a:rPr sz="11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xa)  </a:t>
                      </a:r>
                      <a:r>
                        <a:rPr sz="1100" spc="6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spc="-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ral vô</a:t>
                      </a:r>
                      <a:r>
                        <a:rPr sz="11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1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994">
                      <a:solidFill>
                        <a:srgbClr val="5B5B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45720" indent="4445" algn="just">
                        <a:lnSpc>
                          <a:spcPct val="982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Medida</a:t>
                      </a:r>
                      <a:r>
                        <a:rPr sz="1100" spc="1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2m,</a:t>
                      </a:r>
                      <a:r>
                        <a:rPr sz="1100" spc="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11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onada </a:t>
                      </a:r>
                      <a:r>
                        <a:rPr sz="1100" spc="-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100" spc="-1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nylon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flexível  </a:t>
                      </a:r>
                      <a:r>
                        <a:rPr sz="11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spc="1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3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100" spc="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amarras  </a:t>
                      </a:r>
                      <a:r>
                        <a:rPr sz="11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atera</a:t>
                      </a:r>
                      <a:r>
                        <a:rPr sz="11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1100" spc="-1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 centr</a:t>
                      </a:r>
                      <a:r>
                        <a:rPr sz="1100" spc="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110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11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fixação  </a:t>
                      </a:r>
                      <a:r>
                        <a:rPr sz="11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1100" spc="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antena  </a:t>
                      </a:r>
                      <a:r>
                        <a:rPr sz="1100" spc="-1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na </a:t>
                      </a:r>
                      <a:r>
                        <a:rPr sz="11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6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11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994">
                      <a:solidFill>
                        <a:srgbClr val="3F3F44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100" spc="-2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spc="-565" dirty="0">
                          <a:solidFill>
                            <a:srgbClr val="3B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100" spc="-3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00" spc="-1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00" spc="-229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675419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200" b="1" spc="-10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r>
                        <a:rPr sz="1200" b="1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12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13492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 marR="48260">
                        <a:lnSpc>
                          <a:spcPts val="1280"/>
                        </a:lnSpc>
                        <a:tabLst>
                          <a:tab pos="791210" algn="l"/>
                        </a:tabLst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Régua	de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1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58419" marR="46355">
                        <a:lnSpc>
                          <a:spcPts val="1280"/>
                        </a:lnSpc>
                        <a:spcBef>
                          <a:spcPts val="40"/>
                        </a:spcBef>
                        <a:tabLst>
                          <a:tab pos="669925" algn="l"/>
                        </a:tabLst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tura	</a:t>
                      </a:r>
                      <a:r>
                        <a:rPr sz="1650" baseline="25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rede 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1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484848"/>
                      </a:solidFill>
                      <a:prstDash val="solid"/>
                    </a:lnL>
                    <a:lnR w="13492">
                      <a:solidFill>
                        <a:srgbClr val="4F4F4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69850">
                        <a:lnSpc>
                          <a:spcPts val="128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Sistema  </a:t>
                      </a:r>
                      <a:r>
                        <a:rPr sz="110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spc="9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nc</a:t>
                      </a:r>
                      <a:r>
                        <a:rPr sz="11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ixe, </a:t>
                      </a:r>
                      <a:r>
                        <a:rPr sz="1100" spc="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confeccionada </a:t>
                      </a:r>
                      <a:r>
                        <a:rPr sz="1100" spc="-4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alum</a:t>
                      </a:r>
                      <a:r>
                        <a:rPr sz="110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4F4F4F"/>
                      </a:solidFill>
                      <a:prstDash val="solid"/>
                    </a:lnL>
                    <a:lnR w="8994">
                      <a:solidFill>
                        <a:srgbClr val="3F3F44"/>
                      </a:solidFill>
                      <a:prstDash val="solid"/>
                    </a:lnR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1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B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1100" spc="-3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10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2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spc="-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B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100" spc="-3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1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spc="-2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247050">
                <a:tc gridSpan="6"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100" b="1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100" b="1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44448"/>
                      </a:solidFill>
                      <a:prstDash val="solid"/>
                    </a:lnR>
                    <a:lnT w="8994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13.24</a:t>
                      </a:r>
                      <a:r>
                        <a:rPr sz="1150" b="1" spc="-12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150" b="1" spc="-40" dirty="0">
                          <a:solidFill>
                            <a:srgbClr val="26242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150" b="1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8"/>
                      </a:solidFill>
                      <a:prstDash val="solid"/>
                    </a:lnL>
                    <a:lnR w="11243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22611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1481</Words>
  <Application>Microsoft Office PowerPoint</Application>
  <PresentationFormat>Benutzerdefiniert</PresentationFormat>
  <Paragraphs>237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2018-06-28T16:57:20Z</dcterms:created>
  <dcterms:modified xsi:type="dcterms:W3CDTF">2018-06-28T14:57:23Z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