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67332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3" Type="http://schemas.openxmlformats.org/officeDocument/2006/relationships/image" Target="../media/image10.jpg"/><Relationship Id="rId7" Type="http://schemas.openxmlformats.org/officeDocument/2006/relationships/image" Target="../media/image1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87552" y="938783"/>
            <a:ext cx="682752" cy="58521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035296" y="8863583"/>
            <a:ext cx="1877568" cy="163372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846302" y="10647740"/>
            <a:ext cx="1631950" cy="0"/>
          </a:xfrm>
          <a:custGeom>
            <a:avLst/>
            <a:gdLst/>
            <a:ahLst/>
            <a:cxnLst/>
            <a:rect l="l" t="t" r="r" b="b"/>
            <a:pathLst>
              <a:path w="1631950">
                <a:moveTo>
                  <a:pt x="0" y="0"/>
                </a:moveTo>
                <a:lnTo>
                  <a:pt x="1631739" y="0"/>
                </a:lnTo>
              </a:path>
            </a:pathLst>
          </a:custGeom>
          <a:ln w="6077">
            <a:solidFill>
              <a:srgbClr val="C3C3C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935054" y="1040949"/>
            <a:ext cx="1424305" cy="4489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145"/>
              </a:lnSpc>
            </a:pPr>
            <a:r>
              <a:rPr sz="1800" b="1" spc="20" dirty="0">
                <a:solidFill>
                  <a:srgbClr val="070707"/>
                </a:solidFill>
                <a:latin typeface="Arial"/>
                <a:cs typeface="Arial"/>
              </a:rPr>
              <a:t>MACKENZIE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ts val="1545"/>
              </a:lnSpc>
            </a:pPr>
            <a:r>
              <a:rPr sz="1300" spc="-10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3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300" spc="-20" dirty="0">
                <a:solidFill>
                  <a:srgbClr val="070707"/>
                </a:solidFill>
                <a:latin typeface="Arial"/>
                <a:cs typeface="Arial"/>
              </a:rPr>
              <a:t>CLUBE</a:t>
            </a:r>
            <a:endParaRPr sz="13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41426" y="1634660"/>
            <a:ext cx="5867400" cy="15690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13970" algn="r">
              <a:lnSpc>
                <a:spcPct val="100000"/>
              </a:lnSpc>
            </a:pP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Página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0" dirty="0">
                <a:solidFill>
                  <a:srgbClr val="070707"/>
                </a:solidFill>
                <a:latin typeface="Arial"/>
                <a:cs typeface="Arial"/>
              </a:rPr>
              <a:t>1de</a:t>
            </a:r>
            <a:r>
              <a:rPr sz="1000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5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1"/>
              </a:spcBef>
            </a:pPr>
            <a:endParaRPr sz="10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CONTRATO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0" dirty="0">
                <a:solidFill>
                  <a:srgbClr val="070707"/>
                </a:solidFill>
                <a:latin typeface="Arial"/>
                <a:cs typeface="Arial"/>
              </a:rPr>
              <a:t>0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/</a:t>
            </a:r>
            <a:r>
              <a:rPr sz="100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35" dirty="0">
                <a:solidFill>
                  <a:srgbClr val="070707"/>
                </a:solidFill>
                <a:latin typeface="Arial"/>
                <a:cs typeface="Arial"/>
              </a:rPr>
              <a:t>20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6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6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 marR="5080" indent="2540" algn="just">
              <a:lnSpc>
                <a:spcPct val="96800"/>
              </a:lnSpc>
            </a:pP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MACKENZ</a:t>
            </a: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-9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CLUBE,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associação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sem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fins </a:t>
            </a:r>
            <a:r>
              <a:rPr sz="100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econômicos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lucrativos,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sede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foro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na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cidade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Belo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Horizonte,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Estado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Minas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Gerais,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estabelecido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70707"/>
                </a:solidFill>
                <a:latin typeface="Times New Roman"/>
                <a:cs typeface="Times New Roman"/>
              </a:rPr>
              <a:t>à</a:t>
            </a:r>
            <a:r>
              <a:rPr sz="115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50" spc="-1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Rua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Benvinda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Carvalho,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final,</a:t>
            </a:r>
            <a:r>
              <a:rPr sz="100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Bairro</a:t>
            </a:r>
            <a:r>
              <a:rPr sz="10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Santo</a:t>
            </a:r>
            <a:r>
              <a:rPr sz="100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Antônio,</a:t>
            </a:r>
            <a:r>
              <a:rPr sz="100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70707"/>
                </a:solidFill>
                <a:latin typeface="Arial"/>
                <a:cs typeface="Arial"/>
              </a:rPr>
              <a:t>CEP:</a:t>
            </a:r>
            <a:r>
              <a:rPr sz="100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070707"/>
                </a:solidFill>
                <a:latin typeface="Times New Roman"/>
                <a:cs typeface="Times New Roman"/>
              </a:rPr>
              <a:t>30.330-</a:t>
            </a:r>
            <a:r>
              <a:rPr sz="1050" spc="50" dirty="0">
                <a:solidFill>
                  <a:srgbClr val="070707"/>
                </a:solidFill>
                <a:latin typeface="Times New Roman"/>
                <a:cs typeface="Times New Roman"/>
              </a:rPr>
              <a:t>1</a:t>
            </a:r>
            <a:r>
              <a:rPr sz="1050" spc="40" dirty="0">
                <a:solidFill>
                  <a:srgbClr val="070707"/>
                </a:solidFill>
                <a:latin typeface="Times New Roman"/>
                <a:cs typeface="Times New Roman"/>
              </a:rPr>
              <a:t>80,</a:t>
            </a:r>
            <a:r>
              <a:rPr sz="1050" spc="6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inscrito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CNPJ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sob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nº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7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.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499.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252/000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-00,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neste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ato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representado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seus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representantes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legais,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ora </a:t>
            </a:r>
            <a:r>
              <a:rPr sz="100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denominado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070707"/>
                </a:solidFill>
                <a:latin typeface="Arial"/>
                <a:cs typeface="Arial"/>
              </a:rPr>
              <a:t>CONTRATANTE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outro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lado,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PEQUITA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NDUSTR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COMERC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70707"/>
                </a:solidFill>
                <a:latin typeface="Arial"/>
                <a:cs typeface="Arial"/>
              </a:rPr>
              <a:t>ARTI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GOS</a:t>
            </a:r>
            <a:r>
              <a:rPr sz="105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ESPORT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VOS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LTDA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sede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Rua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João</a:t>
            </a:r>
            <a:endParaRPr sz="1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44464" y="3205340"/>
            <a:ext cx="5057140" cy="4756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2540" algn="just">
              <a:lnSpc>
                <a:spcPct val="103200"/>
              </a:lnSpc>
            </a:pP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Samaha,</a:t>
            </a:r>
            <a:r>
              <a:rPr sz="1000" spc="-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1047  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90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São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0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João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Batista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0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Belo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0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Horizonte/MG,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inscrita  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0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CNPJ</a:t>
            </a: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24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.</a:t>
            </a:r>
            <a:r>
              <a:rPr sz="1000" spc="180" dirty="0">
                <a:solidFill>
                  <a:srgbClr val="070707"/>
                </a:solidFill>
                <a:latin typeface="Arial"/>
                <a:cs typeface="Arial"/>
              </a:rPr>
              <a:t>0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5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.</a:t>
            </a:r>
            <a:r>
              <a:rPr sz="1000" spc="140" dirty="0">
                <a:solidFill>
                  <a:srgbClr val="070707"/>
                </a:solidFill>
                <a:latin typeface="Arial"/>
                <a:cs typeface="Arial"/>
              </a:rPr>
              <a:t>85</a:t>
            </a:r>
            <a:r>
              <a:rPr sz="1000" spc="4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00" spc="145" dirty="0">
                <a:solidFill>
                  <a:srgbClr val="070707"/>
                </a:solidFill>
                <a:latin typeface="Arial"/>
                <a:cs typeface="Arial"/>
              </a:rPr>
              <a:t>/000</a:t>
            </a:r>
            <a:r>
              <a:rPr sz="1000" spc="90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-76,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neste  </a:t>
            </a:r>
            <a:r>
              <a:rPr sz="10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representado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por  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Lucio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Már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Mesqu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ta,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ora </a:t>
            </a:r>
            <a:r>
              <a:rPr sz="1000" spc="-60" dirty="0">
                <a:solidFill>
                  <a:srgbClr val="070707"/>
                </a:solidFill>
                <a:latin typeface="Arial"/>
                <a:cs typeface="Arial"/>
              </a:rPr>
              <a:t>CONTRATADA,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firmam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presente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070707"/>
                </a:solidFill>
                <a:latin typeface="Arial"/>
                <a:cs typeface="Arial"/>
              </a:rPr>
              <a:t>CONTRATO,</a:t>
            </a:r>
            <a:r>
              <a:rPr sz="100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mediante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as</a:t>
            </a:r>
            <a:r>
              <a:rPr sz="100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cláusulas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condições: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741423" y="4489069"/>
          <a:ext cx="6287135" cy="22066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1321"/>
                <a:gridCol w="1068074"/>
                <a:gridCol w="2034355"/>
                <a:gridCol w="677611"/>
                <a:gridCol w="767251"/>
                <a:gridCol w="724711"/>
                <a:gridCol w="745980"/>
              </a:tblGrid>
              <a:tr h="516710">
                <a:tc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115">
                      <a:solidFill>
                        <a:srgbClr val="232323"/>
                      </a:solidFill>
                      <a:prstDash val="solid"/>
                    </a:lnL>
                    <a:lnR w="9115">
                      <a:solidFill>
                        <a:srgbClr val="282828"/>
                      </a:solidFill>
                      <a:prstDash val="solid"/>
                    </a:lnR>
                    <a:lnT w="3038">
                      <a:solidFill>
                        <a:srgbClr val="232323"/>
                      </a:solidFill>
                      <a:prstDash val="solid"/>
                    </a:lnT>
                    <a:lnB w="9115">
                      <a:solidFill>
                        <a:srgbClr val="3B3B3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257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MATERIAL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5">
                      <a:solidFill>
                        <a:srgbClr val="282828"/>
                      </a:solidFill>
                      <a:prstDash val="solid"/>
                    </a:lnL>
                    <a:lnR w="9115">
                      <a:solidFill>
                        <a:srgbClr val="232323"/>
                      </a:solidFill>
                      <a:prstDash val="solid"/>
                    </a:lnR>
                    <a:lnT w="3038">
                      <a:solidFill>
                        <a:srgbClr val="232323"/>
                      </a:solidFill>
                      <a:prstDash val="solid"/>
                    </a:lnT>
                    <a:lnB w="9115">
                      <a:solidFill>
                        <a:srgbClr val="3B3B3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992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ESPEC</a:t>
                      </a:r>
                      <a:r>
                        <a:rPr sz="750" spc="2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FICAÇÃO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5">
                      <a:solidFill>
                        <a:srgbClr val="232323"/>
                      </a:solidFill>
                      <a:prstDash val="solid"/>
                    </a:lnL>
                    <a:lnT w="3038">
                      <a:solidFill>
                        <a:srgbClr val="3B3B3B"/>
                      </a:solidFill>
                      <a:prstDash val="solid"/>
                    </a:lnT>
                    <a:lnB w="9115">
                      <a:solidFill>
                        <a:srgbClr val="3B3B3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 marR="42545" indent="12065">
                        <a:lnSpc>
                          <a:spcPts val="89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UNIDDADE DE</a:t>
                      </a:r>
                      <a:r>
                        <a:rPr sz="750" spc="2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MED</a:t>
                      </a:r>
                      <a:r>
                        <a:rPr sz="750" spc="-2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DA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115">
                      <a:solidFill>
                        <a:srgbClr val="343434"/>
                      </a:solidFill>
                      <a:prstDash val="solid"/>
                    </a:lnR>
                    <a:lnT w="3038">
                      <a:solidFill>
                        <a:srgbClr val="000000"/>
                      </a:solidFill>
                      <a:prstDash val="solid"/>
                    </a:lnT>
                    <a:lnB w="9115">
                      <a:solidFill>
                        <a:srgbClr val="3B3B3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143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QUANTIDADE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5">
                      <a:solidFill>
                        <a:srgbClr val="343434"/>
                      </a:solidFill>
                      <a:prstDash val="solid"/>
                    </a:lnL>
                    <a:lnR w="6077">
                      <a:solidFill>
                        <a:srgbClr val="0C0C0C"/>
                      </a:solidFill>
                      <a:prstDash val="solid"/>
                    </a:lnR>
                    <a:lnT w="3038">
                      <a:solidFill>
                        <a:srgbClr val="000000"/>
                      </a:solidFill>
                      <a:prstDash val="solid"/>
                    </a:lnT>
                    <a:lnB w="9115">
                      <a:solidFill>
                        <a:srgbClr val="3B3B3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4935" marR="95250" indent="81915">
                        <a:lnSpc>
                          <a:spcPts val="89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VALOR UNITÁR</a:t>
                      </a:r>
                      <a:r>
                        <a:rPr sz="750" spc="-4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7">
                      <a:solidFill>
                        <a:srgbClr val="0C0C0C"/>
                      </a:solidFill>
                      <a:prstDash val="solid"/>
                    </a:lnL>
                    <a:lnR w="9115">
                      <a:solidFill>
                        <a:srgbClr val="282828"/>
                      </a:solidFill>
                      <a:prstDash val="solid"/>
                    </a:lnR>
                    <a:lnT w="3038">
                      <a:solidFill>
                        <a:srgbClr val="000000"/>
                      </a:solidFill>
                      <a:prstDash val="solid"/>
                    </a:lnT>
                    <a:lnB w="9115">
                      <a:solidFill>
                        <a:srgbClr val="3B3B3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4310" marR="224154" indent="-6350">
                        <a:lnSpc>
                          <a:spcPts val="89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VALOR TOTAL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5">
                      <a:solidFill>
                        <a:srgbClr val="282828"/>
                      </a:solidFill>
                      <a:prstDash val="solid"/>
                    </a:lnL>
                    <a:lnR w="3038">
                      <a:solidFill>
                        <a:srgbClr val="000000"/>
                      </a:solidFill>
                      <a:prstDash val="solid"/>
                    </a:lnR>
                    <a:lnT w="3038">
                      <a:solidFill>
                        <a:srgbClr val="000000"/>
                      </a:solidFill>
                      <a:prstDash val="solid"/>
                    </a:lnT>
                    <a:lnB w="9115">
                      <a:solidFill>
                        <a:srgbClr val="3B3B3B"/>
                      </a:solidFill>
                      <a:prstDash val="solid"/>
                    </a:lnB>
                  </a:tcPr>
                </a:tc>
              </a:tr>
              <a:tr h="826433">
                <a:tc>
                  <a:txBody>
                    <a:bodyPr/>
                    <a:lstStyle/>
                    <a:p>
                      <a:pPr marL="6985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08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5">
                      <a:solidFill>
                        <a:srgbClr val="232323"/>
                      </a:solidFill>
                      <a:prstDash val="solid"/>
                    </a:lnL>
                    <a:lnR w="9115">
                      <a:solidFill>
                        <a:srgbClr val="282828"/>
                      </a:solidFill>
                      <a:prstDash val="solid"/>
                    </a:lnR>
                    <a:lnT w="9115">
                      <a:solidFill>
                        <a:srgbClr val="3B3B3B"/>
                      </a:solidFill>
                      <a:prstDash val="solid"/>
                    </a:lnT>
                    <a:lnB w="6077">
                      <a:solidFill>
                        <a:srgbClr val="38383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7155" marR="97790" indent="4445" algn="ctr">
                        <a:lnSpc>
                          <a:spcPct val="1012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750" spc="-8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RUTA</a:t>
                      </a:r>
                      <a:r>
                        <a:rPr sz="750" spc="2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PARA LEVANTAMENTO </a:t>
                      </a:r>
                      <a:r>
                        <a:rPr sz="750" spc="-10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/ RECEPÇÃO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5">
                      <a:solidFill>
                        <a:srgbClr val="282828"/>
                      </a:solidFill>
                      <a:prstDash val="solid"/>
                    </a:lnL>
                    <a:lnR w="9115">
                      <a:solidFill>
                        <a:srgbClr val="232323"/>
                      </a:solidFill>
                      <a:prstDash val="solid"/>
                    </a:lnR>
                    <a:lnT w="9115">
                      <a:solidFill>
                        <a:srgbClr val="3B3B3B"/>
                      </a:solidFill>
                      <a:prstDash val="solid"/>
                    </a:lnT>
                    <a:lnB w="6077">
                      <a:solidFill>
                        <a:srgbClr val="38383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7465" marR="5715" indent="2540" algn="just">
                        <a:lnSpc>
                          <a:spcPct val="97800"/>
                        </a:lnSpc>
                      </a:pP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Saquarema  </a:t>
                      </a:r>
                      <a:r>
                        <a:rPr sz="750" spc="-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para  </a:t>
                      </a:r>
                      <a:r>
                        <a:rPr sz="750" spc="-7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treinamento  </a:t>
                      </a:r>
                      <a:r>
                        <a:rPr sz="750" spc="2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750" spc="-6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passes  </a:t>
                      </a:r>
                      <a:r>
                        <a:rPr sz="750" spc="-8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50" spc="-7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spc="-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vanta</a:t>
                      </a:r>
                      <a:r>
                        <a:rPr sz="750" spc="2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5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entos,  </a:t>
                      </a:r>
                      <a:r>
                        <a:rPr sz="750" spc="-9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em  </a:t>
                      </a:r>
                      <a:r>
                        <a:rPr sz="750" spc="-10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perfil </a:t>
                      </a:r>
                      <a:r>
                        <a:rPr sz="750" spc="5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tubular  </a:t>
                      </a:r>
                      <a:r>
                        <a:rPr sz="750" spc="-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9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aço  </a:t>
                      </a:r>
                      <a:r>
                        <a:rPr sz="750" spc="-10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possuindo  </a:t>
                      </a:r>
                      <a:r>
                        <a:rPr sz="750" spc="-10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um  </a:t>
                      </a:r>
                      <a:r>
                        <a:rPr sz="750" spc="3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alvo </a:t>
                      </a:r>
                      <a:r>
                        <a:rPr sz="750" spc="5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,  </a:t>
                      </a:r>
                      <a:r>
                        <a:rPr sz="750" spc="-6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regulagem </a:t>
                      </a:r>
                      <a:r>
                        <a:rPr sz="750" spc="7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50" spc="1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5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ltura tipo </a:t>
                      </a:r>
                      <a:r>
                        <a:rPr sz="750" spc="-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telescópica </a:t>
                      </a:r>
                      <a:r>
                        <a:rPr sz="750" spc="6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750" spc="-3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06 </a:t>
                      </a:r>
                      <a:r>
                        <a:rPr sz="750" spc="-9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estágios, 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regula</a:t>
                      </a:r>
                      <a:r>
                        <a:rPr sz="750" spc="1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750" spc="-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m de </a:t>
                      </a:r>
                      <a:r>
                        <a:rPr sz="750" spc="6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ângulo  </a:t>
                      </a:r>
                      <a:r>
                        <a:rPr sz="750" spc="-8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50" spc="5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arremesso.  </a:t>
                      </a:r>
                      <a:r>
                        <a:rPr sz="750" spc="-4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É </a:t>
                      </a:r>
                      <a:r>
                        <a:rPr sz="900" spc="85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equipada  </a:t>
                      </a:r>
                      <a:r>
                        <a:rPr sz="750" spc="-6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com rodas</a:t>
                      </a:r>
                      <a:r>
                        <a:rPr sz="750" spc="7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750" spc="7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loco</a:t>
                      </a:r>
                      <a:r>
                        <a:rPr sz="750" spc="2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5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oção.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5">
                      <a:solidFill>
                        <a:srgbClr val="232323"/>
                      </a:solidFill>
                      <a:prstDash val="solid"/>
                    </a:lnL>
                    <a:lnR w="9115">
                      <a:solidFill>
                        <a:srgbClr val="2F2F2F"/>
                      </a:solidFill>
                      <a:prstDash val="solid"/>
                    </a:lnR>
                    <a:lnT w="9115">
                      <a:solidFill>
                        <a:srgbClr val="3B3B3B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6700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Unidade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5">
                      <a:solidFill>
                        <a:srgbClr val="2F2F2F"/>
                      </a:solidFill>
                      <a:prstDash val="solid"/>
                    </a:lnL>
                    <a:lnR w="9115">
                      <a:solidFill>
                        <a:srgbClr val="343434"/>
                      </a:solidFill>
                      <a:prstDash val="solid"/>
                    </a:lnR>
                    <a:lnT w="9115">
                      <a:solidFill>
                        <a:srgbClr val="3B3B3B"/>
                      </a:solidFill>
                      <a:prstDash val="solid"/>
                    </a:lnT>
                    <a:lnB w="6077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5">
                      <a:solidFill>
                        <a:srgbClr val="343434"/>
                      </a:solidFill>
                      <a:prstDash val="solid"/>
                    </a:lnL>
                    <a:lnR w="9115">
                      <a:solidFill>
                        <a:srgbClr val="282828"/>
                      </a:solidFill>
                      <a:prstDash val="solid"/>
                    </a:lnR>
                    <a:lnT w="9115">
                      <a:solidFill>
                        <a:srgbClr val="3B3B3B"/>
                      </a:solidFill>
                      <a:prstDash val="solid"/>
                    </a:lnT>
                    <a:lnB w="6077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573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50" spc="5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1.400</a:t>
                      </a:r>
                      <a:r>
                        <a:rPr sz="750" spc="-3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5">
                      <a:solidFill>
                        <a:srgbClr val="282828"/>
                      </a:solidFill>
                      <a:prstDash val="solid"/>
                    </a:lnL>
                    <a:lnR w="9115">
                      <a:solidFill>
                        <a:srgbClr val="282828"/>
                      </a:solidFill>
                      <a:prstDash val="solid"/>
                    </a:lnR>
                    <a:lnT w="9115">
                      <a:solidFill>
                        <a:srgbClr val="3B3B3B"/>
                      </a:solidFill>
                      <a:prstDash val="solid"/>
                    </a:lnT>
                    <a:lnB w="6077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398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50" spc="8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14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1.200</a:t>
                      </a:r>
                      <a:r>
                        <a:rPr sz="750" spc="-3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5">
                      <a:solidFill>
                        <a:srgbClr val="282828"/>
                      </a:solidFill>
                      <a:prstDash val="solid"/>
                    </a:lnL>
                    <a:lnR w="3038">
                      <a:solidFill>
                        <a:srgbClr val="000000"/>
                      </a:solidFill>
                      <a:prstDash val="solid"/>
                    </a:lnR>
                    <a:lnT w="9115">
                      <a:solidFill>
                        <a:srgbClr val="3B3B3B"/>
                      </a:solidFill>
                      <a:prstDash val="solid"/>
                    </a:lnT>
                    <a:lnB w="6077">
                      <a:solidFill>
                        <a:srgbClr val="3F3F3F"/>
                      </a:solidFill>
                      <a:prstDash val="solid"/>
                    </a:lnB>
                  </a:tcPr>
                </a:tc>
              </a:tr>
              <a:tr h="569219">
                <a:tc>
                  <a:txBody>
                    <a:bodyPr/>
                    <a:lstStyle/>
                    <a:p>
                      <a:pPr marL="6985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09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5">
                      <a:solidFill>
                        <a:srgbClr val="232323"/>
                      </a:solidFill>
                      <a:prstDash val="solid"/>
                    </a:lnL>
                    <a:lnR w="9115">
                      <a:solidFill>
                        <a:srgbClr val="282828"/>
                      </a:solidFill>
                      <a:prstDash val="solid"/>
                    </a:lnR>
                    <a:lnT w="6077">
                      <a:solidFill>
                        <a:srgbClr val="383838"/>
                      </a:solidFill>
                      <a:prstDash val="solid"/>
                    </a:lnT>
                    <a:lnB w="9115">
                      <a:solidFill>
                        <a:srgbClr val="38383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5"/>
                        </a:lnSpc>
                      </a:pPr>
                      <a:r>
                        <a:rPr sz="8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POSTE</a:t>
                      </a:r>
                      <a:endParaRPr sz="850">
                        <a:latin typeface="Arial"/>
                        <a:cs typeface="Arial"/>
                      </a:endParaRPr>
                    </a:p>
                    <a:p>
                      <a:pPr marL="1270" algn="ctr">
                        <a:lnSpc>
                          <a:spcPts val="885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PROFISS</a:t>
                      </a:r>
                      <a:r>
                        <a:rPr sz="750" spc="-2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ONAL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5">
                      <a:solidFill>
                        <a:srgbClr val="282828"/>
                      </a:solidFill>
                      <a:prstDash val="solid"/>
                    </a:lnL>
                    <a:lnR w="9115">
                      <a:solidFill>
                        <a:srgbClr val="232323"/>
                      </a:solidFill>
                      <a:prstDash val="solid"/>
                    </a:lnR>
                    <a:lnT w="6077">
                      <a:solidFill>
                        <a:srgbClr val="383838"/>
                      </a:solidFill>
                      <a:prstDash val="solid"/>
                    </a:lnT>
                    <a:lnB w="9115">
                      <a:solidFill>
                        <a:srgbClr val="38383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4925" marR="25400" algn="just">
                        <a:lnSpc>
                          <a:spcPct val="103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Tubos  </a:t>
                      </a:r>
                      <a:r>
                        <a:rPr sz="750" spc="-8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spc="9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aço </a:t>
                      </a:r>
                      <a:r>
                        <a:rPr sz="750" spc="8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3", </a:t>
                      </a:r>
                      <a:r>
                        <a:rPr sz="750" spc="3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chapa  </a:t>
                      </a:r>
                      <a:r>
                        <a:rPr sz="750" spc="-3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spc="-10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; </a:t>
                      </a:r>
                      <a:r>
                        <a:rPr sz="750" spc="-7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Ar</a:t>
                      </a:r>
                      <a:r>
                        <a:rPr sz="750" spc="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750" spc="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las </a:t>
                      </a:r>
                      <a:r>
                        <a:rPr sz="750" spc="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para fixação </a:t>
                      </a:r>
                      <a:r>
                        <a:rPr sz="750" spc="-4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da </a:t>
                      </a:r>
                      <a:r>
                        <a:rPr sz="750" spc="-4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rede; </a:t>
                      </a:r>
                      <a:r>
                        <a:rPr sz="750" spc="-5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Bucha </a:t>
                      </a:r>
                      <a:r>
                        <a:rPr sz="750" spc="-5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para </a:t>
                      </a:r>
                      <a:r>
                        <a:rPr sz="750" spc="-9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fixação </a:t>
                      </a:r>
                      <a:r>
                        <a:rPr sz="750" spc="-2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no </a:t>
                      </a:r>
                      <a:r>
                        <a:rPr sz="750" spc="-9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piso; Tamanho:   </a:t>
                      </a:r>
                      <a:r>
                        <a:rPr sz="750" spc="-6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2,55m;   </a:t>
                      </a:r>
                      <a:r>
                        <a:rPr sz="750" spc="-9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Ponteira  </a:t>
                      </a:r>
                      <a:r>
                        <a:rPr sz="750" spc="4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do  </a:t>
                      </a:r>
                      <a:r>
                        <a:rPr sz="750" spc="5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poste  </a:t>
                      </a:r>
                      <a:r>
                        <a:rPr sz="750" spc="3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em metal</a:t>
                      </a:r>
                      <a:r>
                        <a:rPr sz="750" spc="1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cromado.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5">
                      <a:solidFill>
                        <a:srgbClr val="232323"/>
                      </a:solidFill>
                      <a:prstDash val="solid"/>
                    </a:lnL>
                    <a:lnR w="9115">
                      <a:solidFill>
                        <a:srgbClr val="2F2F2F"/>
                      </a:solidFill>
                      <a:prstDash val="solid"/>
                    </a:lnR>
                    <a:lnB w="9115">
                      <a:solidFill>
                        <a:srgbClr val="38383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Par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5">
                      <a:solidFill>
                        <a:srgbClr val="2F2F2F"/>
                      </a:solidFill>
                      <a:prstDash val="solid"/>
                    </a:lnL>
                    <a:lnR w="9115">
                      <a:solidFill>
                        <a:srgbClr val="343434"/>
                      </a:solidFill>
                      <a:prstDash val="solid"/>
                    </a:lnR>
                    <a:lnT w="6077">
                      <a:solidFill>
                        <a:srgbClr val="3F3F3F"/>
                      </a:solidFill>
                      <a:prstDash val="solid"/>
                    </a:lnT>
                    <a:lnB w="9115">
                      <a:solidFill>
                        <a:srgbClr val="38383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4290" algn="ctr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5">
                      <a:solidFill>
                        <a:srgbClr val="343434"/>
                      </a:solidFill>
                      <a:prstDash val="solid"/>
                    </a:lnL>
                    <a:lnR w="9115">
                      <a:solidFill>
                        <a:srgbClr val="282828"/>
                      </a:solidFill>
                      <a:prstDash val="solid"/>
                    </a:lnR>
                    <a:lnT w="6077">
                      <a:solidFill>
                        <a:srgbClr val="3F3F3F"/>
                      </a:solidFill>
                      <a:prstDash val="solid"/>
                    </a:lnT>
                    <a:lnB w="9115">
                      <a:solidFill>
                        <a:srgbClr val="38383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510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50" spc="3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79</a:t>
                      </a:r>
                      <a:r>
                        <a:rPr sz="750" spc="3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spc="-16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5">
                      <a:solidFill>
                        <a:srgbClr val="282828"/>
                      </a:solidFill>
                      <a:prstDash val="solid"/>
                    </a:lnL>
                    <a:lnR w="9115">
                      <a:solidFill>
                        <a:srgbClr val="282828"/>
                      </a:solidFill>
                      <a:prstDash val="solid"/>
                    </a:lnR>
                    <a:lnT w="6077">
                      <a:solidFill>
                        <a:srgbClr val="3F3F3F"/>
                      </a:solidFill>
                      <a:prstDash val="solid"/>
                    </a:lnT>
                    <a:lnB w="9115">
                      <a:solidFill>
                        <a:srgbClr val="38383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224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50" spc="3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790,00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5">
                      <a:solidFill>
                        <a:srgbClr val="282828"/>
                      </a:solidFill>
                      <a:prstDash val="solid"/>
                    </a:lnL>
                    <a:lnR w="3038">
                      <a:solidFill>
                        <a:srgbClr val="000000"/>
                      </a:solidFill>
                      <a:prstDash val="solid"/>
                    </a:lnR>
                    <a:lnT w="6077">
                      <a:solidFill>
                        <a:srgbClr val="3F3F3F"/>
                      </a:solidFill>
                      <a:prstDash val="solid"/>
                    </a:lnT>
                    <a:lnB w="9115">
                      <a:solidFill>
                        <a:srgbClr val="383838"/>
                      </a:solidFill>
                      <a:prstDash val="solid"/>
                    </a:lnB>
                  </a:tcPr>
                </a:tc>
              </a:tr>
              <a:tr h="289175">
                <a:tc gridSpan="5">
                  <a:txBody>
                    <a:bodyPr/>
                    <a:lstStyle/>
                    <a:p>
                      <a:pPr marR="30480" algn="r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TOTAL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5">
                      <a:solidFill>
                        <a:srgbClr val="232323"/>
                      </a:solidFill>
                      <a:prstDash val="solid"/>
                    </a:lnL>
                    <a:lnR w="9115">
                      <a:solidFill>
                        <a:srgbClr val="282828"/>
                      </a:solidFill>
                      <a:prstDash val="solid"/>
                    </a:lnR>
                    <a:lnT w="9115">
                      <a:solidFill>
                        <a:srgbClr val="383838"/>
                      </a:solidFill>
                      <a:prstDash val="solid"/>
                    </a:lnT>
                    <a:lnB w="6077">
                      <a:solidFill>
                        <a:srgbClr val="343434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40259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50" spc="1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spc="-18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spc="-18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990</a:t>
                      </a:r>
                      <a:r>
                        <a:rPr sz="750" spc="-4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5">
                      <a:solidFill>
                        <a:srgbClr val="282828"/>
                      </a:solidFill>
                      <a:prstDash val="solid"/>
                    </a:lnL>
                    <a:lnR w="3038">
                      <a:solidFill>
                        <a:srgbClr val="000000"/>
                      </a:solidFill>
                      <a:prstDash val="solid"/>
                    </a:lnR>
                    <a:lnT w="9115">
                      <a:solidFill>
                        <a:srgbClr val="383838"/>
                      </a:solidFill>
                      <a:prstDash val="solid"/>
                    </a:lnT>
                    <a:lnB w="6077">
                      <a:solidFill>
                        <a:srgbClr val="343434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9" name="object 9"/>
          <p:cNvSpPr txBox="1"/>
          <p:nvPr/>
        </p:nvSpPr>
        <p:spPr>
          <a:xfrm>
            <a:off x="6076692" y="3205340"/>
            <a:ext cx="732790" cy="311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33020">
              <a:lnSpc>
                <a:spcPct val="103899"/>
              </a:lnSpc>
              <a:tabLst>
                <a:tab pos="379730" algn="l"/>
                <a:tab pos="583565" algn="l"/>
              </a:tabLst>
            </a:pP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sob	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o	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nº</a:t>
            </a:r>
            <a:r>
              <a:rPr sz="100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denominada</a:t>
            </a:r>
            <a:endParaRPr sz="1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44464" y="3912480"/>
            <a:ext cx="3926840" cy="4438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CLÁUSULA </a:t>
            </a:r>
            <a:r>
              <a:rPr sz="105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ª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490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OBJETO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Constitui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objeto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desse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contrato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fornecimento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dos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seguintes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itens:</a:t>
            </a:r>
            <a:endParaRPr sz="10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44464" y="6855980"/>
            <a:ext cx="5868670" cy="20967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715" indent="2540" algn="just">
              <a:lnSpc>
                <a:spcPct val="99900"/>
              </a:lnSpc>
            </a:pP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Para   </a:t>
            </a:r>
            <a:r>
              <a:rPr sz="100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treinamento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0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envolvidos   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PROJETO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50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MACKENZ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FORMANDO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ATLETAS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OL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Í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MP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IC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6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-7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200" dirty="0">
                <a:solidFill>
                  <a:srgbClr val="070707"/>
                </a:solidFill>
                <a:latin typeface="Arial"/>
                <a:cs typeface="Arial"/>
              </a:rPr>
              <a:t>,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em</a:t>
            </a:r>
            <a:r>
              <a:rPr sz="10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conformidade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as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especificações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ANEXO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420" dirty="0">
                <a:solidFill>
                  <a:srgbClr val="070707"/>
                </a:solidFill>
                <a:latin typeface="Arial"/>
                <a:cs typeface="Arial"/>
              </a:rPr>
              <a:t>,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apresentadas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0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70707"/>
                </a:solidFill>
                <a:latin typeface="Arial"/>
                <a:cs typeface="Arial"/>
              </a:rPr>
              <a:t>EDITAL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CONCORRÊNC</a:t>
            </a:r>
            <a:r>
              <a:rPr sz="1050" spc="4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Nº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35" dirty="0">
                <a:solidFill>
                  <a:srgbClr val="070707"/>
                </a:solidFill>
                <a:latin typeface="Arial"/>
                <a:cs typeface="Arial"/>
              </a:rPr>
              <a:t>06/</a:t>
            </a:r>
            <a:r>
              <a:rPr sz="100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35" dirty="0">
                <a:solidFill>
                  <a:srgbClr val="070707"/>
                </a:solidFill>
                <a:latin typeface="Arial"/>
                <a:cs typeface="Arial"/>
              </a:rPr>
              <a:t>20</a:t>
            </a:r>
            <a:r>
              <a:rPr sz="1000" spc="3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6.</a:t>
            </a:r>
            <a:endParaRPr sz="1000">
              <a:latin typeface="Arial"/>
              <a:cs typeface="Arial"/>
            </a:endParaRPr>
          </a:p>
          <a:p>
            <a:pPr marL="12700" marR="6350" indent="5715" algn="just">
              <a:lnSpc>
                <a:spcPct val="101600"/>
              </a:lnSpc>
              <a:spcBef>
                <a:spcPts val="850"/>
              </a:spcBef>
            </a:pPr>
            <a:r>
              <a:rPr sz="1050" spc="40" dirty="0">
                <a:solidFill>
                  <a:srgbClr val="070707"/>
                </a:solidFill>
                <a:latin typeface="Arial"/>
                <a:cs typeface="Arial"/>
              </a:rPr>
              <a:t>Parágrafo</a:t>
            </a:r>
            <a:r>
              <a:rPr sz="105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Ún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co: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Durante</a:t>
            </a:r>
            <a:r>
              <a:rPr sz="100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vigência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contrato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90" dirty="0">
                <a:solidFill>
                  <a:srgbClr val="070707"/>
                </a:solidFill>
                <a:latin typeface="Arial"/>
                <a:cs typeface="Arial"/>
              </a:rPr>
              <a:t>n°</a:t>
            </a:r>
            <a:r>
              <a:rPr sz="100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estabelecido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caput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deste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artigo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poderá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 sofrer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alterações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acréscimos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supressões,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até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limite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070707"/>
                </a:solidFill>
                <a:latin typeface="Times New Roman"/>
                <a:cs typeface="Times New Roman"/>
              </a:rPr>
              <a:t>25%</a:t>
            </a:r>
            <a:r>
              <a:rPr sz="105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50" spc="5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(vinte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cinco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por </a:t>
            </a:r>
            <a:r>
              <a:rPr sz="1000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cento)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70707"/>
                </a:solidFill>
                <a:latin typeface="Arial"/>
                <a:cs typeface="Arial"/>
              </a:rPr>
              <a:t>critério</a:t>
            </a:r>
            <a:r>
              <a:rPr sz="9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70707"/>
                </a:solidFill>
                <a:latin typeface="Arial"/>
                <a:cs typeface="Arial"/>
              </a:rPr>
              <a:t>CONTRATANTE,</a:t>
            </a:r>
            <a:r>
              <a:rPr sz="9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70707"/>
                </a:solidFill>
                <a:latin typeface="Arial"/>
                <a:cs typeface="Arial"/>
              </a:rPr>
              <a:t>independentemente</a:t>
            </a:r>
            <a:r>
              <a:rPr sz="9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70707"/>
                </a:solidFill>
                <a:latin typeface="Arial"/>
                <a:cs typeface="Arial"/>
              </a:rPr>
              <a:t>motivação,</a:t>
            </a:r>
            <a:r>
              <a:rPr sz="9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70707"/>
                </a:solidFill>
                <a:latin typeface="Arial"/>
                <a:cs typeface="Arial"/>
              </a:rPr>
              <a:t>nos</a:t>
            </a:r>
            <a:r>
              <a:rPr sz="9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70707"/>
                </a:solidFill>
                <a:latin typeface="Arial"/>
                <a:cs typeface="Arial"/>
              </a:rPr>
              <a:t>termos</a:t>
            </a:r>
            <a:r>
              <a:rPr sz="9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070707"/>
                </a:solidFill>
                <a:latin typeface="Arial"/>
                <a:cs typeface="Arial"/>
              </a:rPr>
              <a:t>art.</a:t>
            </a:r>
            <a:r>
              <a:rPr sz="9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70707"/>
                </a:solidFill>
                <a:latin typeface="Arial"/>
                <a:cs typeface="Arial"/>
              </a:rPr>
              <a:t>65,</a:t>
            </a:r>
            <a:r>
              <a:rPr sz="9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spc="70" dirty="0">
                <a:solidFill>
                  <a:srgbClr val="070707"/>
                </a:solidFill>
                <a:latin typeface="Arial"/>
                <a:cs typeface="Arial"/>
              </a:rPr>
              <a:t>§</a:t>
            </a:r>
            <a:r>
              <a:rPr sz="950" spc="-3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950" spc="95" dirty="0">
                <a:solidFill>
                  <a:srgbClr val="070707"/>
                </a:solidFill>
                <a:latin typeface="Arial"/>
                <a:cs typeface="Arial"/>
              </a:rPr>
              <a:t>°,</a:t>
            </a:r>
            <a:r>
              <a:rPr sz="9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70707"/>
                </a:solidFill>
                <a:latin typeface="Arial"/>
                <a:cs typeface="Arial"/>
              </a:rPr>
              <a:t>Lei </a:t>
            </a:r>
            <a:r>
              <a:rPr sz="1050" spc="35" dirty="0">
                <a:solidFill>
                  <a:srgbClr val="070707"/>
                </a:solidFill>
                <a:latin typeface="Times New Roman"/>
                <a:cs typeface="Times New Roman"/>
              </a:rPr>
              <a:t>8.666/93.</a:t>
            </a:r>
            <a:endParaRPr sz="1050">
              <a:latin typeface="Times New Roman"/>
              <a:cs typeface="Times New Roman"/>
            </a:endParaRPr>
          </a:p>
          <a:p>
            <a:pPr marL="15240" algn="just">
              <a:lnSpc>
                <a:spcPct val="100000"/>
              </a:lnSpc>
              <a:spcBef>
                <a:spcPts val="869"/>
              </a:spcBef>
            </a:pP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CLÁUSULA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2ª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5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ATRELADO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AO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70707"/>
                </a:solidFill>
                <a:latin typeface="Arial"/>
                <a:cs typeface="Arial"/>
              </a:rPr>
              <a:t>EDITAL</a:t>
            </a:r>
            <a:endParaRPr sz="1050">
              <a:latin typeface="Arial"/>
              <a:cs typeface="Arial"/>
            </a:endParaRPr>
          </a:p>
          <a:p>
            <a:pPr marL="15240" marR="5080" algn="just">
              <a:lnSpc>
                <a:spcPct val="106600"/>
              </a:lnSpc>
              <a:spcBef>
                <a:spcPts val="790"/>
              </a:spcBef>
            </a:pP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presente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contrato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está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vinculado </a:t>
            </a:r>
            <a:r>
              <a:rPr sz="1000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aos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termos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ED</a:t>
            </a:r>
            <a:r>
              <a:rPr sz="1050" spc="-9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TAL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CONCORRÊNC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Nº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35" dirty="0">
                <a:solidFill>
                  <a:srgbClr val="070707"/>
                </a:solidFill>
                <a:latin typeface="Arial"/>
                <a:cs typeface="Arial"/>
              </a:rPr>
              <a:t>06/</a:t>
            </a:r>
            <a:r>
              <a:rPr sz="1000" spc="-1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20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6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anexos</a:t>
            </a:r>
            <a:r>
              <a:rPr sz="100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ao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PROJETO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MACKENZ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FORMANDO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ATLETAS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OL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Í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MP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ICOS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180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1050" spc="260" dirty="0">
                <a:solidFill>
                  <a:srgbClr val="070707"/>
                </a:solidFill>
                <a:latin typeface="Arial"/>
                <a:cs typeface="Arial"/>
              </a:rPr>
              <a:t>,</a:t>
            </a:r>
            <a:r>
              <a:rPr sz="1050" spc="-1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convênio </a:t>
            </a:r>
            <a:r>
              <a:rPr sz="100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entre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70707"/>
                </a:solidFill>
                <a:latin typeface="Arial"/>
                <a:cs typeface="Arial"/>
              </a:rPr>
              <a:t>CBC-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Confederação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Brasileira</a:t>
            </a:r>
            <a:r>
              <a:rPr sz="100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Clubes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Mackenzie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Clube.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87552" y="1011936"/>
            <a:ext cx="682752" cy="5730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376928" y="9558528"/>
            <a:ext cx="316991" cy="4754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181344" y="10204704"/>
            <a:ext cx="792479" cy="40233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917820" y="1110409"/>
            <a:ext cx="1410970" cy="4406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140"/>
              </a:lnSpc>
            </a:pPr>
            <a:r>
              <a:rPr sz="1800" b="1" spc="10" dirty="0">
                <a:solidFill>
                  <a:srgbClr val="070707"/>
                </a:solidFill>
                <a:latin typeface="Arial"/>
                <a:cs typeface="Arial"/>
              </a:rPr>
              <a:t>MACKENZIE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ts val="1480"/>
              </a:lnSpc>
            </a:pPr>
            <a:r>
              <a:rPr sz="1250" spc="15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2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50" spc="5" dirty="0">
                <a:solidFill>
                  <a:srgbClr val="070707"/>
                </a:solidFill>
                <a:latin typeface="Arial"/>
                <a:cs typeface="Arial"/>
              </a:rPr>
              <a:t>CLUBE</a:t>
            </a:r>
            <a:endParaRPr sz="12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34574" y="1691300"/>
            <a:ext cx="5807075" cy="81203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26670" algn="r">
              <a:lnSpc>
                <a:spcPct val="100000"/>
              </a:lnSpc>
            </a:pP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Página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60" dirty="0">
                <a:solidFill>
                  <a:srgbClr val="070707"/>
                </a:solidFill>
                <a:latin typeface="Arial"/>
                <a:cs typeface="Arial"/>
              </a:rPr>
              <a:t>2</a:t>
            </a:r>
            <a:r>
              <a:rPr sz="1000" b="1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-4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b="1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85" dirty="0">
                <a:solidFill>
                  <a:srgbClr val="070707"/>
                </a:solidFill>
                <a:latin typeface="Arial"/>
                <a:cs typeface="Arial"/>
              </a:rPr>
              <a:t>5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9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000" b="1" spc="-35" dirty="0">
                <a:solidFill>
                  <a:srgbClr val="070707"/>
                </a:solidFill>
                <a:latin typeface="Arial"/>
                <a:cs typeface="Arial"/>
              </a:rPr>
              <a:t>CLÁUSULA</a:t>
            </a:r>
            <a:r>
              <a:rPr sz="1000" b="1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120" dirty="0">
                <a:solidFill>
                  <a:srgbClr val="070707"/>
                </a:solidFill>
                <a:latin typeface="Arial"/>
                <a:cs typeface="Arial"/>
              </a:rPr>
              <a:t>3ª</a:t>
            </a:r>
            <a:r>
              <a:rPr sz="1000" b="1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95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00" b="1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55" dirty="0">
                <a:solidFill>
                  <a:srgbClr val="070707"/>
                </a:solidFill>
                <a:latin typeface="Arial"/>
                <a:cs typeface="Arial"/>
              </a:rPr>
              <a:t>VIGÊNC</a:t>
            </a:r>
            <a:r>
              <a:rPr sz="1000" b="1" spc="8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b="1" spc="-2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endParaRPr sz="1000">
              <a:latin typeface="Arial"/>
              <a:cs typeface="Arial"/>
            </a:endParaRPr>
          </a:p>
          <a:p>
            <a:pPr marL="15240" marR="20320" algn="just">
              <a:lnSpc>
                <a:spcPct val="103899"/>
              </a:lnSpc>
              <a:spcBef>
                <a:spcPts val="700"/>
              </a:spcBef>
            </a:pPr>
            <a:r>
              <a:rPr sz="1000" spc="-80" dirty="0">
                <a:solidFill>
                  <a:srgbClr val="070707"/>
                </a:solidFill>
                <a:latin typeface="Arial"/>
                <a:cs typeface="Arial"/>
              </a:rPr>
              <a:t>O </a:t>
            </a:r>
            <a:r>
              <a:rPr sz="1000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presente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contrato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300" spc="-15" dirty="0">
                <a:solidFill>
                  <a:srgbClr val="070707"/>
                </a:solidFill>
                <a:latin typeface="Times New Roman"/>
                <a:cs typeface="Times New Roman"/>
              </a:rPr>
              <a:t>é</a:t>
            </a:r>
            <a:r>
              <a:rPr sz="1300" spc="7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firmado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por </a:t>
            </a:r>
            <a:r>
              <a:rPr sz="100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prazo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determinado,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vigendo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até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70" dirty="0">
                <a:solidFill>
                  <a:srgbClr val="070707"/>
                </a:solidFill>
                <a:latin typeface="Arial"/>
                <a:cs typeface="Arial"/>
              </a:rPr>
              <a:t>30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45" dirty="0">
                <a:solidFill>
                  <a:srgbClr val="070707"/>
                </a:solidFill>
                <a:latin typeface="Arial"/>
                <a:cs typeface="Arial"/>
              </a:rPr>
              <a:t>(</a:t>
            </a:r>
            <a:r>
              <a:rPr sz="1050" b="1" spc="50" dirty="0">
                <a:solidFill>
                  <a:srgbClr val="070707"/>
                </a:solidFill>
                <a:latin typeface="Arial"/>
                <a:cs typeface="Arial"/>
              </a:rPr>
              <a:t>trinta</a:t>
            </a:r>
            <a:r>
              <a:rPr sz="1050" b="1" spc="45" dirty="0">
                <a:solidFill>
                  <a:srgbClr val="070707"/>
                </a:solidFill>
                <a:latin typeface="Arial"/>
                <a:cs typeface="Arial"/>
              </a:rPr>
              <a:t>)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0" dirty="0">
                <a:solidFill>
                  <a:srgbClr val="070707"/>
                </a:solidFill>
                <a:latin typeface="Arial"/>
                <a:cs typeface="Arial"/>
              </a:rPr>
              <a:t>dias</a:t>
            </a:r>
            <a:r>
              <a:rPr sz="1050" b="1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contados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partir </a:t>
            </a:r>
            <a:r>
              <a:rPr sz="100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do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receb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imento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pelo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fornecedor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via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e-mail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autorização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compra,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instrumento </a:t>
            </a:r>
            <a:r>
              <a:rPr sz="100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hábil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para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todos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os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fins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de </a:t>
            </a:r>
            <a:r>
              <a:rPr sz="100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direito.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Em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caso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fornecimento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de </a:t>
            </a: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mais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de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um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item,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o </a:t>
            </a:r>
            <a:r>
              <a:rPr sz="100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cronograma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de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entrega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dos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itens</a:t>
            </a:r>
            <a:r>
              <a:rPr sz="100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será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especificado</a:t>
            </a:r>
            <a:r>
              <a:rPr sz="100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separadamente.</a:t>
            </a:r>
            <a:endParaRPr sz="1000">
              <a:latin typeface="Arial"/>
              <a:cs typeface="Arial"/>
            </a:endParaRPr>
          </a:p>
          <a:p>
            <a:pPr marL="15240" algn="just">
              <a:lnSpc>
                <a:spcPct val="100000"/>
              </a:lnSpc>
              <a:spcBef>
                <a:spcPts val="890"/>
              </a:spcBef>
            </a:pPr>
            <a:r>
              <a:rPr sz="1000" b="1" spc="-35" dirty="0">
                <a:solidFill>
                  <a:srgbClr val="070707"/>
                </a:solidFill>
                <a:latin typeface="Arial"/>
                <a:cs typeface="Arial"/>
              </a:rPr>
              <a:t>CLÁUSULA</a:t>
            </a:r>
            <a:r>
              <a:rPr sz="1000" b="1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110" dirty="0">
                <a:solidFill>
                  <a:srgbClr val="070707"/>
                </a:solidFill>
                <a:latin typeface="Arial"/>
                <a:cs typeface="Arial"/>
              </a:rPr>
              <a:t>4ª</a:t>
            </a:r>
            <a:r>
              <a:rPr sz="1000" b="1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95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00" b="1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65" dirty="0">
                <a:solidFill>
                  <a:srgbClr val="070707"/>
                </a:solidFill>
                <a:latin typeface="Arial"/>
                <a:cs typeface="Arial"/>
              </a:rPr>
              <a:t>OBR</a:t>
            </a:r>
            <a:r>
              <a:rPr sz="1000" b="1" spc="1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b="1" spc="-30" dirty="0">
                <a:solidFill>
                  <a:srgbClr val="070707"/>
                </a:solidFill>
                <a:latin typeface="Arial"/>
                <a:cs typeface="Arial"/>
              </a:rPr>
              <a:t>GAÇÕES</a:t>
            </a:r>
            <a:r>
              <a:rPr sz="1000" b="1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10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00" b="1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-25" dirty="0">
                <a:solidFill>
                  <a:srgbClr val="070707"/>
                </a:solidFill>
                <a:latin typeface="Arial"/>
                <a:cs typeface="Arial"/>
              </a:rPr>
              <a:t>CONTRATADA</a:t>
            </a:r>
            <a:endParaRPr sz="1000">
              <a:latin typeface="Arial"/>
              <a:cs typeface="Arial"/>
            </a:endParaRPr>
          </a:p>
          <a:p>
            <a:pPr marL="15240" marR="19050" indent="2540" algn="just">
              <a:lnSpc>
                <a:spcPct val="102099"/>
              </a:lnSpc>
              <a:spcBef>
                <a:spcPts val="890"/>
              </a:spcBef>
            </a:pP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Entregar   </a:t>
            </a:r>
            <a:r>
              <a:rPr sz="100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material  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conforme  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especificações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do   </a:t>
            </a:r>
            <a:r>
              <a:rPr sz="100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-15" dirty="0">
                <a:solidFill>
                  <a:srgbClr val="070707"/>
                </a:solidFill>
                <a:latin typeface="Arial"/>
                <a:cs typeface="Arial"/>
              </a:rPr>
              <a:t>ANEXO</a:t>
            </a:r>
            <a:r>
              <a:rPr sz="1000" b="1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00" b="1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-90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00" b="1" spc="200" dirty="0">
                <a:solidFill>
                  <a:srgbClr val="070707"/>
                </a:solidFill>
                <a:latin typeface="Arial"/>
                <a:cs typeface="Arial"/>
              </a:rPr>
              <a:t>,</a:t>
            </a:r>
            <a:r>
              <a:rPr sz="100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b="1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apresentadas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0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15" dirty="0">
                <a:solidFill>
                  <a:srgbClr val="070707"/>
                </a:solidFill>
                <a:latin typeface="Arial"/>
                <a:cs typeface="Arial"/>
              </a:rPr>
              <a:t>EDITAL </a:t>
            </a:r>
            <a:r>
              <a:rPr sz="1000" b="1" dirty="0">
                <a:solidFill>
                  <a:srgbClr val="070707"/>
                </a:solidFill>
                <a:latin typeface="Arial"/>
                <a:cs typeface="Arial"/>
              </a:rPr>
              <a:t>CONCORRÊNC</a:t>
            </a:r>
            <a:r>
              <a:rPr sz="1000" b="1" spc="9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b="1" spc="-5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b="1" spc="110" dirty="0">
                <a:solidFill>
                  <a:srgbClr val="070707"/>
                </a:solidFill>
                <a:latin typeface="Arial"/>
                <a:cs typeface="Arial"/>
              </a:rPr>
              <a:t> Nº</a:t>
            </a:r>
            <a:r>
              <a:rPr sz="1000" b="1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125" dirty="0">
                <a:solidFill>
                  <a:srgbClr val="070707"/>
                </a:solidFill>
                <a:latin typeface="Arial"/>
                <a:cs typeface="Arial"/>
              </a:rPr>
              <a:t>06/</a:t>
            </a:r>
            <a:r>
              <a:rPr sz="1000" b="1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114" dirty="0">
                <a:solidFill>
                  <a:srgbClr val="070707"/>
                </a:solidFill>
                <a:latin typeface="Arial"/>
                <a:cs typeface="Arial"/>
              </a:rPr>
              <a:t>20</a:t>
            </a:r>
            <a:r>
              <a:rPr sz="1000" b="1" spc="30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00" b="1" spc="60" dirty="0">
                <a:solidFill>
                  <a:srgbClr val="070707"/>
                </a:solidFill>
                <a:latin typeface="Arial"/>
                <a:cs typeface="Arial"/>
              </a:rPr>
              <a:t>6,</a:t>
            </a:r>
            <a:r>
              <a:rPr sz="1000" b="1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responsabilizando-se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integralmente </a:t>
            </a:r>
            <a:r>
              <a:rPr sz="100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pela</a:t>
            </a:r>
            <a:r>
              <a:rPr sz="100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qualidade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técnica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do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material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ela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oferecido</a:t>
            </a:r>
            <a:r>
              <a:rPr sz="100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cumprindo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prazo</a:t>
            </a:r>
            <a:r>
              <a:rPr sz="100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entrega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informado.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800">
              <a:latin typeface="Times New Roman"/>
              <a:cs typeface="Times New Roman"/>
            </a:endParaRPr>
          </a:p>
          <a:p>
            <a:pPr marL="18415" marR="18415" indent="-6350" algn="just">
              <a:lnSpc>
                <a:spcPct val="103099"/>
              </a:lnSpc>
            </a:pPr>
            <a:r>
              <a:rPr sz="1000" spc="-100" dirty="0">
                <a:solidFill>
                  <a:srgbClr val="070707"/>
                </a:solidFill>
                <a:latin typeface="Arial"/>
                <a:cs typeface="Arial"/>
              </a:rPr>
              <a:t>A </a:t>
            </a:r>
            <a:r>
              <a:rPr sz="100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vigência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garantia </a:t>
            </a:r>
            <a:r>
              <a:rPr sz="100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oferecida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deverá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ser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mantida,</a:t>
            </a:r>
            <a:r>
              <a:rPr sz="100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partir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data </a:t>
            </a:r>
            <a:r>
              <a:rPr sz="100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do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recebimento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definitivo 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do bem,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observando-se,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as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regras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estabelecidas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pelo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Código</a:t>
            </a:r>
            <a:r>
              <a:rPr sz="10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Defesa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Consumidor.</a:t>
            </a:r>
            <a:endParaRPr sz="1000">
              <a:latin typeface="Arial"/>
              <a:cs typeface="Arial"/>
            </a:endParaRPr>
          </a:p>
          <a:p>
            <a:pPr marL="15240" marR="19685" indent="2540" algn="just">
              <a:lnSpc>
                <a:spcPct val="107100"/>
              </a:lnSpc>
              <a:spcBef>
                <a:spcPts val="855"/>
              </a:spcBef>
            </a:pP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Prov</a:t>
            </a:r>
            <a:r>
              <a:rPr sz="1000" spc="-5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denciar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imediata </a:t>
            </a:r>
            <a:r>
              <a:rPr sz="100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substituição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bem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00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defeito,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quando 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apontado, </a:t>
            </a:r>
            <a:r>
              <a:rPr sz="100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dentro </a:t>
            </a:r>
            <a:r>
              <a:rPr sz="100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prazo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legal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após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data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emissão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nota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fiscal.</a:t>
            </a:r>
            <a:endParaRPr sz="1000">
              <a:latin typeface="Arial"/>
              <a:cs typeface="Arial"/>
            </a:endParaRPr>
          </a:p>
          <a:p>
            <a:pPr marL="15240" marR="20320" indent="2540" algn="just">
              <a:lnSpc>
                <a:spcPct val="103899"/>
              </a:lnSpc>
              <a:spcBef>
                <a:spcPts val="844"/>
              </a:spcBef>
            </a:pP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Responsabilizar-se </a:t>
            </a:r>
            <a:r>
              <a:rPr sz="100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pe</a:t>
            </a: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pagamento</a:t>
            </a:r>
            <a:r>
              <a:rPr sz="10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de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todos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os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tributos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que</a:t>
            </a:r>
            <a:r>
              <a:rPr sz="100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incidam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ou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venham </a:t>
            </a:r>
            <a:r>
              <a:rPr sz="100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A1A1A"/>
                </a:solidFill>
                <a:latin typeface="Arial"/>
                <a:cs typeface="Arial"/>
              </a:rPr>
              <a:t>incidir,</a:t>
            </a:r>
            <a:r>
              <a:rPr sz="1000" spc="7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direta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indiretamente,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sobre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objeto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deste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Contrato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responsabilizar-se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pelo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ônus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resultante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quaisquer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ações,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 demandas,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custos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despesas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decorrentes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de </a:t>
            </a:r>
            <a:r>
              <a:rPr sz="100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danos,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seja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por </a:t>
            </a:r>
            <a:r>
              <a:rPr sz="100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culpa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qualquer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de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seus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 empregados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e/ou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prepostos,</a:t>
            </a:r>
            <a:r>
              <a:rPr sz="100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obrigando-se,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outrossim,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quaisquer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responsabilidades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decorrentes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ações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judiciais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que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lhe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venham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ser</a:t>
            </a:r>
            <a:r>
              <a:rPr sz="100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atribuídas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força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lei,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relacionadas</a:t>
            </a:r>
            <a:r>
              <a:rPr sz="100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cumprimento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presente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contrato.</a:t>
            </a:r>
            <a:endParaRPr sz="1000">
              <a:latin typeface="Arial"/>
              <a:cs typeface="Arial"/>
            </a:endParaRPr>
          </a:p>
          <a:p>
            <a:pPr marL="18415" marR="15875" algn="just">
              <a:lnSpc>
                <a:spcPct val="105100"/>
              </a:lnSpc>
              <a:spcBef>
                <a:spcPts val="880"/>
              </a:spcBef>
            </a:pP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Submeter-se 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às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normas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determinações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do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070707"/>
                </a:solidFill>
                <a:latin typeface="Arial"/>
                <a:cs typeface="Arial"/>
              </a:rPr>
              <a:t>CONTRATANTE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que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se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 referem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à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execução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contrato.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850">
              <a:latin typeface="Times New Roman"/>
              <a:cs typeface="Times New Roman"/>
            </a:endParaRPr>
          </a:p>
          <a:p>
            <a:pPr marL="18415" marR="16510" indent="2540" algn="just">
              <a:lnSpc>
                <a:spcPts val="1190"/>
              </a:lnSpc>
            </a:pP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Permitir</a:t>
            </a:r>
            <a:r>
              <a:rPr sz="100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livre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acesso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aos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documentos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registros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contábeis,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referentes </a:t>
            </a:r>
            <a:r>
              <a:rPr sz="100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ao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objeto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contratado, </a:t>
            </a:r>
            <a:r>
              <a:rPr sz="100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aos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 servidores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dos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órgãos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entidades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públicas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concedentes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dos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órgãos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controle </a:t>
            </a:r>
            <a:r>
              <a:rPr sz="100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interno</a:t>
            </a:r>
            <a:r>
              <a:rPr sz="100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externo.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8"/>
              </a:spcBef>
            </a:pPr>
            <a:endParaRPr sz="750">
              <a:latin typeface="Times New Roman"/>
              <a:cs typeface="Times New Roman"/>
            </a:endParaRPr>
          </a:p>
          <a:p>
            <a:pPr marL="18415" marR="10795" algn="just">
              <a:lnSpc>
                <a:spcPts val="1240"/>
              </a:lnSpc>
            </a:pP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Obrigação </a:t>
            </a:r>
            <a:r>
              <a:rPr sz="100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contratado</a:t>
            </a:r>
            <a:r>
              <a:rPr sz="10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manter,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durante</a:t>
            </a:r>
            <a:r>
              <a:rPr sz="10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toda</a:t>
            </a:r>
            <a:r>
              <a:rPr sz="100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execução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contrato,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em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compatibilidade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as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obrigações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por </a:t>
            </a:r>
            <a:r>
              <a:rPr sz="100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ele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assumidas,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todas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as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condições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de </a:t>
            </a:r>
            <a:r>
              <a:rPr sz="100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habilitação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qualificação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exigidas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instrumento  </a:t>
            </a:r>
            <a:r>
              <a:rPr sz="100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convocatório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aplicabilidade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do  </a:t>
            </a:r>
            <a:r>
              <a:rPr sz="100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Regulamento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de  </a:t>
            </a:r>
            <a:r>
              <a:rPr sz="100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Compras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Contratações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Confederação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Brasileira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de 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Clubes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380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70707"/>
                </a:solidFill>
                <a:latin typeface="Arial"/>
                <a:cs typeface="Arial"/>
              </a:rPr>
              <a:t>CBC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70707"/>
                </a:solidFill>
                <a:latin typeface="Times New Roman"/>
                <a:cs typeface="Times New Roman"/>
              </a:rPr>
              <a:t>à</a:t>
            </a:r>
            <a:r>
              <a:rPr sz="120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00" spc="5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execução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contrato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e,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especialmente,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aos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casos</a:t>
            </a:r>
            <a:endParaRPr sz="1000">
              <a:latin typeface="Arial"/>
              <a:cs typeface="Arial"/>
            </a:endParaRPr>
          </a:p>
          <a:p>
            <a:pPr marL="18415" algn="just">
              <a:lnSpc>
                <a:spcPct val="100000"/>
              </a:lnSpc>
              <a:spcBef>
                <a:spcPts val="85"/>
              </a:spcBef>
            </a:pP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omissos;</a:t>
            </a:r>
            <a:endParaRPr sz="1000">
              <a:latin typeface="Arial"/>
              <a:cs typeface="Arial"/>
            </a:endParaRPr>
          </a:p>
          <a:p>
            <a:pPr marL="21590" algn="just">
              <a:lnSpc>
                <a:spcPct val="100000"/>
              </a:lnSpc>
              <a:spcBef>
                <a:spcPts val="870"/>
              </a:spcBef>
            </a:pPr>
            <a:r>
              <a:rPr sz="1000" b="1" spc="-35" dirty="0">
                <a:solidFill>
                  <a:srgbClr val="070707"/>
                </a:solidFill>
                <a:latin typeface="Arial"/>
                <a:cs typeface="Arial"/>
              </a:rPr>
              <a:t>CLÁUSULA</a:t>
            </a:r>
            <a:r>
              <a:rPr sz="1000" b="1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40" dirty="0">
                <a:solidFill>
                  <a:srgbClr val="070707"/>
                </a:solidFill>
                <a:latin typeface="Arial"/>
                <a:cs typeface="Arial"/>
              </a:rPr>
              <a:t>Sª</a:t>
            </a:r>
            <a:r>
              <a:rPr sz="1000" b="1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95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00" b="1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-10" dirty="0">
                <a:solidFill>
                  <a:srgbClr val="070707"/>
                </a:solidFill>
                <a:latin typeface="Arial"/>
                <a:cs typeface="Arial"/>
              </a:rPr>
              <a:t>DAS</a:t>
            </a:r>
            <a:r>
              <a:rPr sz="1000" b="1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55" dirty="0">
                <a:solidFill>
                  <a:srgbClr val="070707"/>
                </a:solidFill>
                <a:latin typeface="Arial"/>
                <a:cs typeface="Arial"/>
              </a:rPr>
              <a:t>OBR</a:t>
            </a:r>
            <a:r>
              <a:rPr sz="1000" b="1" spc="3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b="1" spc="-40" dirty="0">
                <a:solidFill>
                  <a:srgbClr val="070707"/>
                </a:solidFill>
                <a:latin typeface="Arial"/>
                <a:cs typeface="Arial"/>
              </a:rPr>
              <a:t>GAÇÕES</a:t>
            </a:r>
            <a:r>
              <a:rPr sz="1000" b="1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b="1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-15" dirty="0">
                <a:solidFill>
                  <a:srgbClr val="070707"/>
                </a:solidFill>
                <a:latin typeface="Arial"/>
                <a:cs typeface="Arial"/>
              </a:rPr>
              <a:t>CONTRATANTE</a:t>
            </a:r>
            <a:endParaRPr sz="1000">
              <a:latin typeface="Arial"/>
              <a:cs typeface="Arial"/>
            </a:endParaRPr>
          </a:p>
          <a:p>
            <a:pPr marL="21590" marR="18415" indent="-3175" algn="just">
              <a:lnSpc>
                <a:spcPct val="107100"/>
              </a:lnSpc>
              <a:spcBef>
                <a:spcPts val="735"/>
              </a:spcBef>
            </a:pP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Ana</a:t>
            </a:r>
            <a:r>
              <a:rPr sz="1000" spc="40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isar,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avaliar,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determinar 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registrar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as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falhas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encontradas,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assim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como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não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cumprimento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das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determinações;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9"/>
              </a:spcBef>
            </a:pPr>
            <a:endParaRPr sz="1000">
              <a:latin typeface="Times New Roman"/>
              <a:cs typeface="Times New Roman"/>
            </a:endParaRPr>
          </a:p>
          <a:p>
            <a:pPr marL="21590" marR="9525" indent="5715" algn="just">
              <a:lnSpc>
                <a:spcPct val="107100"/>
              </a:lnSpc>
            </a:pPr>
            <a:r>
              <a:rPr sz="1000" spc="-50" dirty="0">
                <a:solidFill>
                  <a:srgbClr val="070707"/>
                </a:solidFill>
                <a:latin typeface="Arial"/>
                <a:cs typeface="Arial"/>
              </a:rPr>
              <a:t>Pagar  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vencimento  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fatura/nota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fiscal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apresentada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0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pela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Contratada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correspondente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ao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fornecimento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das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bolas,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objeto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deste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contrato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notificar 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Contratada,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por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 escr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spc="35" dirty="0">
                <a:solidFill>
                  <a:srgbClr val="070707"/>
                </a:solidFill>
                <a:latin typeface="Arial"/>
                <a:cs typeface="Arial"/>
              </a:rPr>
              <a:t>to,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fixando-lhe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prazo</a:t>
            </a:r>
            <a:r>
              <a:rPr sz="100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para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corr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gir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defeitos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0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irregularidades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encontradas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na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execução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objeto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contratado;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7"/>
              </a:spcBef>
            </a:pPr>
            <a:endParaRPr sz="1100">
              <a:latin typeface="Times New Roman"/>
              <a:cs typeface="Times New Roman"/>
            </a:endParaRPr>
          </a:p>
          <a:p>
            <a:pPr marL="24130" algn="just">
              <a:lnSpc>
                <a:spcPct val="100000"/>
              </a:lnSpc>
            </a:pPr>
            <a:r>
              <a:rPr sz="1000" b="1" spc="-35" dirty="0">
                <a:solidFill>
                  <a:srgbClr val="070707"/>
                </a:solidFill>
                <a:latin typeface="Arial"/>
                <a:cs typeface="Arial"/>
              </a:rPr>
              <a:t>CLÁUSULA</a:t>
            </a:r>
            <a:r>
              <a:rPr sz="1000" b="1" spc="110" dirty="0">
                <a:solidFill>
                  <a:srgbClr val="070707"/>
                </a:solidFill>
                <a:latin typeface="Arial"/>
                <a:cs typeface="Arial"/>
              </a:rPr>
              <a:t> 6ª</a:t>
            </a:r>
            <a:r>
              <a:rPr sz="1000" b="1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95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00" b="1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-25" dirty="0">
                <a:solidFill>
                  <a:srgbClr val="070707"/>
                </a:solidFill>
                <a:latin typeface="Arial"/>
                <a:cs typeface="Arial"/>
              </a:rPr>
              <a:t>PREÇO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000">
              <a:latin typeface="Times New Roman"/>
              <a:cs typeface="Times New Roman"/>
            </a:endParaRPr>
          </a:p>
          <a:p>
            <a:pPr marL="27305" algn="just">
              <a:lnSpc>
                <a:spcPct val="100000"/>
              </a:lnSpc>
            </a:pPr>
            <a:r>
              <a:rPr sz="1000" spc="-55" dirty="0">
                <a:solidFill>
                  <a:srgbClr val="070707"/>
                </a:solidFill>
                <a:latin typeface="Arial"/>
                <a:cs typeface="Arial"/>
              </a:rPr>
              <a:t>O </a:t>
            </a:r>
            <a:r>
              <a:rPr sz="1000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preço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do </a:t>
            </a:r>
            <a:r>
              <a:rPr sz="100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objeto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contratado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é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de </a:t>
            </a: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50" dirty="0">
                <a:solidFill>
                  <a:srgbClr val="070707"/>
                </a:solidFill>
                <a:latin typeface="Arial"/>
                <a:cs typeface="Arial"/>
              </a:rPr>
              <a:t>R$</a:t>
            </a:r>
            <a:r>
              <a:rPr sz="100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7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00" b="1" spc="80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00" b="1" spc="70" dirty="0">
                <a:solidFill>
                  <a:srgbClr val="070707"/>
                </a:solidFill>
                <a:latin typeface="Arial"/>
                <a:cs typeface="Arial"/>
              </a:rPr>
              <a:t>.990</a:t>
            </a:r>
            <a:r>
              <a:rPr sz="1000" b="1" spc="10" dirty="0">
                <a:solidFill>
                  <a:srgbClr val="070707"/>
                </a:solidFill>
                <a:latin typeface="Arial"/>
                <a:cs typeface="Arial"/>
              </a:rPr>
              <a:t>,</a:t>
            </a:r>
            <a:r>
              <a:rPr sz="1000" b="1" spc="85" dirty="0">
                <a:solidFill>
                  <a:srgbClr val="070707"/>
                </a:solidFill>
                <a:latin typeface="Arial"/>
                <a:cs typeface="Arial"/>
              </a:rPr>
              <a:t>00</a:t>
            </a:r>
            <a:r>
              <a:rPr sz="100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0" dirty="0">
                <a:solidFill>
                  <a:srgbClr val="070707"/>
                </a:solidFill>
                <a:latin typeface="Arial"/>
                <a:cs typeface="Arial"/>
              </a:rPr>
              <a:t>(</a:t>
            </a:r>
            <a:r>
              <a:rPr sz="1050" b="1" spc="15" dirty="0">
                <a:solidFill>
                  <a:srgbClr val="070707"/>
                </a:solidFill>
                <a:latin typeface="Arial"/>
                <a:cs typeface="Arial"/>
              </a:rPr>
              <a:t>onze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25" dirty="0">
                <a:solidFill>
                  <a:srgbClr val="070707"/>
                </a:solidFill>
                <a:latin typeface="Arial"/>
                <a:cs typeface="Arial"/>
              </a:rPr>
              <a:t>mil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0" dirty="0">
                <a:solidFill>
                  <a:srgbClr val="070707"/>
                </a:solidFill>
                <a:latin typeface="Arial"/>
                <a:cs typeface="Arial"/>
              </a:rPr>
              <a:t>novecentos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5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noventa </a:t>
            </a:r>
            <a:r>
              <a:rPr sz="1050" b="1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5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5" dirty="0">
                <a:solidFill>
                  <a:srgbClr val="070707"/>
                </a:solidFill>
                <a:latin typeface="Arial"/>
                <a:cs typeface="Arial"/>
              </a:rPr>
              <a:t>nove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4"/>
              </a:spcBef>
            </a:pPr>
            <a:endParaRPr sz="800">
              <a:latin typeface="Times New Roman"/>
              <a:cs typeface="Times New Roman"/>
            </a:endParaRPr>
          </a:p>
          <a:p>
            <a:pPr marR="10795" algn="r">
              <a:lnSpc>
                <a:spcPct val="100000"/>
              </a:lnSpc>
            </a:pPr>
            <a:r>
              <a:rPr sz="850" spc="-2775" dirty="0">
                <a:solidFill>
                  <a:srgbClr val="2F2F31"/>
                </a:solidFill>
                <a:latin typeface="Times New Roman"/>
                <a:cs typeface="Times New Roman"/>
              </a:rPr>
              <a:t>·</a:t>
            </a:r>
            <a:r>
              <a:rPr sz="850" spc="250" dirty="0">
                <a:solidFill>
                  <a:srgbClr val="2F2F31"/>
                </a:solidFill>
                <a:latin typeface="Times New Roman"/>
                <a:cs typeface="Times New Roman"/>
              </a:rPr>
              <a:t>;"'2dd</a:t>
            </a:r>
            <a:endParaRPr sz="8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87552" y="975360"/>
            <a:ext cx="682752" cy="6096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620767" y="9534143"/>
            <a:ext cx="2548128" cy="11094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27798" y="1081700"/>
            <a:ext cx="5850890" cy="82562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03935">
              <a:lnSpc>
                <a:spcPct val="100000"/>
              </a:lnSpc>
            </a:pPr>
            <a:r>
              <a:rPr sz="1850" b="1" spc="-15" dirty="0">
                <a:solidFill>
                  <a:srgbClr val="070707"/>
                </a:solidFill>
                <a:latin typeface="Arial"/>
                <a:cs typeface="Arial"/>
              </a:rPr>
              <a:t>MACKENZIE</a:t>
            </a:r>
            <a:endParaRPr sz="1850">
              <a:latin typeface="Arial"/>
              <a:cs typeface="Arial"/>
            </a:endParaRPr>
          </a:p>
          <a:p>
            <a:pPr marL="1003935">
              <a:lnSpc>
                <a:spcPct val="100000"/>
              </a:lnSpc>
              <a:spcBef>
                <a:spcPts val="75"/>
              </a:spcBef>
            </a:pPr>
            <a:r>
              <a:rPr sz="1250" b="1" spc="15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250" b="1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50" b="1" spc="-10" dirty="0">
                <a:solidFill>
                  <a:srgbClr val="070707"/>
                </a:solidFill>
                <a:latin typeface="Arial"/>
                <a:cs typeface="Arial"/>
              </a:rPr>
              <a:t>CLUBE</a:t>
            </a: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000">
              <a:latin typeface="Times New Roman"/>
              <a:cs typeface="Times New Roman"/>
            </a:endParaRPr>
          </a:p>
          <a:p>
            <a:pPr marR="35560" algn="r">
              <a:lnSpc>
                <a:spcPct val="100000"/>
              </a:lnSpc>
            </a:pP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Página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40" dirty="0">
                <a:solidFill>
                  <a:srgbClr val="070707"/>
                </a:solidFill>
                <a:latin typeface="Arial"/>
                <a:cs typeface="Arial"/>
              </a:rPr>
              <a:t>3</a:t>
            </a:r>
            <a:r>
              <a:rPr sz="1050" b="1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7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b="1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60" dirty="0">
                <a:solidFill>
                  <a:srgbClr val="070707"/>
                </a:solidFill>
                <a:latin typeface="Arial"/>
                <a:cs typeface="Arial"/>
              </a:rPr>
              <a:t>5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6"/>
              </a:spcBef>
            </a:pPr>
            <a:endParaRPr sz="800">
              <a:latin typeface="Times New Roman"/>
              <a:cs typeface="Times New Roman"/>
            </a:endParaRPr>
          </a:p>
          <a:p>
            <a:pPr marL="18415" algn="just">
              <a:lnSpc>
                <a:spcPct val="100000"/>
              </a:lnSpc>
            </a:pPr>
            <a:r>
              <a:rPr sz="1050" b="1" spc="10" dirty="0">
                <a:solidFill>
                  <a:srgbClr val="070707"/>
                </a:solidFill>
                <a:latin typeface="Arial"/>
                <a:cs typeface="Arial"/>
              </a:rPr>
              <a:t>reais)</a:t>
            </a:r>
            <a:r>
              <a:rPr sz="1050" b="1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incluídas</a:t>
            </a:r>
            <a:r>
              <a:rPr sz="10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todas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as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despesas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necessárias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070707"/>
                </a:solidFill>
                <a:latin typeface="Arial"/>
                <a:cs typeface="Arial"/>
              </a:rPr>
              <a:t>à</a:t>
            </a:r>
            <a:r>
              <a:rPr sz="110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sua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perfeita</a:t>
            </a:r>
            <a:r>
              <a:rPr sz="10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execução.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100">
              <a:latin typeface="Times New Roman"/>
              <a:cs typeface="Times New Roman"/>
            </a:endParaRPr>
          </a:p>
          <a:p>
            <a:pPr marL="15240" marR="33655" indent="5715" algn="just">
              <a:lnSpc>
                <a:spcPct val="95200"/>
              </a:lnSpc>
            </a:pP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Parágrafo</a:t>
            </a:r>
            <a:r>
              <a:rPr sz="1050" b="1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5" dirty="0">
                <a:solidFill>
                  <a:srgbClr val="070707"/>
                </a:solidFill>
                <a:latin typeface="Arial"/>
                <a:cs typeface="Arial"/>
              </a:rPr>
              <a:t>Primeiro:</a:t>
            </a:r>
            <a:r>
              <a:rPr sz="1050" b="1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70707"/>
                </a:solidFill>
                <a:latin typeface="Arial"/>
                <a:cs typeface="Arial"/>
              </a:rPr>
              <a:t>CONTRATANTE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poderá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acrescentar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suprimir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até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25%</a:t>
            </a:r>
            <a:r>
              <a:rPr sz="100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(vinte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cinco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por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cento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)  </a:t>
            </a:r>
            <a:r>
              <a:rPr sz="100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va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or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estimado 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previsto  </a:t>
            </a:r>
            <a:r>
              <a:rPr sz="100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caput </a:t>
            </a:r>
            <a:r>
              <a:rPr sz="100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desta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cláusula,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mant</a:t>
            </a:r>
            <a:r>
              <a:rPr sz="1000" spc="-5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das </a:t>
            </a:r>
            <a:r>
              <a:rPr sz="100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as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mesmas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condições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 estipuladas,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sem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que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caiba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70707"/>
                </a:solidFill>
                <a:latin typeface="Times New Roman"/>
                <a:cs typeface="Times New Roman"/>
              </a:rPr>
              <a:t>à</a:t>
            </a:r>
            <a:r>
              <a:rPr sz="120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00" spc="-8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00" spc="-70" dirty="0">
                <a:solidFill>
                  <a:srgbClr val="070707"/>
                </a:solidFill>
                <a:latin typeface="Arial"/>
                <a:cs typeface="Arial"/>
              </a:rPr>
              <a:t>CONTRATADA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qualquer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recusa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indenização,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tudo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nos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termos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art.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65,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10" dirty="0">
                <a:solidFill>
                  <a:srgbClr val="070707"/>
                </a:solidFill>
                <a:latin typeface="Times New Roman"/>
                <a:cs typeface="Times New Roman"/>
              </a:rPr>
              <a:t>§</a:t>
            </a:r>
            <a:r>
              <a:rPr sz="1050" spc="2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00" spc="-6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00" spc="145" dirty="0">
                <a:solidFill>
                  <a:srgbClr val="070707"/>
                </a:solidFill>
                <a:latin typeface="Arial"/>
                <a:cs typeface="Arial"/>
              </a:rPr>
              <a:t>°</a:t>
            </a:r>
            <a:r>
              <a:rPr sz="100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Lei</a:t>
            </a:r>
            <a:r>
              <a:rPr sz="10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8.666/93.</a:t>
            </a:r>
            <a:endParaRPr sz="1000">
              <a:latin typeface="Arial"/>
              <a:cs typeface="Arial"/>
            </a:endParaRPr>
          </a:p>
          <a:p>
            <a:pPr marL="15240" marR="33020" indent="5715" algn="just">
              <a:lnSpc>
                <a:spcPct val="103499"/>
              </a:lnSpc>
              <a:spcBef>
                <a:spcPts val="710"/>
              </a:spcBef>
            </a:pPr>
            <a:r>
              <a:rPr sz="1050" b="1" spc="5" dirty="0">
                <a:solidFill>
                  <a:srgbClr val="070707"/>
                </a:solidFill>
                <a:latin typeface="Arial"/>
                <a:cs typeface="Arial"/>
              </a:rPr>
              <a:t>Parágrafo</a:t>
            </a:r>
            <a:r>
              <a:rPr sz="1050" b="1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5" dirty="0">
                <a:solidFill>
                  <a:srgbClr val="070707"/>
                </a:solidFill>
                <a:latin typeface="Arial"/>
                <a:cs typeface="Arial"/>
              </a:rPr>
              <a:t>Segundo: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valor </a:t>
            </a:r>
            <a:r>
              <a:rPr sz="100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total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ser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pago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corresponderá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70707"/>
                </a:solidFill>
                <a:latin typeface="Times New Roman"/>
                <a:cs typeface="Times New Roman"/>
              </a:rPr>
              <a:t>à</a:t>
            </a:r>
            <a:r>
              <a:rPr sz="1200" spc="14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solicitação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efetivamente </a:t>
            </a:r>
            <a:r>
              <a:rPr sz="1000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requerida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pelo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70707"/>
                </a:solidFill>
                <a:latin typeface="Arial"/>
                <a:cs typeface="Arial"/>
              </a:rPr>
              <a:t>CONTRATANTE,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emissão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respectiva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nota </a:t>
            </a:r>
            <a:r>
              <a:rPr sz="100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fiscal,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que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deverá 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especificar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os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produtos,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quantidades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preços.</a:t>
            </a:r>
            <a:endParaRPr sz="1000">
              <a:latin typeface="Arial"/>
              <a:cs typeface="Arial"/>
            </a:endParaRPr>
          </a:p>
          <a:p>
            <a:pPr marL="21590" marR="34290" algn="just">
              <a:lnSpc>
                <a:spcPct val="103400"/>
              </a:lnSpc>
              <a:spcBef>
                <a:spcPts val="745"/>
              </a:spcBef>
            </a:pPr>
            <a:r>
              <a:rPr sz="1050" b="1" spc="5" dirty="0">
                <a:solidFill>
                  <a:srgbClr val="070707"/>
                </a:solidFill>
                <a:latin typeface="Arial"/>
                <a:cs typeface="Arial"/>
              </a:rPr>
              <a:t>Parágrafo </a:t>
            </a:r>
            <a:r>
              <a:rPr sz="1050" b="1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5" dirty="0">
                <a:solidFill>
                  <a:srgbClr val="070707"/>
                </a:solidFill>
                <a:latin typeface="Arial"/>
                <a:cs typeface="Arial"/>
              </a:rPr>
              <a:t>Terceiro: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spc="-235" dirty="0">
                <a:solidFill>
                  <a:srgbClr val="070707"/>
                </a:solidFill>
                <a:latin typeface="Arial"/>
                <a:cs typeface="Arial"/>
              </a:rPr>
              <a:t>É</a:t>
            </a:r>
            <a:r>
              <a:rPr sz="120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facultada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alteração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além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limite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estabelecido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parágrafo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primeiro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mediante</a:t>
            </a:r>
            <a:r>
              <a:rPr sz="10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acordo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entre</a:t>
            </a:r>
            <a:r>
              <a:rPr sz="100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as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partes.</a:t>
            </a:r>
            <a:endParaRPr sz="1000">
              <a:latin typeface="Arial"/>
              <a:cs typeface="Arial"/>
            </a:endParaRPr>
          </a:p>
          <a:p>
            <a:pPr marL="21590" marR="29209" algn="just">
              <a:lnSpc>
                <a:spcPct val="102400"/>
              </a:lnSpc>
              <a:spcBef>
                <a:spcPts val="795"/>
              </a:spcBef>
            </a:pPr>
            <a:r>
              <a:rPr sz="1050" b="1" spc="5" dirty="0">
                <a:solidFill>
                  <a:srgbClr val="070707"/>
                </a:solidFill>
                <a:latin typeface="Arial"/>
                <a:cs typeface="Arial"/>
              </a:rPr>
              <a:t>Parágrafo </a:t>
            </a:r>
            <a:r>
              <a:rPr sz="1050" b="1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0" dirty="0">
                <a:solidFill>
                  <a:srgbClr val="070707"/>
                </a:solidFill>
                <a:latin typeface="Arial"/>
                <a:cs typeface="Arial"/>
              </a:rPr>
              <a:t>Quarto: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Torna-se 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obrigatório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incluir </a:t>
            </a:r>
            <a:r>
              <a:rPr sz="100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em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campo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apropriado 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documento 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fiscal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pagamento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os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seguintes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dados</a:t>
            </a:r>
            <a:r>
              <a:rPr sz="100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Convênio: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7"/>
              </a:spcBef>
            </a:pPr>
            <a:endParaRPr sz="800">
              <a:latin typeface="Times New Roman"/>
              <a:cs typeface="Times New Roman"/>
            </a:endParaRPr>
          </a:p>
          <a:p>
            <a:pPr marL="18415" marR="41275" indent="5715" algn="just">
              <a:lnSpc>
                <a:spcPts val="1220"/>
              </a:lnSpc>
            </a:pPr>
            <a:r>
              <a:rPr sz="1050" b="1" spc="5" dirty="0">
                <a:solidFill>
                  <a:srgbClr val="070707"/>
                </a:solidFill>
                <a:latin typeface="Arial"/>
                <a:cs typeface="Arial"/>
              </a:rPr>
              <a:t>Pa9amento  </a:t>
            </a:r>
            <a:r>
              <a:rPr sz="1050" b="1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b="1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5" dirty="0">
                <a:solidFill>
                  <a:srgbClr val="070707"/>
                </a:solidFill>
                <a:latin typeface="Arial"/>
                <a:cs typeface="Arial"/>
              </a:rPr>
              <a:t>itens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b="1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0" dirty="0">
                <a:solidFill>
                  <a:srgbClr val="070707"/>
                </a:solidFill>
                <a:latin typeface="Arial"/>
                <a:cs typeface="Arial"/>
              </a:rPr>
              <a:t>pertencentes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b="1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ao  </a:t>
            </a:r>
            <a:r>
              <a:rPr sz="1050" b="1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5" dirty="0">
                <a:solidFill>
                  <a:srgbClr val="070707"/>
                </a:solidFill>
                <a:latin typeface="Arial"/>
                <a:cs typeface="Arial"/>
              </a:rPr>
              <a:t>Projeto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b="1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0" dirty="0">
                <a:solidFill>
                  <a:srgbClr val="070707"/>
                </a:solidFill>
                <a:latin typeface="Arial"/>
                <a:cs typeface="Arial"/>
              </a:rPr>
              <a:t>MACKENZ</a:t>
            </a:r>
            <a:r>
              <a:rPr sz="1050" b="1" spc="5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114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b="1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35" dirty="0">
                <a:solidFill>
                  <a:srgbClr val="070707"/>
                </a:solidFill>
                <a:latin typeface="Arial"/>
                <a:cs typeface="Arial"/>
              </a:rPr>
              <a:t>FORMANDO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b="1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70" dirty="0">
                <a:solidFill>
                  <a:srgbClr val="070707"/>
                </a:solidFill>
                <a:latin typeface="Arial"/>
                <a:cs typeface="Arial"/>
              </a:rPr>
              <a:t>ATLETAS</a:t>
            </a:r>
            <a:r>
              <a:rPr sz="1050" b="1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45" dirty="0">
                <a:solidFill>
                  <a:srgbClr val="070707"/>
                </a:solidFill>
                <a:latin typeface="Arial"/>
                <a:cs typeface="Arial"/>
              </a:rPr>
              <a:t>OLIMP</a:t>
            </a:r>
            <a:r>
              <a:rPr sz="1050" b="1" spc="3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65" dirty="0">
                <a:solidFill>
                  <a:srgbClr val="070707"/>
                </a:solidFill>
                <a:latin typeface="Arial"/>
                <a:cs typeface="Arial"/>
              </a:rPr>
              <a:t>COS</a:t>
            </a:r>
            <a:r>
              <a:rPr sz="1050" b="1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spc="100" dirty="0">
                <a:solidFill>
                  <a:srgbClr val="070707"/>
                </a:solidFill>
                <a:latin typeface="Times New Roman"/>
                <a:cs typeface="Times New Roman"/>
              </a:rPr>
              <a:t>III,</a:t>
            </a:r>
            <a:r>
              <a:rPr sz="1100" spc="7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50" b="1" spc="5" dirty="0">
                <a:solidFill>
                  <a:srgbClr val="070707"/>
                </a:solidFill>
                <a:latin typeface="Arial"/>
                <a:cs typeface="Arial"/>
              </a:rPr>
              <a:t>parceria</a:t>
            </a:r>
            <a:r>
              <a:rPr sz="1050" b="1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5" dirty="0">
                <a:solidFill>
                  <a:srgbClr val="070707"/>
                </a:solidFill>
                <a:latin typeface="Arial"/>
                <a:cs typeface="Arial"/>
              </a:rPr>
              <a:t>Mackenzie</a:t>
            </a:r>
            <a:r>
              <a:rPr sz="1050" b="1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5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050" b="1" spc="-10" dirty="0">
                <a:solidFill>
                  <a:srgbClr val="070707"/>
                </a:solidFill>
                <a:latin typeface="Arial"/>
                <a:cs typeface="Arial"/>
              </a:rPr>
              <a:t> Clube</a:t>
            </a:r>
            <a:r>
              <a:rPr sz="1050" b="1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5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b="1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60" dirty="0">
                <a:solidFill>
                  <a:srgbClr val="070707"/>
                </a:solidFill>
                <a:latin typeface="Arial"/>
                <a:cs typeface="Arial"/>
              </a:rPr>
              <a:t>CBC.</a:t>
            </a:r>
            <a:endParaRPr sz="1050">
              <a:latin typeface="Arial"/>
              <a:cs typeface="Arial"/>
            </a:endParaRPr>
          </a:p>
          <a:p>
            <a:pPr marL="15240" marR="26034" indent="5715" algn="just">
              <a:lnSpc>
                <a:spcPct val="104900"/>
              </a:lnSpc>
              <a:spcBef>
                <a:spcPts val="815"/>
              </a:spcBef>
            </a:pPr>
            <a:r>
              <a:rPr sz="1050" b="1" spc="5" dirty="0">
                <a:solidFill>
                  <a:srgbClr val="070707"/>
                </a:solidFill>
                <a:latin typeface="Arial"/>
                <a:cs typeface="Arial"/>
              </a:rPr>
              <a:t>Parágrafo</a:t>
            </a:r>
            <a:r>
              <a:rPr sz="1050" b="1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5" dirty="0">
                <a:solidFill>
                  <a:srgbClr val="070707"/>
                </a:solidFill>
                <a:latin typeface="Arial"/>
                <a:cs typeface="Arial"/>
              </a:rPr>
              <a:t>Quinto: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pagamento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será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realizado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em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parcela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única,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00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vencimento 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após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0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(dez)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dias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úteis, </a:t>
            </a:r>
            <a:r>
              <a:rPr sz="100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contar  </a:t>
            </a:r>
            <a:r>
              <a:rPr sz="100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data  </a:t>
            </a:r>
            <a:r>
              <a:rPr sz="100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entrega  </a:t>
            </a:r>
            <a:r>
              <a:rPr sz="100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produto,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mediante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apresentação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Nota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Fiscal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correspondente.</a:t>
            </a:r>
            <a:endParaRPr sz="1000">
              <a:latin typeface="Arial"/>
              <a:cs typeface="Arial"/>
            </a:endParaRPr>
          </a:p>
          <a:p>
            <a:pPr marL="21590" marR="27305" indent="2540" algn="just">
              <a:lnSpc>
                <a:spcPct val="106200"/>
              </a:lnSpc>
              <a:spcBef>
                <a:spcPts val="795"/>
              </a:spcBef>
            </a:pP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Parágrafo  </a:t>
            </a:r>
            <a:r>
              <a:rPr sz="1050" b="1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5" dirty="0">
                <a:solidFill>
                  <a:srgbClr val="070707"/>
                </a:solidFill>
                <a:latin typeface="Arial"/>
                <a:cs typeface="Arial"/>
              </a:rPr>
              <a:t>Sexto: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b="1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pagamento  </a:t>
            </a:r>
            <a:r>
              <a:rPr sz="10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será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0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rea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lizado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via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0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u="heavy" spc="-60" dirty="0">
                <a:solidFill>
                  <a:srgbClr val="070707"/>
                </a:solidFill>
                <a:latin typeface="Arial"/>
                <a:cs typeface="Arial"/>
              </a:rPr>
              <a:t>BOLETO</a:t>
            </a:r>
            <a:r>
              <a:rPr sz="1050" b="1" u="heavy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u="heavy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b="1" u="heavy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u="heavy" spc="-10" dirty="0">
                <a:solidFill>
                  <a:srgbClr val="070707"/>
                </a:solidFill>
                <a:latin typeface="Arial"/>
                <a:cs typeface="Arial"/>
              </a:rPr>
              <a:t>BANCÁR</a:t>
            </a:r>
            <a:r>
              <a:rPr sz="1050" b="1" u="heavy" spc="2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u="heavy" spc="-4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b="1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emitido  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pela </a:t>
            </a:r>
            <a:r>
              <a:rPr sz="1000" spc="-70" dirty="0">
                <a:solidFill>
                  <a:srgbClr val="070707"/>
                </a:solidFill>
                <a:latin typeface="Arial"/>
                <a:cs typeface="Arial"/>
              </a:rPr>
              <a:t>CONTRATADA.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"/>
              </a:spcBef>
            </a:pPr>
            <a:endParaRPr sz="80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050" b="1" spc="-75" dirty="0">
                <a:solidFill>
                  <a:srgbClr val="070707"/>
                </a:solidFill>
                <a:latin typeface="Arial"/>
                <a:cs typeface="Arial"/>
              </a:rPr>
              <a:t>CLÁUSULA</a:t>
            </a:r>
            <a:r>
              <a:rPr sz="1050" b="1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90" dirty="0">
                <a:solidFill>
                  <a:srgbClr val="070707"/>
                </a:solidFill>
                <a:latin typeface="Arial"/>
                <a:cs typeface="Arial"/>
              </a:rPr>
              <a:t>7ª</a:t>
            </a:r>
            <a:r>
              <a:rPr sz="1050" b="1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25" dirty="0">
                <a:solidFill>
                  <a:srgbClr val="070707"/>
                </a:solidFill>
                <a:latin typeface="Arial"/>
                <a:cs typeface="Arial"/>
              </a:rPr>
              <a:t>•</a:t>
            </a:r>
            <a:r>
              <a:rPr sz="1050" b="1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20" dirty="0">
                <a:solidFill>
                  <a:srgbClr val="070707"/>
                </a:solidFill>
                <a:latin typeface="Arial"/>
                <a:cs typeface="Arial"/>
              </a:rPr>
              <a:t>ONUS</a:t>
            </a:r>
            <a:r>
              <a:rPr sz="1050" b="1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8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b="1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55" dirty="0">
                <a:solidFill>
                  <a:srgbClr val="070707"/>
                </a:solidFill>
                <a:latin typeface="Arial"/>
                <a:cs typeface="Arial"/>
              </a:rPr>
              <a:t>ENCARGOS</a:t>
            </a:r>
            <a:endParaRPr sz="1050">
              <a:latin typeface="Arial"/>
              <a:cs typeface="Arial"/>
            </a:endParaRPr>
          </a:p>
          <a:p>
            <a:pPr marL="18415" marR="31750" indent="-6350" algn="just">
              <a:lnSpc>
                <a:spcPct val="102099"/>
              </a:lnSpc>
              <a:spcBef>
                <a:spcPts val="680"/>
              </a:spcBef>
            </a:pP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Todos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os</a:t>
            </a:r>
            <a:r>
              <a:rPr sz="100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ônus</a:t>
            </a:r>
            <a:r>
              <a:rPr sz="100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0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encargos</a:t>
            </a:r>
            <a:r>
              <a:rPr sz="100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referentes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70707"/>
                </a:solidFill>
                <a:latin typeface="Times New Roman"/>
                <a:cs typeface="Times New Roman"/>
              </a:rPr>
              <a:t>à</a:t>
            </a:r>
            <a:r>
              <a:rPr sz="1200" spc="9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execução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deste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Contrato,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que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se</a:t>
            </a:r>
            <a:r>
              <a:rPr sz="10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destinem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70707"/>
                </a:solidFill>
                <a:latin typeface="Times New Roman"/>
                <a:cs typeface="Times New Roman"/>
              </a:rPr>
              <a:t>à</a:t>
            </a:r>
            <a:r>
              <a:rPr sz="1200" spc="9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realização</a:t>
            </a:r>
            <a:r>
              <a:rPr sz="100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dos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 serv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ços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ficarão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totalmente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cargo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70707"/>
                </a:solidFill>
                <a:latin typeface="Arial"/>
                <a:cs typeface="Arial"/>
              </a:rPr>
              <a:t>CONTRATADA,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não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cabendo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nenhuma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transferência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ônus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ao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70707"/>
                </a:solidFill>
                <a:latin typeface="Arial"/>
                <a:cs typeface="Arial"/>
              </a:rPr>
              <a:t>CONTRATANTE.</a:t>
            </a:r>
            <a:endParaRPr sz="1000">
              <a:latin typeface="Arial"/>
              <a:cs typeface="Arial"/>
            </a:endParaRPr>
          </a:p>
          <a:p>
            <a:pPr marL="21590" algn="just">
              <a:lnSpc>
                <a:spcPct val="100000"/>
              </a:lnSpc>
              <a:spcBef>
                <a:spcPts val="850"/>
              </a:spcBef>
            </a:pPr>
            <a:r>
              <a:rPr sz="1050" b="1" spc="-65" dirty="0">
                <a:solidFill>
                  <a:srgbClr val="070707"/>
                </a:solidFill>
                <a:latin typeface="Arial"/>
                <a:cs typeface="Arial"/>
              </a:rPr>
              <a:t>CLÁUSULA</a:t>
            </a:r>
            <a:r>
              <a:rPr sz="1050" b="1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90" dirty="0">
                <a:solidFill>
                  <a:srgbClr val="070707"/>
                </a:solidFill>
                <a:latin typeface="Arial"/>
                <a:cs typeface="Arial"/>
              </a:rPr>
              <a:t>8ª</a:t>
            </a:r>
            <a:r>
              <a:rPr sz="1050" b="1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80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50" b="1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50" dirty="0">
                <a:solidFill>
                  <a:srgbClr val="070707"/>
                </a:solidFill>
                <a:latin typeface="Arial"/>
                <a:cs typeface="Arial"/>
              </a:rPr>
              <a:t>F</a:t>
            </a:r>
            <a:r>
              <a:rPr sz="1050" b="1" spc="-5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35" dirty="0">
                <a:solidFill>
                  <a:srgbClr val="070707"/>
                </a:solidFill>
                <a:latin typeface="Arial"/>
                <a:cs typeface="Arial"/>
              </a:rPr>
              <a:t>SCALIZAÇÃO</a:t>
            </a:r>
            <a:endParaRPr sz="1050">
              <a:latin typeface="Arial"/>
              <a:cs typeface="Arial"/>
            </a:endParaRPr>
          </a:p>
          <a:p>
            <a:pPr marL="21590" indent="2540" algn="just">
              <a:lnSpc>
                <a:spcPct val="100000"/>
              </a:lnSpc>
              <a:spcBef>
                <a:spcPts val="885"/>
              </a:spcBef>
            </a:pP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Nos termos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art.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67,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10" dirty="0">
                <a:solidFill>
                  <a:srgbClr val="070707"/>
                </a:solidFill>
                <a:latin typeface="Times New Roman"/>
                <a:cs typeface="Times New Roman"/>
              </a:rPr>
              <a:t>§</a:t>
            </a:r>
            <a:r>
              <a:rPr sz="1050" spc="5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00" spc="-6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º,</a:t>
            </a:r>
            <a:r>
              <a:rPr sz="10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Lei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070707"/>
                </a:solidFill>
                <a:latin typeface="Arial"/>
                <a:cs typeface="Arial"/>
              </a:rPr>
              <a:t>nº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8.666/93,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70707"/>
                </a:solidFill>
                <a:latin typeface="Arial"/>
                <a:cs typeface="Arial"/>
              </a:rPr>
              <a:t>CONTRATANTE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designará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um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representante</a:t>
            </a:r>
            <a:r>
              <a:rPr sz="100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para</a:t>
            </a:r>
            <a:endParaRPr sz="1000">
              <a:latin typeface="Arial"/>
              <a:cs typeface="Arial"/>
            </a:endParaRPr>
          </a:p>
          <a:p>
            <a:pPr marL="21590" marR="28575" algn="just">
              <a:lnSpc>
                <a:spcPct val="96200"/>
              </a:lnSpc>
              <a:spcBef>
                <a:spcPts val="195"/>
              </a:spcBef>
            </a:pP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acompanhar </a:t>
            </a:r>
            <a:r>
              <a:rPr sz="100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fiscalizar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execução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Contrato,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anotando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em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registro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próprio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todas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as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ocorrências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 que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porventura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ex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stirem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determinando </a:t>
            </a:r>
            <a:r>
              <a:rPr sz="1000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que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for </a:t>
            </a:r>
            <a:r>
              <a:rPr sz="100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necessário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70707"/>
                </a:solidFill>
                <a:latin typeface="Times New Roman"/>
                <a:cs typeface="Times New Roman"/>
              </a:rPr>
              <a:t>à</a:t>
            </a:r>
            <a:r>
              <a:rPr sz="1200" spc="9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regularização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das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faltas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defeitos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observados.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Quaisquer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exigências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fiscalização,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inerentes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ao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objeto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Contrato,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deverão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ser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prontamente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atendidas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pela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070707"/>
                </a:solidFill>
                <a:latin typeface="Arial"/>
                <a:cs typeface="Arial"/>
              </a:rPr>
              <a:t>CONTRATADA,</a:t>
            </a:r>
            <a:r>
              <a:rPr sz="100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sem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ônus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para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70707"/>
                </a:solidFill>
                <a:latin typeface="Arial"/>
                <a:cs typeface="Arial"/>
              </a:rPr>
              <a:t>CONTRATANTE.</a:t>
            </a:r>
            <a:endParaRPr sz="1000">
              <a:latin typeface="Arial"/>
              <a:cs typeface="Arial"/>
            </a:endParaRPr>
          </a:p>
          <a:p>
            <a:pPr marL="24130" algn="just">
              <a:lnSpc>
                <a:spcPct val="100000"/>
              </a:lnSpc>
              <a:spcBef>
                <a:spcPts val="705"/>
              </a:spcBef>
            </a:pPr>
            <a:r>
              <a:rPr sz="1050" b="1" spc="-65" dirty="0">
                <a:solidFill>
                  <a:srgbClr val="070707"/>
                </a:solidFill>
                <a:latin typeface="Arial"/>
                <a:cs typeface="Arial"/>
              </a:rPr>
              <a:t>CLAUSULA</a:t>
            </a:r>
            <a:r>
              <a:rPr sz="1050" b="1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25" dirty="0">
                <a:solidFill>
                  <a:srgbClr val="070707"/>
                </a:solidFill>
                <a:latin typeface="Times New Roman"/>
                <a:cs typeface="Times New Roman"/>
              </a:rPr>
              <a:t>ga</a:t>
            </a:r>
            <a:r>
              <a:rPr sz="1100" b="1" spc="6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00" b="1" spc="40" dirty="0">
                <a:solidFill>
                  <a:srgbClr val="070707"/>
                </a:solidFill>
                <a:latin typeface="Times New Roman"/>
                <a:cs typeface="Times New Roman"/>
              </a:rPr>
              <a:t>-</a:t>
            </a:r>
            <a:r>
              <a:rPr sz="1100" b="1" spc="9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50" b="1" spc="-25" dirty="0">
                <a:solidFill>
                  <a:srgbClr val="070707"/>
                </a:solidFill>
                <a:latin typeface="Arial"/>
                <a:cs typeface="Arial"/>
              </a:rPr>
              <a:t>RESPONSAB</a:t>
            </a:r>
            <a:r>
              <a:rPr sz="1050" b="1" spc="7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LIDADE</a:t>
            </a:r>
            <a:r>
              <a:rPr sz="1050" b="1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65" dirty="0">
                <a:solidFill>
                  <a:srgbClr val="070707"/>
                </a:solidFill>
                <a:latin typeface="Arial"/>
                <a:cs typeface="Arial"/>
              </a:rPr>
              <a:t>PELO</a:t>
            </a:r>
            <a:r>
              <a:rPr sz="1050" b="1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MATER</a:t>
            </a:r>
            <a:r>
              <a:rPr sz="1050" b="1" spc="-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80" dirty="0">
                <a:solidFill>
                  <a:srgbClr val="070707"/>
                </a:solidFill>
                <a:latin typeface="Arial"/>
                <a:cs typeface="Arial"/>
              </a:rPr>
              <a:t>AL</a:t>
            </a:r>
            <a:r>
              <a:rPr sz="1050" b="1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45" dirty="0">
                <a:solidFill>
                  <a:srgbClr val="070707"/>
                </a:solidFill>
                <a:latin typeface="Arial"/>
                <a:cs typeface="Arial"/>
              </a:rPr>
              <a:t>ENTREGUE</a:t>
            </a:r>
            <a:r>
              <a:rPr sz="1050" b="1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8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b="1" spc="-15" dirty="0">
                <a:solidFill>
                  <a:srgbClr val="070707"/>
                </a:solidFill>
                <a:latin typeface="Arial"/>
                <a:cs typeface="Arial"/>
              </a:rPr>
              <a:t> GARANTIA</a:t>
            </a:r>
            <a:endParaRPr sz="1050">
              <a:latin typeface="Arial"/>
              <a:cs typeface="Arial"/>
            </a:endParaRPr>
          </a:p>
          <a:p>
            <a:pPr marL="24130" marR="18415" indent="-3175" algn="just">
              <a:lnSpc>
                <a:spcPct val="102099"/>
              </a:lnSpc>
              <a:spcBef>
                <a:spcPts val="570"/>
              </a:spcBef>
            </a:pP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A 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070707"/>
                </a:solidFill>
                <a:latin typeface="Arial"/>
                <a:cs typeface="Arial"/>
              </a:rPr>
              <a:t>CONTRATADA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300" spc="15" dirty="0">
                <a:solidFill>
                  <a:srgbClr val="070707"/>
                </a:solidFill>
                <a:latin typeface="Times New Roman"/>
                <a:cs typeface="Times New Roman"/>
              </a:rPr>
              <a:t>é</a:t>
            </a:r>
            <a:r>
              <a:rPr sz="130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300" spc="12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responsável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pela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qualidade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dos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materiais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responsabiliza-se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integral  </a:t>
            </a:r>
            <a:r>
              <a:rPr sz="100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exclusivamente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pela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promoção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readequações,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sempre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que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forem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detectadas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impropriedades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que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possam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comprometer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sua</a:t>
            </a:r>
            <a:r>
              <a:rPr sz="100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utilização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dos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mesmos.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3"/>
              </a:spcBef>
            </a:pPr>
            <a:endParaRPr sz="800">
              <a:latin typeface="Times New Roman"/>
              <a:cs typeface="Times New Roman"/>
            </a:endParaRPr>
          </a:p>
          <a:p>
            <a:pPr marL="27305" marR="5080" algn="just">
              <a:lnSpc>
                <a:spcPct val="100400"/>
              </a:lnSpc>
            </a:pPr>
            <a:r>
              <a:rPr sz="1000" spc="-60" dirty="0">
                <a:solidFill>
                  <a:srgbClr val="070707"/>
                </a:solidFill>
                <a:latin typeface="Arial"/>
                <a:cs typeface="Arial"/>
              </a:rPr>
              <a:t>Os</a:t>
            </a:r>
            <a:r>
              <a:rPr sz="100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itens</a:t>
            </a:r>
            <a:r>
              <a:rPr sz="100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objeto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presente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contrato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serem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entregues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pela</a:t>
            </a:r>
            <a:r>
              <a:rPr sz="10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40" dirty="0">
                <a:solidFill>
                  <a:srgbClr val="070707"/>
                </a:solidFill>
                <a:latin typeface="Arial"/>
                <a:cs typeface="Arial"/>
              </a:rPr>
              <a:t>CONTRATADA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têm</a:t>
            </a:r>
            <a:r>
              <a:rPr sz="100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85" dirty="0">
                <a:solidFill>
                  <a:srgbClr val="070707"/>
                </a:solidFill>
                <a:latin typeface="Arial"/>
                <a:cs typeface="Arial"/>
              </a:rPr>
              <a:t>ga</a:t>
            </a:r>
            <a:r>
              <a:rPr sz="1000" spc="215" dirty="0">
                <a:solidFill>
                  <a:srgbClr val="070707"/>
                </a:solidFill>
                <a:latin typeface="Arial"/>
                <a:cs typeface="Arial"/>
              </a:rPr>
              <a:t>r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ntia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10" dirty="0">
                <a:solidFill>
                  <a:srgbClr val="070707"/>
                </a:solidFill>
                <a:latin typeface="Arial"/>
                <a:cs typeface="Arial"/>
              </a:rPr>
              <a:t>01 </a:t>
            </a:r>
            <a:r>
              <a:rPr sz="1050" b="1" spc="-10" dirty="0">
                <a:solidFill>
                  <a:srgbClr val="070707"/>
                </a:solidFill>
                <a:latin typeface="Arial"/>
                <a:cs typeface="Arial"/>
              </a:rPr>
              <a:t>ano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20" dirty="0">
                <a:solidFill>
                  <a:srgbClr val="070707"/>
                </a:solidFill>
                <a:latin typeface="Arial"/>
                <a:cs typeface="Arial"/>
              </a:rPr>
              <a:t>fornecedor/fabricante,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b="1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ém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garantia </a:t>
            </a:r>
            <a:r>
              <a:rPr sz="100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legal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conforme 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determ</a:t>
            </a:r>
            <a:r>
              <a:rPr sz="1000" spc="5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nado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pelo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5" dirty="0">
                <a:solidFill>
                  <a:srgbClr val="070707"/>
                </a:solidFill>
                <a:latin typeface="Arial"/>
                <a:cs typeface="Arial"/>
              </a:rPr>
              <a:t>CODI</a:t>
            </a:r>
            <a:r>
              <a:rPr sz="1050" b="1" spc="-60" dirty="0">
                <a:solidFill>
                  <a:srgbClr val="070707"/>
                </a:solidFill>
                <a:latin typeface="Arial"/>
                <a:cs typeface="Arial"/>
              </a:rPr>
              <a:t>GO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4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b="1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75" dirty="0">
                <a:solidFill>
                  <a:srgbClr val="070707"/>
                </a:solidFill>
                <a:latin typeface="Arial"/>
                <a:cs typeface="Arial"/>
              </a:rPr>
              <a:t>DEFESA</a:t>
            </a:r>
            <a:r>
              <a:rPr sz="1050" b="1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2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b="1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5" dirty="0">
                <a:solidFill>
                  <a:srgbClr val="070707"/>
                </a:solidFill>
                <a:latin typeface="Arial"/>
                <a:cs typeface="Arial"/>
              </a:rPr>
              <a:t>CONSUM</a:t>
            </a:r>
            <a:r>
              <a:rPr sz="1050" b="1" spc="9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15" dirty="0">
                <a:solidFill>
                  <a:srgbClr val="070707"/>
                </a:solidFill>
                <a:latin typeface="Arial"/>
                <a:cs typeface="Arial"/>
              </a:rPr>
              <a:t>DOR,</a:t>
            </a:r>
            <a:r>
              <a:rPr sz="1050" b="1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contada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partir</a:t>
            </a:r>
            <a:r>
              <a:rPr sz="100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data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recebimento</a:t>
            </a:r>
            <a:r>
              <a:rPr sz="100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definitivo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bem.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87552" y="1011936"/>
            <a:ext cx="658368" cy="59740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632959" y="9521952"/>
            <a:ext cx="2377440" cy="10850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28189" y="1116192"/>
            <a:ext cx="5810885" cy="82797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98219">
              <a:lnSpc>
                <a:spcPct val="100000"/>
              </a:lnSpc>
            </a:pPr>
            <a:r>
              <a:rPr sz="1850" b="1" spc="-15" dirty="0">
                <a:solidFill>
                  <a:srgbClr val="070707"/>
                </a:solidFill>
                <a:latin typeface="Arial"/>
                <a:cs typeface="Arial"/>
              </a:rPr>
              <a:t>MACKENZIE</a:t>
            </a:r>
            <a:endParaRPr sz="1850">
              <a:latin typeface="Arial"/>
              <a:cs typeface="Arial"/>
            </a:endParaRPr>
          </a:p>
          <a:p>
            <a:pPr marL="998219">
              <a:lnSpc>
                <a:spcPct val="100000"/>
              </a:lnSpc>
              <a:spcBef>
                <a:spcPts val="20"/>
              </a:spcBef>
            </a:pPr>
            <a:r>
              <a:rPr sz="1250" spc="15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2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50" spc="5" dirty="0">
                <a:solidFill>
                  <a:srgbClr val="070707"/>
                </a:solidFill>
                <a:latin typeface="Arial"/>
                <a:cs typeface="Arial"/>
              </a:rPr>
              <a:t>CLUBE</a:t>
            </a: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7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 indent="4974590">
              <a:lnSpc>
                <a:spcPct val="100000"/>
              </a:lnSpc>
            </a:pP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Página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70" dirty="0">
                <a:solidFill>
                  <a:srgbClr val="070707"/>
                </a:solidFill>
                <a:latin typeface="Arial"/>
                <a:cs typeface="Arial"/>
              </a:rPr>
              <a:t>4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6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b="1" spc="35" dirty="0">
                <a:solidFill>
                  <a:srgbClr val="070707"/>
                </a:solidFill>
                <a:latin typeface="Arial"/>
                <a:cs typeface="Arial"/>
              </a:rPr>
              <a:t> 5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6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000" b="1" spc="-35" dirty="0">
                <a:solidFill>
                  <a:srgbClr val="070707"/>
                </a:solidFill>
                <a:latin typeface="Arial"/>
                <a:cs typeface="Arial"/>
              </a:rPr>
              <a:t>CLÁUSULA </a:t>
            </a:r>
            <a:r>
              <a:rPr sz="1000" b="1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5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00" b="1" spc="100" dirty="0">
                <a:solidFill>
                  <a:srgbClr val="070707"/>
                </a:solidFill>
                <a:latin typeface="Arial"/>
                <a:cs typeface="Arial"/>
              </a:rPr>
              <a:t>0ª</a:t>
            </a:r>
            <a:r>
              <a:rPr sz="1000" b="1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95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00" b="1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5" dirty="0">
                <a:solidFill>
                  <a:srgbClr val="070707"/>
                </a:solidFill>
                <a:latin typeface="Arial"/>
                <a:cs typeface="Arial"/>
              </a:rPr>
              <a:t>RESPONSABI</a:t>
            </a:r>
            <a:r>
              <a:rPr sz="1000" b="1" spc="-1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20" dirty="0">
                <a:solidFill>
                  <a:srgbClr val="070707"/>
                </a:solidFill>
                <a:latin typeface="Arial"/>
                <a:cs typeface="Arial"/>
              </a:rPr>
              <a:t>LIDADE</a:t>
            </a:r>
            <a:r>
              <a:rPr sz="1000" b="1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140" dirty="0">
                <a:solidFill>
                  <a:srgbClr val="070707"/>
                </a:solidFill>
                <a:latin typeface="Arial"/>
                <a:cs typeface="Arial"/>
              </a:rPr>
              <a:t>C</a:t>
            </a:r>
            <a:r>
              <a:rPr sz="1000" b="1" spc="-2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b="1" spc="60" dirty="0">
                <a:solidFill>
                  <a:srgbClr val="070707"/>
                </a:solidFill>
                <a:latin typeface="Arial"/>
                <a:cs typeface="Arial"/>
              </a:rPr>
              <a:t>VIL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800">
              <a:latin typeface="Times New Roman"/>
              <a:cs typeface="Times New Roman"/>
            </a:endParaRPr>
          </a:p>
          <a:p>
            <a:pPr marL="12700" marR="11430" algn="just">
              <a:lnSpc>
                <a:spcPct val="104600"/>
              </a:lnSpc>
            </a:pPr>
            <a:r>
              <a:rPr sz="1000" spc="-100" dirty="0">
                <a:solidFill>
                  <a:srgbClr val="070707"/>
                </a:solidFill>
                <a:latin typeface="Arial"/>
                <a:cs typeface="Arial"/>
              </a:rPr>
              <a:t>A 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70707"/>
                </a:solidFill>
                <a:latin typeface="Arial"/>
                <a:cs typeface="Arial"/>
              </a:rPr>
              <a:t>CONTRATADA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responderá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quaisquer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danos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070707"/>
                </a:solidFill>
                <a:latin typeface="Arial"/>
                <a:cs typeface="Arial"/>
              </a:rPr>
              <a:t>pre]u1zos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pessoais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materiais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que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seus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empregados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preposto, 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em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 razão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omissão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osa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cu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posa,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venham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causar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ao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070707"/>
                </a:solidFill>
                <a:latin typeface="Arial"/>
                <a:cs typeface="Arial"/>
              </a:rPr>
              <a:t>CONTRATANTE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em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decorrência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prestação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dos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serviços,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incluindo-se </a:t>
            </a:r>
            <a:r>
              <a:rPr sz="10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os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danos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materiais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pessoais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causados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terce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ros,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que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título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for.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8"/>
              </a:spcBef>
            </a:pPr>
            <a:endParaRPr sz="800">
              <a:latin typeface="Times New Roman"/>
              <a:cs typeface="Times New Roman"/>
            </a:endParaRPr>
          </a:p>
          <a:p>
            <a:pPr marL="15240" algn="just">
              <a:lnSpc>
                <a:spcPct val="100000"/>
              </a:lnSpc>
            </a:pPr>
            <a:r>
              <a:rPr sz="1000" b="1" spc="-35" dirty="0">
                <a:solidFill>
                  <a:srgbClr val="070707"/>
                </a:solidFill>
                <a:latin typeface="Arial"/>
                <a:cs typeface="Arial"/>
              </a:rPr>
              <a:t>CLÁUSULA </a:t>
            </a:r>
            <a:r>
              <a:rPr sz="1000" b="1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10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00" b="1" spc="5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00" b="1" spc="100" dirty="0">
                <a:solidFill>
                  <a:srgbClr val="070707"/>
                </a:solidFill>
                <a:latin typeface="Arial"/>
                <a:cs typeface="Arial"/>
              </a:rPr>
              <a:t>ª</a:t>
            </a:r>
            <a:r>
              <a:rPr sz="1000" b="1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125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00" b="1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25" dirty="0">
                <a:solidFill>
                  <a:srgbClr val="070707"/>
                </a:solidFill>
                <a:latin typeface="Arial"/>
                <a:cs typeface="Arial"/>
              </a:rPr>
              <a:t>RESC</a:t>
            </a:r>
            <a:r>
              <a:rPr sz="1000" b="1" spc="-2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b="1" spc="15" dirty="0">
                <a:solidFill>
                  <a:srgbClr val="070707"/>
                </a:solidFill>
                <a:latin typeface="Arial"/>
                <a:cs typeface="Arial"/>
              </a:rPr>
              <a:t>SÃO/PENALIDADES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sz="800">
              <a:latin typeface="Times New Roman"/>
              <a:cs typeface="Times New Roman"/>
            </a:endParaRPr>
          </a:p>
          <a:p>
            <a:pPr marL="15240" algn="just">
              <a:lnSpc>
                <a:spcPct val="100000"/>
              </a:lnSpc>
            </a:pPr>
            <a:r>
              <a:rPr sz="1000" spc="-5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presente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contrato</a:t>
            </a:r>
            <a:r>
              <a:rPr sz="100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pode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ser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rescindido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-35" dirty="0">
                <a:solidFill>
                  <a:srgbClr val="070707"/>
                </a:solidFill>
                <a:latin typeface="Arial"/>
                <a:cs typeface="Arial"/>
              </a:rPr>
              <a:t>SE: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4"/>
              </a:spcBef>
            </a:pPr>
            <a:endParaRPr sz="800">
              <a:latin typeface="Times New Roman"/>
              <a:cs typeface="Times New Roman"/>
            </a:endParaRPr>
          </a:p>
          <a:p>
            <a:pPr marL="433070" indent="-207010">
              <a:lnSpc>
                <a:spcPct val="100000"/>
              </a:lnSpc>
              <a:buClr>
                <a:srgbClr val="070707"/>
              </a:buClr>
              <a:buFont typeface="Arial"/>
              <a:buChar char="•"/>
              <a:tabLst>
                <a:tab pos="436880" algn="l"/>
              </a:tabLst>
            </a:pP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Não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for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cumprido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essas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cláusulas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contratuais,</a:t>
            </a:r>
            <a:r>
              <a:rPr sz="100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especificações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prazos;</a:t>
            </a:r>
            <a:endParaRPr sz="1000">
              <a:latin typeface="Arial"/>
              <a:cs typeface="Arial"/>
            </a:endParaRPr>
          </a:p>
          <a:p>
            <a:pPr marL="433070" marR="12700" indent="-210185">
              <a:lnSpc>
                <a:spcPct val="103200"/>
              </a:lnSpc>
              <a:buClr>
                <a:srgbClr val="070707"/>
              </a:buClr>
              <a:buFont typeface="Arial"/>
              <a:buChar char="•"/>
              <a:tabLst>
                <a:tab pos="436880" algn="l"/>
              </a:tabLst>
            </a:pP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Houver </a:t>
            </a:r>
            <a:r>
              <a:rPr sz="100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cessão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transferência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dos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direitos 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obrigações,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fusão,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cisão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incorporação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070707"/>
                </a:solidFill>
                <a:latin typeface="Arial"/>
                <a:cs typeface="Arial"/>
              </a:rPr>
              <a:t>CONTRATADA;</a:t>
            </a:r>
            <a:endParaRPr sz="1000">
              <a:latin typeface="Arial"/>
              <a:cs typeface="Arial"/>
            </a:endParaRPr>
          </a:p>
          <a:p>
            <a:pPr marL="436245" indent="-210185">
              <a:lnSpc>
                <a:spcPct val="100000"/>
              </a:lnSpc>
              <a:spcBef>
                <a:spcPts val="60"/>
              </a:spcBef>
              <a:buClr>
                <a:srgbClr val="070707"/>
              </a:buClr>
              <a:buFont typeface="Arial"/>
              <a:buChar char="•"/>
              <a:tabLst>
                <a:tab pos="436880" algn="l"/>
              </a:tabLst>
            </a:pP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Houver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falência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concordata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70707"/>
                </a:solidFill>
                <a:latin typeface="Arial"/>
                <a:cs typeface="Arial"/>
              </a:rPr>
              <a:t>CONTRATADA;</a:t>
            </a:r>
            <a:endParaRPr sz="1000">
              <a:latin typeface="Arial"/>
              <a:cs typeface="Arial"/>
            </a:endParaRPr>
          </a:p>
          <a:p>
            <a:pPr marL="436245" marR="8890" indent="-210185">
              <a:lnSpc>
                <a:spcPct val="100000"/>
              </a:lnSpc>
              <a:spcBef>
                <a:spcPts val="85"/>
              </a:spcBef>
              <a:buClr>
                <a:srgbClr val="070707"/>
              </a:buClr>
              <a:buFont typeface="Arial"/>
              <a:buChar char="•"/>
              <a:tabLst>
                <a:tab pos="436880" algn="l"/>
              </a:tabLst>
            </a:pP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Houver 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alteração </a:t>
            </a:r>
            <a:r>
              <a:rPr sz="100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social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 ou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modificação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finalidade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estrutura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70707"/>
                </a:solidFill>
                <a:latin typeface="Arial"/>
                <a:cs typeface="Arial"/>
              </a:rPr>
              <a:t>CONTRATADA,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que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prejud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que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execução</a:t>
            </a:r>
            <a:r>
              <a:rPr sz="100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contrato;</a:t>
            </a:r>
            <a:endParaRPr sz="1000">
              <a:latin typeface="Arial"/>
              <a:cs typeface="Arial"/>
            </a:endParaRPr>
          </a:p>
          <a:p>
            <a:pPr marL="433070" indent="-207010">
              <a:lnSpc>
                <a:spcPct val="100000"/>
              </a:lnSpc>
              <a:spcBef>
                <a:spcPts val="85"/>
              </a:spcBef>
              <a:buClr>
                <a:srgbClr val="070707"/>
              </a:buClr>
              <a:buFont typeface="Arial"/>
              <a:buChar char="•"/>
              <a:tabLst>
                <a:tab pos="433705" algn="l"/>
              </a:tabLst>
            </a:pP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caso</a:t>
            </a:r>
            <a:r>
              <a:rPr sz="100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fortuito</a:t>
            </a:r>
            <a:r>
              <a:rPr sz="10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força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maior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impeditiva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execução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contrato.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"/>
              </a:spcBef>
            </a:pPr>
            <a:endParaRPr sz="800">
              <a:latin typeface="Times New Roman"/>
              <a:cs typeface="Times New Roman"/>
            </a:endParaRPr>
          </a:p>
          <a:p>
            <a:pPr marL="12700" marR="8255" indent="5715" algn="just">
              <a:lnSpc>
                <a:spcPct val="103200"/>
              </a:lnSpc>
            </a:pPr>
            <a:r>
              <a:rPr sz="1000" b="1" spc="30" dirty="0">
                <a:solidFill>
                  <a:srgbClr val="070707"/>
                </a:solidFill>
                <a:latin typeface="Arial"/>
                <a:cs typeface="Arial"/>
              </a:rPr>
              <a:t>Parágrafo  </a:t>
            </a:r>
            <a:r>
              <a:rPr sz="1000" b="1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20" dirty="0">
                <a:solidFill>
                  <a:srgbClr val="070707"/>
                </a:solidFill>
                <a:latin typeface="Arial"/>
                <a:cs typeface="Arial"/>
              </a:rPr>
              <a:t>Primeiro:</a:t>
            </a:r>
            <a:r>
              <a:rPr sz="100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b="1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não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cumprimento  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das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 condições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técnicas,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70707"/>
                </a:solidFill>
                <a:latin typeface="Arial"/>
                <a:cs typeface="Arial"/>
              </a:rPr>
              <a:t>comerc1a1s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 ou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jurídicas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estabelecidas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nos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instrumentos 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convocatório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contratual  </a:t>
            </a:r>
            <a:r>
              <a:rPr sz="100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caracterizará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descumprimento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das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 obrigações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assumidas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poderá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acarretar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ao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participante 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as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seguintes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penalidades,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previstas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instrumento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convocatório:</a:t>
            </a:r>
            <a:endParaRPr sz="1000">
              <a:latin typeface="Arial"/>
              <a:cs typeface="Arial"/>
            </a:endParaRPr>
          </a:p>
          <a:p>
            <a:pPr marL="430530" marR="4472305">
              <a:lnSpc>
                <a:spcPts val="2140"/>
              </a:lnSpc>
              <a:spcBef>
                <a:spcPts val="229"/>
              </a:spcBef>
            </a:pPr>
            <a:r>
              <a:rPr sz="1100" spc="110" dirty="0">
                <a:solidFill>
                  <a:srgbClr val="070707"/>
                </a:solidFill>
                <a:latin typeface="Times New Roman"/>
                <a:cs typeface="Times New Roman"/>
              </a:rPr>
              <a:t>1</a:t>
            </a:r>
            <a:r>
              <a:rPr sz="1100" spc="405" dirty="0">
                <a:solidFill>
                  <a:srgbClr val="070707"/>
                </a:solidFill>
                <a:latin typeface="Times New Roman"/>
                <a:cs typeface="Times New Roman"/>
              </a:rPr>
              <a:t>-</a:t>
            </a:r>
            <a:r>
              <a:rPr sz="1100" spc="-12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advertência; </a:t>
            </a:r>
            <a:r>
              <a:rPr sz="1000" spc="22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spc="25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spc="385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00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multa;</a:t>
            </a:r>
            <a:endParaRPr sz="1000">
              <a:latin typeface="Arial"/>
              <a:cs typeface="Arial"/>
            </a:endParaRPr>
          </a:p>
          <a:p>
            <a:pPr marL="430530" marR="12700" algn="just">
              <a:lnSpc>
                <a:spcPct val="105900"/>
              </a:lnSpc>
              <a:spcBef>
                <a:spcPts val="595"/>
              </a:spcBef>
            </a:pPr>
            <a:r>
              <a:rPr sz="1000" spc="165" dirty="0">
                <a:solidFill>
                  <a:srgbClr val="070707"/>
                </a:solidFill>
                <a:latin typeface="Arial"/>
                <a:cs typeface="Arial"/>
              </a:rPr>
              <a:t>III</a:t>
            </a:r>
            <a:r>
              <a:rPr sz="100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55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suspensão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temporária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para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participar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dos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processos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seletivos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CBC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Mackenzie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 Esporte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Clube,</a:t>
            </a:r>
            <a:r>
              <a:rPr sz="100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conseqüência,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contratar </a:t>
            </a:r>
            <a:r>
              <a:rPr sz="100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mesma,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pelo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prazo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mínimo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6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(seis)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meses</a:t>
            </a:r>
            <a:r>
              <a:rPr sz="10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máximo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24</a:t>
            </a:r>
            <a:r>
              <a:rPr sz="100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(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vinte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quatro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)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meses,</a:t>
            </a:r>
            <a:r>
              <a:rPr sz="100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nas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condições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estabelecidas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0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instrumento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convocatório.</a:t>
            </a:r>
            <a:endParaRPr sz="1000">
              <a:latin typeface="Arial"/>
              <a:cs typeface="Arial"/>
            </a:endParaRPr>
          </a:p>
          <a:p>
            <a:pPr marL="430530" marR="12065" indent="5715" algn="just">
              <a:lnSpc>
                <a:spcPct val="104800"/>
              </a:lnSpc>
              <a:spcBef>
                <a:spcPts val="725"/>
              </a:spcBef>
            </a:pPr>
            <a:r>
              <a:rPr sz="1000" b="1" spc="35" dirty="0">
                <a:solidFill>
                  <a:srgbClr val="070707"/>
                </a:solidFill>
                <a:latin typeface="Arial"/>
                <a:cs typeface="Arial"/>
              </a:rPr>
              <a:t>Parágrafo </a:t>
            </a:r>
            <a:r>
              <a:rPr sz="1000" b="1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45" dirty="0">
                <a:solidFill>
                  <a:srgbClr val="070707"/>
                </a:solidFill>
                <a:latin typeface="Arial"/>
                <a:cs typeface="Arial"/>
              </a:rPr>
              <a:t>ún</a:t>
            </a:r>
            <a:r>
              <a:rPr sz="1000" b="1" spc="-3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b="1" spc="15" dirty="0">
                <a:solidFill>
                  <a:srgbClr val="070707"/>
                </a:solidFill>
                <a:latin typeface="Arial"/>
                <a:cs typeface="Arial"/>
              </a:rPr>
              <a:t>co:</a:t>
            </a:r>
            <a:r>
              <a:rPr sz="100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70707"/>
                </a:solidFill>
                <a:latin typeface="Arial"/>
                <a:cs typeface="Arial"/>
              </a:rPr>
              <a:t>As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penas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previstas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nos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incisos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070707"/>
                </a:solidFill>
                <a:latin typeface="Times New Roman"/>
                <a:cs typeface="Times New Roman"/>
              </a:rPr>
              <a:t>1,</a:t>
            </a:r>
            <a:r>
              <a:rPr sz="115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50" spc="1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00" spc="225" dirty="0">
                <a:solidFill>
                  <a:srgbClr val="070707"/>
                </a:solidFill>
                <a:latin typeface="Arial"/>
                <a:cs typeface="Arial"/>
              </a:rPr>
              <a:t>II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65" dirty="0">
                <a:solidFill>
                  <a:srgbClr val="070707"/>
                </a:solidFill>
                <a:latin typeface="Arial"/>
                <a:cs typeface="Arial"/>
              </a:rPr>
              <a:t>III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deste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artigo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poderão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ser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 aplicadas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cumulativamente </a:t>
            </a:r>
            <a:r>
              <a:rPr sz="100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não,</a:t>
            </a:r>
            <a:r>
              <a:rPr sz="10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sem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prejuízo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rescisão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ajuste </a:t>
            </a:r>
            <a:r>
              <a:rPr sz="100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ato </a:t>
            </a:r>
            <a:r>
              <a:rPr sz="100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un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lateral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70707"/>
                </a:solidFill>
                <a:latin typeface="Arial"/>
                <a:cs typeface="Arial"/>
              </a:rPr>
              <a:t>CBC</a:t>
            </a:r>
            <a:r>
              <a:rPr sz="100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Mackenzie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Clube.</a:t>
            </a:r>
            <a:endParaRPr sz="1000">
              <a:latin typeface="Arial"/>
              <a:cs typeface="Arial"/>
            </a:endParaRPr>
          </a:p>
          <a:p>
            <a:pPr marL="21590" marR="5080" algn="just">
              <a:lnSpc>
                <a:spcPct val="92700"/>
              </a:lnSpc>
              <a:spcBef>
                <a:spcPts val="800"/>
              </a:spcBef>
            </a:pPr>
            <a:r>
              <a:rPr sz="1000" b="1" spc="30" dirty="0">
                <a:solidFill>
                  <a:srgbClr val="070707"/>
                </a:solidFill>
                <a:latin typeface="Arial"/>
                <a:cs typeface="Arial"/>
              </a:rPr>
              <a:t>Parágrafo</a:t>
            </a:r>
            <a:r>
              <a:rPr sz="1000" b="1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15" dirty="0">
                <a:solidFill>
                  <a:srgbClr val="070707"/>
                </a:solidFill>
                <a:latin typeface="Arial"/>
                <a:cs typeface="Arial"/>
              </a:rPr>
              <a:t>Segundo:</a:t>
            </a:r>
            <a:r>
              <a:rPr sz="100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notificação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para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aplicação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das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penalidades,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re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ativas</a:t>
            </a:r>
            <a:r>
              <a:rPr sz="100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70707"/>
                </a:solidFill>
                <a:latin typeface="Times New Roman"/>
                <a:cs typeface="Times New Roman"/>
              </a:rPr>
              <a:t>à</a:t>
            </a:r>
            <a:r>
              <a:rPr sz="1150" spc="13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inexecução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total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parcial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previstas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neste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Capítulo,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será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efetuada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através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comunicação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formal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encaminhada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 via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e­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mail</a:t>
            </a:r>
            <a:r>
              <a:rPr sz="100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à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contratada,</a:t>
            </a:r>
            <a:r>
              <a:rPr sz="100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onde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deverá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ser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assegurado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direito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70707"/>
                </a:solidFill>
                <a:latin typeface="Times New Roman"/>
                <a:cs typeface="Times New Roman"/>
              </a:rPr>
              <a:t>à</a:t>
            </a:r>
            <a:r>
              <a:rPr sz="1150" spc="8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defesa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prévia,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respe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tando-se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prazo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endParaRPr sz="1000">
              <a:latin typeface="Arial"/>
              <a:cs typeface="Arial"/>
            </a:endParaRPr>
          </a:p>
          <a:p>
            <a:pPr marL="21590" algn="just">
              <a:lnSpc>
                <a:spcPct val="100000"/>
              </a:lnSpc>
              <a:spcBef>
                <a:spcPts val="5"/>
              </a:spcBef>
            </a:pP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5</a:t>
            </a:r>
            <a:r>
              <a:rPr sz="100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(cinco)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dias</a:t>
            </a:r>
            <a:r>
              <a:rPr sz="10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úteis.</a:t>
            </a:r>
            <a:endParaRPr sz="1000">
              <a:latin typeface="Arial"/>
              <a:cs typeface="Arial"/>
            </a:endParaRPr>
          </a:p>
          <a:p>
            <a:pPr marL="18415" marR="5080" indent="5715" algn="just">
              <a:lnSpc>
                <a:spcPct val="106700"/>
              </a:lnSpc>
              <a:spcBef>
                <a:spcPts val="815"/>
              </a:spcBef>
            </a:pPr>
            <a:r>
              <a:rPr sz="1000" b="1" spc="25" dirty="0">
                <a:solidFill>
                  <a:srgbClr val="070707"/>
                </a:solidFill>
                <a:latin typeface="Arial"/>
                <a:cs typeface="Arial"/>
              </a:rPr>
              <a:t>Parágrafo</a:t>
            </a:r>
            <a:r>
              <a:rPr sz="1000" b="1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20" dirty="0">
                <a:solidFill>
                  <a:srgbClr val="070707"/>
                </a:solidFill>
                <a:latin typeface="Arial"/>
                <a:cs typeface="Arial"/>
              </a:rPr>
              <a:t>Terceiro:</a:t>
            </a:r>
            <a:r>
              <a:rPr sz="100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Caso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haja</a:t>
            </a:r>
            <a:r>
              <a:rPr sz="100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recusa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do </a:t>
            </a:r>
            <a:r>
              <a:rPr sz="100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material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do </a:t>
            </a:r>
            <a:r>
              <a:rPr sz="100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serviço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parte</a:t>
            </a:r>
            <a:r>
              <a:rPr sz="10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do </a:t>
            </a:r>
            <a:r>
              <a:rPr sz="100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Mackenzie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070707"/>
                </a:solidFill>
                <a:latin typeface="Arial"/>
                <a:cs typeface="Arial"/>
              </a:rPr>
              <a:t>Cl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ube,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contratada </a:t>
            </a:r>
            <a:r>
              <a:rPr sz="100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deverá, </a:t>
            </a:r>
            <a:r>
              <a:rPr sz="100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dentro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prazo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originalmente </a:t>
            </a:r>
            <a:r>
              <a:rPr sz="100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contratado,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reparar,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corrigir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remover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às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70707"/>
                </a:solidFill>
                <a:latin typeface="Arial"/>
                <a:cs typeface="Arial"/>
              </a:rPr>
              <a:t>suas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custas,</a:t>
            </a:r>
            <a:r>
              <a:rPr sz="100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0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todo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em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parte,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objeto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viciado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0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defeitos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incorreções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na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execução,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sob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pena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restar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caracterizada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inexecução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total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parcial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do 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objeto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contratado,  </a:t>
            </a:r>
            <a:r>
              <a:rPr sz="100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consequente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aplicação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das</a:t>
            </a:r>
            <a:r>
              <a:rPr sz="100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sanções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previstas</a:t>
            </a:r>
            <a:r>
              <a:rPr sz="100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artigo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anterior.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4"/>
              </a:spcBef>
            </a:pPr>
            <a:endParaRPr sz="800">
              <a:latin typeface="Times New Roman"/>
              <a:cs typeface="Times New Roman"/>
            </a:endParaRPr>
          </a:p>
          <a:p>
            <a:pPr marL="27305" algn="just">
              <a:lnSpc>
                <a:spcPct val="100000"/>
              </a:lnSpc>
            </a:pPr>
            <a:r>
              <a:rPr sz="1000" b="1" spc="25" dirty="0">
                <a:solidFill>
                  <a:srgbClr val="070707"/>
                </a:solidFill>
                <a:latin typeface="Arial"/>
                <a:cs typeface="Arial"/>
              </a:rPr>
              <a:t>Parágrafo </a:t>
            </a:r>
            <a:r>
              <a:rPr sz="1000" b="1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30" dirty="0">
                <a:solidFill>
                  <a:srgbClr val="070707"/>
                </a:solidFill>
                <a:latin typeface="Arial"/>
                <a:cs typeface="Arial"/>
              </a:rPr>
              <a:t>Quarto:</a:t>
            </a:r>
            <a:r>
              <a:rPr sz="100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pena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multa 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pela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inexecução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total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parcial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do </a:t>
            </a:r>
            <a:r>
              <a:rPr sz="100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ajuste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celebrado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87552" y="1024127"/>
            <a:ext cx="658368" cy="5730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865376" y="4791455"/>
            <a:ext cx="755904" cy="41452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474464" y="4498847"/>
            <a:ext cx="1950719" cy="70713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43840" y="5779008"/>
            <a:ext cx="1280160" cy="52425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50975" y="7059168"/>
            <a:ext cx="2109216" cy="138988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108703" y="7144511"/>
            <a:ext cx="1328927" cy="597407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856175" y="7641155"/>
            <a:ext cx="2395220" cy="0"/>
          </a:xfrm>
          <a:custGeom>
            <a:avLst/>
            <a:gdLst/>
            <a:ahLst/>
            <a:cxnLst/>
            <a:rect l="l" t="t" r="r" b="b"/>
            <a:pathLst>
              <a:path w="2395220">
                <a:moveTo>
                  <a:pt x="0" y="0"/>
                </a:moveTo>
                <a:lnTo>
                  <a:pt x="2394826" y="0"/>
                </a:lnTo>
              </a:path>
            </a:pathLst>
          </a:custGeom>
          <a:ln w="11929">
            <a:solidFill>
              <a:srgbClr val="1F1F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11827" y="1101577"/>
            <a:ext cx="5776595" cy="34143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96315">
              <a:lnSpc>
                <a:spcPts val="2215"/>
              </a:lnSpc>
            </a:pPr>
            <a:r>
              <a:rPr sz="1850" b="1" spc="-25" dirty="0">
                <a:solidFill>
                  <a:srgbClr val="050505"/>
                </a:solidFill>
                <a:latin typeface="Arial"/>
                <a:cs typeface="Arial"/>
              </a:rPr>
              <a:t>MACKENZIE</a:t>
            </a:r>
            <a:endParaRPr sz="1850">
              <a:latin typeface="Arial"/>
              <a:cs typeface="Arial"/>
            </a:endParaRPr>
          </a:p>
          <a:p>
            <a:pPr marL="996315">
              <a:lnSpc>
                <a:spcPts val="1555"/>
              </a:lnSpc>
            </a:pPr>
            <a:r>
              <a:rPr sz="1300" spc="-30" dirty="0">
                <a:solidFill>
                  <a:srgbClr val="050505"/>
                </a:solidFill>
                <a:latin typeface="Arial"/>
                <a:cs typeface="Arial"/>
              </a:rPr>
              <a:t>ESPORTE</a:t>
            </a:r>
            <a:r>
              <a:rPr sz="1300" spc="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300" spc="-30" dirty="0">
                <a:solidFill>
                  <a:srgbClr val="050505"/>
                </a:solidFill>
                <a:latin typeface="Arial"/>
                <a:cs typeface="Arial"/>
              </a:rPr>
              <a:t>CLUBE</a:t>
            </a:r>
            <a:endParaRPr sz="1300">
              <a:latin typeface="Arial"/>
              <a:cs typeface="Arial"/>
            </a:endParaRPr>
          </a:p>
          <a:p>
            <a:pPr marL="12700" indent="4941570">
              <a:lnSpc>
                <a:spcPct val="100000"/>
              </a:lnSpc>
              <a:spcBef>
                <a:spcPts val="1125"/>
              </a:spcBef>
            </a:pPr>
            <a:r>
              <a:rPr sz="1050" spc="-70" dirty="0">
                <a:solidFill>
                  <a:srgbClr val="050505"/>
                </a:solidFill>
                <a:latin typeface="Arial"/>
                <a:cs typeface="Arial"/>
              </a:rPr>
              <a:t>Página</a:t>
            </a:r>
            <a:r>
              <a:rPr sz="1050" spc="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b="1" spc="-60" dirty="0">
                <a:solidFill>
                  <a:srgbClr val="050505"/>
                </a:solidFill>
                <a:latin typeface="Arial"/>
                <a:cs typeface="Arial"/>
              </a:rPr>
              <a:t>5</a:t>
            </a:r>
            <a:r>
              <a:rPr sz="1150" b="1" spc="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b="1" spc="-12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50" b="1" spc="-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b="1" spc="-35" dirty="0">
                <a:solidFill>
                  <a:srgbClr val="050505"/>
                </a:solidFill>
                <a:latin typeface="Arial"/>
                <a:cs typeface="Arial"/>
              </a:rPr>
              <a:t>5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 marR="15240" indent="2540" algn="just">
              <a:lnSpc>
                <a:spcPts val="1210"/>
              </a:lnSpc>
            </a:pPr>
            <a:r>
              <a:rPr sz="1050" spc="-150" dirty="0">
                <a:solidFill>
                  <a:srgbClr val="050505"/>
                </a:solidFill>
                <a:latin typeface="Arial"/>
                <a:cs typeface="Arial"/>
              </a:rPr>
              <a:t>CBC</a:t>
            </a:r>
            <a:r>
              <a:rPr sz="1050" spc="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050" spc="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com</a:t>
            </a:r>
            <a:r>
              <a:rPr sz="1050" spc="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50505"/>
                </a:solidFill>
                <a:latin typeface="Arial"/>
                <a:cs typeface="Arial"/>
              </a:rPr>
              <a:t>Mackenz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050" spc="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Esporte</a:t>
            </a:r>
            <a:r>
              <a:rPr sz="1050" spc="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50505"/>
                </a:solidFill>
                <a:latin typeface="Arial"/>
                <a:cs typeface="Arial"/>
              </a:rPr>
              <a:t>Clube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50505"/>
                </a:solidFill>
                <a:latin typeface="Arial"/>
                <a:cs typeface="Arial"/>
              </a:rPr>
              <a:t>será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ca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culada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em</a:t>
            </a:r>
            <a:r>
              <a:rPr sz="1050" spc="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até</a:t>
            </a:r>
            <a:r>
              <a:rPr sz="1050" spc="1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50%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(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cinquenta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por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cento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)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sobre</a:t>
            </a:r>
            <a:r>
              <a:rPr sz="1050" spc="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050" spc="-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valor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50505"/>
                </a:solidFill>
                <a:latin typeface="Arial"/>
                <a:cs typeface="Arial"/>
              </a:rPr>
              <a:t>total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ajuste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atua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izado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ou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sobre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valor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correspondente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-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spc="-160" dirty="0">
                <a:solidFill>
                  <a:srgbClr val="050505"/>
                </a:solidFill>
                <a:latin typeface="Arial"/>
                <a:cs typeface="Arial"/>
              </a:rPr>
              <a:t>à</a:t>
            </a:r>
            <a:r>
              <a:rPr sz="12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spc="-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obrigação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não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cumprida,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excetuando-se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aquelas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grande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vulto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ou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50505"/>
                </a:solidFill>
                <a:latin typeface="Arial"/>
                <a:cs typeface="Arial"/>
              </a:rPr>
              <a:t>com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50505"/>
                </a:solidFill>
                <a:latin typeface="Arial"/>
                <a:cs typeface="Arial"/>
              </a:rPr>
              <a:t>repercussões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significativas,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hipótese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50505"/>
                </a:solidFill>
                <a:latin typeface="Arial"/>
                <a:cs typeface="Arial"/>
              </a:rPr>
              <a:t>em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que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50505"/>
                </a:solidFill>
                <a:latin typeface="Arial"/>
                <a:cs typeface="Arial"/>
              </a:rPr>
              <a:t> a</a:t>
            </a:r>
            <a:endParaRPr sz="1050">
              <a:latin typeface="Arial"/>
              <a:cs typeface="Arial"/>
            </a:endParaRPr>
          </a:p>
          <a:p>
            <a:pPr marL="18415" marR="24765" indent="-3175" algn="just">
              <a:lnSpc>
                <a:spcPts val="1190"/>
              </a:lnSpc>
              <a:spcBef>
                <a:spcPts val="15"/>
              </a:spcBef>
            </a:pP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graduação  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multa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-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deverá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estar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prevista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no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-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instrumento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convocatório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-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no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-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competente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nstrumento</a:t>
            </a:r>
            <a:r>
              <a:rPr sz="105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contrato,</a:t>
            </a:r>
            <a:r>
              <a:rPr sz="1050" spc="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50505"/>
                </a:solidFill>
                <a:latin typeface="Arial"/>
                <a:cs typeface="Arial"/>
              </a:rPr>
              <a:t>sendo</a:t>
            </a:r>
            <a:r>
              <a:rPr sz="1050" spc="8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está</a:t>
            </a:r>
            <a:r>
              <a:rPr sz="1050" spc="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devidamente</a:t>
            </a:r>
            <a:r>
              <a:rPr sz="105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justificada.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800">
              <a:latin typeface="Times New Roman"/>
              <a:cs typeface="Times New Roman"/>
            </a:endParaRPr>
          </a:p>
          <a:p>
            <a:pPr marL="18415" marR="15875" indent="2540" algn="just">
              <a:lnSpc>
                <a:spcPts val="1260"/>
              </a:lnSpc>
            </a:pPr>
            <a:r>
              <a:rPr sz="1100" b="1" spc="-30" dirty="0">
                <a:solidFill>
                  <a:srgbClr val="050505"/>
                </a:solidFill>
                <a:latin typeface="Arial"/>
                <a:cs typeface="Arial"/>
              </a:rPr>
              <a:t>Parágrafo  </a:t>
            </a:r>
            <a:r>
              <a:rPr sz="1100" b="1" spc="1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b="1" spc="-30" dirty="0">
                <a:solidFill>
                  <a:srgbClr val="050505"/>
                </a:solidFill>
                <a:latin typeface="Arial"/>
                <a:cs typeface="Arial"/>
              </a:rPr>
              <a:t>Quinto:</a:t>
            </a:r>
            <a:r>
              <a:rPr sz="1100" b="1" dirty="0">
                <a:solidFill>
                  <a:srgbClr val="050505"/>
                </a:solidFill>
                <a:latin typeface="Arial"/>
                <a:cs typeface="Arial"/>
              </a:rPr>
              <a:t>   </a:t>
            </a:r>
            <a:r>
              <a:rPr sz="1100" b="1" spc="-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 </a:t>
            </a:r>
            <a:r>
              <a:rPr sz="1050" spc="-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presente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 </a:t>
            </a:r>
            <a:r>
              <a:rPr sz="1050" spc="-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contrato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 </a:t>
            </a: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poderá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 </a:t>
            </a:r>
            <a:r>
              <a:rPr sz="1050" spc="-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50505"/>
                </a:solidFill>
                <a:latin typeface="Arial"/>
                <a:cs typeface="Arial"/>
              </a:rPr>
              <a:t>ser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 </a:t>
            </a:r>
            <a:r>
              <a:rPr sz="1050" spc="-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rescindido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 </a:t>
            </a:r>
            <a:r>
              <a:rPr sz="1050" spc="-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antecipadamente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 </a:t>
            </a:r>
            <a:r>
              <a:rPr sz="1050" spc="-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pelo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50505"/>
                </a:solidFill>
                <a:latin typeface="Arial"/>
                <a:cs typeface="Arial"/>
              </a:rPr>
              <a:t>CONTRATANTE,</a:t>
            </a:r>
            <a:r>
              <a:rPr sz="1050" spc="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50505"/>
                </a:solidFill>
                <a:latin typeface="Arial"/>
                <a:cs typeface="Arial"/>
              </a:rPr>
              <a:t>sem</a:t>
            </a:r>
            <a:r>
              <a:rPr sz="1050" spc="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incidência</a:t>
            </a:r>
            <a:r>
              <a:rPr sz="1050" spc="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050" spc="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multa</a:t>
            </a:r>
            <a:r>
              <a:rPr sz="1050" spc="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ou</a:t>
            </a:r>
            <a:r>
              <a:rPr sz="1050" spc="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50505"/>
                </a:solidFill>
                <a:latin typeface="Arial"/>
                <a:cs typeface="Arial"/>
              </a:rPr>
              <a:t>indenização.</a:t>
            </a:r>
            <a:endParaRPr sz="1050">
              <a:latin typeface="Arial"/>
              <a:cs typeface="Arial"/>
            </a:endParaRPr>
          </a:p>
          <a:p>
            <a:pPr marL="18415" algn="just">
              <a:lnSpc>
                <a:spcPct val="100000"/>
              </a:lnSpc>
              <a:spcBef>
                <a:spcPts val="830"/>
              </a:spcBef>
            </a:pPr>
            <a:r>
              <a:rPr sz="1100" b="1" spc="-114" dirty="0">
                <a:solidFill>
                  <a:srgbClr val="050505"/>
                </a:solidFill>
                <a:latin typeface="Times New Roman"/>
                <a:cs typeface="Times New Roman"/>
              </a:rPr>
              <a:t>CLÁUSULA </a:t>
            </a:r>
            <a:r>
              <a:rPr sz="1100" b="1" spc="-9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b="1" spc="100" dirty="0">
                <a:solidFill>
                  <a:srgbClr val="050505"/>
                </a:solidFill>
                <a:latin typeface="Times New Roman"/>
                <a:cs typeface="Times New Roman"/>
              </a:rPr>
              <a:t>12ª</a:t>
            </a:r>
            <a:r>
              <a:rPr sz="1100" b="1" spc="7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b="1" spc="35" dirty="0">
                <a:solidFill>
                  <a:srgbClr val="050505"/>
                </a:solidFill>
                <a:latin typeface="Times New Roman"/>
                <a:cs typeface="Times New Roman"/>
              </a:rPr>
              <a:t>-</a:t>
            </a:r>
            <a:r>
              <a:rPr sz="1100" b="1" spc="9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b="1" spc="-105" dirty="0">
                <a:solidFill>
                  <a:srgbClr val="050505"/>
                </a:solidFill>
                <a:latin typeface="Times New Roman"/>
                <a:cs typeface="Times New Roman"/>
              </a:rPr>
              <a:t>FORO</a:t>
            </a:r>
            <a:endParaRPr sz="1100">
              <a:latin typeface="Times New Roman"/>
              <a:cs typeface="Times New Roman"/>
            </a:endParaRPr>
          </a:p>
          <a:p>
            <a:pPr marL="15240" marR="5080" indent="5715" algn="just">
              <a:lnSpc>
                <a:spcPct val="99800"/>
              </a:lnSpc>
              <a:spcBef>
                <a:spcPts val="890"/>
              </a:spcBef>
            </a:pPr>
            <a:r>
              <a:rPr sz="1050" spc="-80" dirty="0">
                <a:solidFill>
                  <a:srgbClr val="050505"/>
                </a:solidFill>
                <a:latin typeface="Arial"/>
                <a:cs typeface="Arial"/>
              </a:rPr>
              <a:t>Fica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eito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foro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50505"/>
                </a:solidFill>
                <a:latin typeface="Arial"/>
                <a:cs typeface="Arial"/>
              </a:rPr>
              <a:t>Be</a:t>
            </a:r>
            <a:r>
              <a:rPr sz="1050" spc="-70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Horizonte/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50505"/>
                </a:solidFill>
                <a:latin typeface="Arial"/>
                <a:cs typeface="Arial"/>
              </a:rPr>
              <a:t>MG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para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dirimir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todas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50505"/>
                </a:solidFill>
                <a:latin typeface="Arial"/>
                <a:cs typeface="Arial"/>
              </a:rPr>
              <a:t>as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50505"/>
                </a:solidFill>
                <a:latin typeface="Arial"/>
                <a:cs typeface="Arial"/>
              </a:rPr>
              <a:t>questões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oriundas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presente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contrato.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-1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50505"/>
                </a:solidFill>
                <a:latin typeface="Arial"/>
                <a:cs typeface="Arial"/>
              </a:rPr>
              <a:t>Por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estarem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justos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-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contratados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firmam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050" spc="-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presente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contrato,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na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50505"/>
                </a:solidFill>
                <a:latin typeface="Arial"/>
                <a:cs typeface="Arial"/>
              </a:rPr>
              <a:t>presença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01</a:t>
            </a:r>
            <a:r>
              <a:rPr sz="10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testemunha</a:t>
            </a:r>
            <a:r>
              <a:rPr sz="1050" spc="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do</a:t>
            </a:r>
            <a:r>
              <a:rPr sz="1050" spc="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50505"/>
                </a:solidFill>
                <a:latin typeface="Arial"/>
                <a:cs typeface="Arial"/>
              </a:rPr>
              <a:t>CONTRATANTE</a:t>
            </a:r>
            <a:r>
              <a:rPr sz="1050" spc="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050" spc="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outra</a:t>
            </a:r>
            <a:r>
              <a:rPr sz="1050" spc="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do</a:t>
            </a:r>
            <a:r>
              <a:rPr sz="1050" spc="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50505"/>
                </a:solidFill>
                <a:latin typeface="Arial"/>
                <a:cs typeface="Arial"/>
              </a:rPr>
              <a:t>CONTRATADO.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80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050" spc="-80" dirty="0">
                <a:solidFill>
                  <a:srgbClr val="050505"/>
                </a:solidFill>
                <a:latin typeface="Arial"/>
                <a:cs typeface="Arial"/>
              </a:rPr>
              <a:t>Be</a:t>
            </a:r>
            <a:r>
              <a:rPr sz="1050" spc="-65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1050" spc="-10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05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50505"/>
                </a:solidFill>
                <a:latin typeface="Arial"/>
                <a:cs typeface="Arial"/>
              </a:rPr>
              <a:t>Horizonte</a:t>
            </a:r>
            <a:r>
              <a:rPr sz="1050" spc="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02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050" spc="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50505"/>
                </a:solidFill>
                <a:latin typeface="Arial"/>
                <a:cs typeface="Arial"/>
              </a:rPr>
              <a:t>Maio</a:t>
            </a:r>
            <a:r>
              <a:rPr sz="1050" spc="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050" spc="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20</a:t>
            </a:r>
            <a:r>
              <a:rPr sz="1050" spc="-65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050" spc="-25" dirty="0">
                <a:solidFill>
                  <a:srgbClr val="050505"/>
                </a:solidFill>
                <a:latin typeface="Arial"/>
                <a:cs typeface="Arial"/>
              </a:rPr>
              <a:t>6.</a:t>
            </a:r>
            <a:endParaRPr sz="10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454614" y="4869647"/>
            <a:ext cx="85915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565" dirty="0">
                <a:solidFill>
                  <a:srgbClr val="AAAEDB"/>
                </a:solidFill>
                <a:latin typeface="Times New Roman"/>
                <a:cs typeface="Times New Roman"/>
              </a:rPr>
              <a:t>----:;</a:t>
            </a:r>
            <a:r>
              <a:rPr sz="1050" spc="575" dirty="0">
                <a:solidFill>
                  <a:srgbClr val="AAAEDB"/>
                </a:solidFill>
                <a:latin typeface="Times New Roman"/>
                <a:cs typeface="Times New Roman"/>
              </a:rPr>
              <a:t>r</a:t>
            </a:r>
            <a:r>
              <a:rPr sz="1050" spc="-130" dirty="0">
                <a:solidFill>
                  <a:srgbClr val="A3A5BA"/>
                </a:solidFill>
                <a:latin typeface="Times New Roman"/>
                <a:cs typeface="Times New Roman"/>
              </a:rPr>
              <a:t>·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90951" y="4913901"/>
            <a:ext cx="2544445" cy="7099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ctr">
              <a:lnSpc>
                <a:spcPct val="87300"/>
              </a:lnSpc>
              <a:tabLst>
                <a:tab pos="1238250" algn="l"/>
              </a:tabLst>
            </a:pPr>
            <a:r>
              <a:rPr sz="1100" b="1" spc="-100" dirty="0">
                <a:solidFill>
                  <a:srgbClr val="050505"/>
                </a:solidFill>
                <a:latin typeface="Times New Roman"/>
                <a:cs typeface="Times New Roman"/>
              </a:rPr>
              <a:t>CARLOS</a:t>
            </a:r>
            <a:r>
              <a:rPr sz="1100" b="1" spc="8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3300" b="1" spc="-395" dirty="0">
                <a:solidFill>
                  <a:srgbClr val="1C1C1D"/>
                </a:solidFill>
                <a:latin typeface="Times New Roman"/>
                <a:cs typeface="Times New Roman"/>
              </a:rPr>
              <a:t>l</a:t>
            </a:r>
            <a:r>
              <a:rPr sz="3300" b="1" spc="-745" dirty="0">
                <a:solidFill>
                  <a:srgbClr val="1C1C1D"/>
                </a:solidFill>
                <a:latin typeface="Times New Roman"/>
                <a:cs typeface="Times New Roman"/>
              </a:rPr>
              <a:t>o</a:t>
            </a:r>
            <a:r>
              <a:rPr sz="3300" b="1" spc="-459" dirty="0">
                <a:solidFill>
                  <a:srgbClr val="1C1C1D"/>
                </a:solidFill>
                <a:latin typeface="Times New Roman"/>
                <a:cs typeface="Times New Roman"/>
              </a:rPr>
              <a:t>"</a:t>
            </a:r>
            <a:r>
              <a:rPr sz="3300" b="1" dirty="0">
                <a:solidFill>
                  <a:srgbClr val="1C1C1D"/>
                </a:solidFill>
                <a:latin typeface="Times New Roman"/>
                <a:cs typeface="Times New Roman"/>
              </a:rPr>
              <a:t>	</a:t>
            </a:r>
            <a:r>
              <a:rPr sz="1100" b="1" spc="-95" dirty="0">
                <a:solidFill>
                  <a:srgbClr val="050505"/>
                </a:solidFill>
                <a:latin typeface="Times New Roman"/>
                <a:cs typeface="Times New Roman"/>
              </a:rPr>
              <a:t>GONÇALVES</a:t>
            </a:r>
            <a:r>
              <a:rPr sz="110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b="1" spc="-12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b="1" spc="-114" dirty="0">
                <a:solidFill>
                  <a:srgbClr val="050505"/>
                </a:solidFill>
                <a:latin typeface="Times New Roman"/>
                <a:cs typeface="Times New Roman"/>
              </a:rPr>
              <a:t>ROCHA</a:t>
            </a:r>
            <a:r>
              <a:rPr sz="1100" b="1" spc="-4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b="1" spc="-65" dirty="0">
                <a:solidFill>
                  <a:srgbClr val="050505"/>
                </a:solidFill>
                <a:latin typeface="Times New Roman"/>
                <a:cs typeface="Times New Roman"/>
              </a:rPr>
              <a:t>PRESIDENTE</a:t>
            </a:r>
            <a:endParaRPr sz="1100">
              <a:latin typeface="Times New Roman"/>
              <a:cs typeface="Times New Roman"/>
            </a:endParaRPr>
          </a:p>
          <a:p>
            <a:pPr marL="4445" algn="ctr">
              <a:lnSpc>
                <a:spcPts val="1255"/>
              </a:lnSpc>
            </a:pPr>
            <a:r>
              <a:rPr sz="1100" b="1" spc="-114" dirty="0">
                <a:solidFill>
                  <a:srgbClr val="050505"/>
                </a:solidFill>
                <a:latin typeface="Times New Roman"/>
                <a:cs typeface="Times New Roman"/>
              </a:rPr>
              <a:t>MACKENZIE </a:t>
            </a:r>
            <a:r>
              <a:rPr sz="1100" b="1" spc="-7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b="1" spc="-85" dirty="0">
                <a:solidFill>
                  <a:srgbClr val="050505"/>
                </a:solidFill>
                <a:latin typeface="Times New Roman"/>
                <a:cs typeface="Times New Roman"/>
              </a:rPr>
              <a:t>ESPORTE</a:t>
            </a:r>
            <a:r>
              <a:rPr sz="1100" b="1" spc="11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b="1" spc="-110" dirty="0">
                <a:solidFill>
                  <a:srgbClr val="050505"/>
                </a:solidFill>
                <a:latin typeface="Times New Roman"/>
                <a:cs typeface="Times New Roman"/>
              </a:rPr>
              <a:t>CLUBE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347493" y="5126675"/>
            <a:ext cx="910590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95" dirty="0">
                <a:solidFill>
                  <a:srgbClr val="050505"/>
                </a:solidFill>
                <a:latin typeface="Times New Roman"/>
                <a:cs typeface="Times New Roman"/>
              </a:rPr>
              <a:t>LUCIO</a:t>
            </a:r>
            <a:r>
              <a:rPr sz="1100" b="1" spc="9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b="1" spc="-114" dirty="0">
                <a:solidFill>
                  <a:srgbClr val="050505"/>
                </a:solidFill>
                <a:latin typeface="Times New Roman"/>
                <a:cs typeface="Times New Roman"/>
              </a:rPr>
              <a:t>A</a:t>
            </a:r>
            <a:r>
              <a:rPr sz="110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b="1" spc="12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b="1" spc="-114" dirty="0">
                <a:solidFill>
                  <a:srgbClr val="050505"/>
                </a:solidFill>
                <a:latin typeface="Times New Roman"/>
                <a:cs typeface="Times New Roman"/>
              </a:rPr>
              <a:t>A</a:t>
            </a:r>
            <a:r>
              <a:rPr sz="1100" b="1" dirty="0">
                <a:solidFill>
                  <a:srgbClr val="050505"/>
                </a:solidFill>
                <a:latin typeface="Times New Roman"/>
                <a:cs typeface="Times New Roman"/>
              </a:rPr>
              <a:t>  </a:t>
            </a:r>
            <a:r>
              <a:rPr sz="1100" b="1" spc="-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b="1" spc="-185" dirty="0">
                <a:solidFill>
                  <a:srgbClr val="050505"/>
                </a:solidFill>
                <a:latin typeface="Times New Roman"/>
                <a:cs typeface="Times New Roman"/>
              </a:rPr>
              <a:t>E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898314" y="5126675"/>
            <a:ext cx="734695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75" dirty="0">
                <a:solidFill>
                  <a:srgbClr val="050505"/>
                </a:solidFill>
                <a:latin typeface="Times New Roman"/>
                <a:cs typeface="Times New Roman"/>
              </a:rPr>
              <a:t>S   </a:t>
            </a:r>
            <a:r>
              <a:rPr sz="1100" b="1" spc="-12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b="1" spc="-185" dirty="0">
                <a:solidFill>
                  <a:srgbClr val="050505"/>
                </a:solidFill>
                <a:latin typeface="Times New Roman"/>
                <a:cs typeface="Times New Roman"/>
              </a:rPr>
              <a:t>E</a:t>
            </a:r>
            <a:r>
              <a:rPr sz="1100" b="1" spc="6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b="1" spc="-75" dirty="0">
                <a:solidFill>
                  <a:srgbClr val="050505"/>
                </a:solidFill>
                <a:latin typeface="Times New Roman"/>
                <a:cs typeface="Times New Roman"/>
              </a:rPr>
              <a:t>SILVA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541346" y="5295407"/>
            <a:ext cx="2567940" cy="3333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49250">
              <a:lnSpc>
                <a:spcPts val="1260"/>
              </a:lnSpc>
              <a:tabLst>
                <a:tab pos="2275840" algn="l"/>
              </a:tabLst>
            </a:pPr>
            <a:r>
              <a:rPr sz="1100" b="1" spc="-80" dirty="0">
                <a:solidFill>
                  <a:srgbClr val="050505"/>
                </a:solidFill>
                <a:latin typeface="Times New Roman"/>
                <a:cs typeface="Times New Roman"/>
              </a:rPr>
              <a:t>VICE</a:t>
            </a:r>
            <a:r>
              <a:rPr sz="1100" b="1" spc="114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b="1" spc="-65" dirty="0">
                <a:solidFill>
                  <a:srgbClr val="050505"/>
                </a:solidFill>
                <a:latin typeface="Times New Roman"/>
                <a:cs typeface="Times New Roman"/>
              </a:rPr>
              <a:t>PRESIDENTE</a:t>
            </a:r>
            <a:r>
              <a:rPr sz="1100" b="1" dirty="0">
                <a:solidFill>
                  <a:srgbClr val="050505"/>
                </a:solidFill>
                <a:latin typeface="Times New Roman"/>
                <a:cs typeface="Times New Roman"/>
              </a:rPr>
              <a:t>	</a:t>
            </a:r>
            <a:r>
              <a:rPr sz="800" spc="105" dirty="0">
                <a:solidFill>
                  <a:srgbClr val="050505"/>
                </a:solidFill>
                <a:latin typeface="Arial"/>
                <a:cs typeface="Arial"/>
              </a:rPr>
              <a:t>t</a:t>
            </a:r>
            <a:r>
              <a:rPr sz="800" spc="-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050" spc="165" dirty="0">
                <a:solidFill>
                  <a:srgbClr val="1C1C1D"/>
                </a:solidFill>
                <a:latin typeface="Arial"/>
                <a:cs typeface="Arial"/>
              </a:rPr>
              <a:t>$</a:t>
            </a:r>
            <a:r>
              <a:rPr sz="1050" spc="-215" dirty="0">
                <a:solidFill>
                  <a:srgbClr val="1C1C1D"/>
                </a:solidFill>
                <a:latin typeface="Arial"/>
                <a:cs typeface="Arial"/>
              </a:rPr>
              <a:t>.;,O.</a:t>
            </a:r>
            <a:endParaRPr sz="1050">
              <a:latin typeface="Arial"/>
              <a:cs typeface="Arial"/>
            </a:endParaRPr>
          </a:p>
          <a:p>
            <a:pPr marL="12700">
              <a:lnSpc>
                <a:spcPts val="1380"/>
              </a:lnSpc>
            </a:pPr>
            <a:r>
              <a:rPr sz="1100" b="1" spc="-110" dirty="0">
                <a:solidFill>
                  <a:srgbClr val="050505"/>
                </a:solidFill>
                <a:latin typeface="Times New Roman"/>
                <a:cs typeface="Times New Roman"/>
              </a:rPr>
              <a:t>MACKENZIE </a:t>
            </a:r>
            <a:r>
              <a:rPr sz="1100" b="1" spc="-5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b="1" spc="-90" dirty="0">
                <a:solidFill>
                  <a:srgbClr val="050505"/>
                </a:solidFill>
                <a:latin typeface="Times New Roman"/>
                <a:cs typeface="Times New Roman"/>
              </a:rPr>
              <a:t>ESPORTE</a:t>
            </a:r>
            <a:r>
              <a:rPr sz="110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b="1" spc="-14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b="1" spc="225" dirty="0">
                <a:solidFill>
                  <a:srgbClr val="050505"/>
                </a:solidFill>
                <a:latin typeface="Times New Roman"/>
                <a:cs typeface="Times New Roman"/>
              </a:rPr>
              <a:t>CLUB</a:t>
            </a:r>
            <a:r>
              <a:rPr sz="1100" b="1" spc="-5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spc="1420" dirty="0">
                <a:solidFill>
                  <a:srgbClr val="1C1C1D"/>
                </a:solidFill>
                <a:latin typeface="Times New Roman"/>
                <a:cs typeface="Times New Roman"/>
              </a:rPr>
              <a:t>S</a:t>
            </a:r>
            <a:r>
              <a:rPr sz="1000" spc="-30" dirty="0">
                <a:solidFill>
                  <a:srgbClr val="1C1C1D"/>
                </a:solidFill>
                <a:latin typeface="Times New Roman"/>
                <a:cs typeface="Times New Roman"/>
              </a:rPr>
              <a:t>c</a:t>
            </a:r>
            <a:r>
              <a:rPr sz="1000" spc="305" dirty="0">
                <a:solidFill>
                  <a:srgbClr val="1C1C1D"/>
                </a:solidFill>
                <a:latin typeface="Times New Roman"/>
                <a:cs typeface="Times New Roman"/>
              </a:rPr>
              <a:t>l</a:t>
            </a:r>
            <a:r>
              <a:rPr sz="1000" spc="-65" dirty="0">
                <a:solidFill>
                  <a:srgbClr val="1C1C1D"/>
                </a:solidFill>
                <a:latin typeface="Times New Roman"/>
                <a:cs typeface="Times New Roman"/>
              </a:rPr>
              <a:t>bi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613835" y="5411962"/>
            <a:ext cx="389890" cy="596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500" i="1" spc="-1335" dirty="0">
                <a:solidFill>
                  <a:srgbClr val="545472"/>
                </a:solidFill>
                <a:latin typeface="Times New Roman"/>
                <a:cs typeface="Times New Roman"/>
              </a:rPr>
              <a:t>L</a:t>
            </a:r>
            <a:r>
              <a:rPr sz="4500" i="1" spc="-415" dirty="0">
                <a:solidFill>
                  <a:srgbClr val="545472"/>
                </a:solidFill>
                <a:latin typeface="Times New Roman"/>
                <a:cs typeface="Times New Roman"/>
              </a:rPr>
              <a:t>fí</a:t>
            </a:r>
            <a:endParaRPr sz="45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865509" y="5708324"/>
            <a:ext cx="612775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spc="-130" dirty="0">
                <a:solidFill>
                  <a:srgbClr val="424242"/>
                </a:solidFill>
                <a:latin typeface="Times New Roman"/>
                <a:cs typeface="Times New Roman"/>
              </a:rPr>
              <a:t>e</a:t>
            </a:r>
            <a:r>
              <a:rPr sz="1600" spc="160" dirty="0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sz="1600" spc="-130" dirty="0">
                <a:solidFill>
                  <a:srgbClr val="1C1C1D"/>
                </a:solidFill>
                <a:latin typeface="Times New Roman"/>
                <a:cs typeface="Times New Roman"/>
              </a:rPr>
              <a:t>'°</a:t>
            </a:r>
            <a:r>
              <a:rPr sz="1600" spc="-254" dirty="0">
                <a:solidFill>
                  <a:srgbClr val="1C1C1D"/>
                </a:solidFill>
                <a:latin typeface="Times New Roman"/>
                <a:cs typeface="Times New Roman"/>
              </a:rPr>
              <a:t> </a:t>
            </a:r>
            <a:r>
              <a:rPr sz="800" spc="1850" dirty="0">
                <a:solidFill>
                  <a:srgbClr val="2D2D2D"/>
                </a:solidFill>
                <a:latin typeface="Times New Roman"/>
                <a:cs typeface="Times New Roman"/>
              </a:rPr>
              <a:t>n</a:t>
            </a:r>
            <a:r>
              <a:rPr sz="800" spc="-45" dirty="0">
                <a:solidFill>
                  <a:srgbClr val="2D2D2D"/>
                </a:solidFill>
                <a:latin typeface="Times New Roman"/>
                <a:cs typeface="Times New Roman"/>
              </a:rPr>
              <a:t>\</a:t>
            </a:r>
            <a:r>
              <a:rPr sz="800" spc="-55" dirty="0">
                <a:solidFill>
                  <a:srgbClr val="2D2D2D"/>
                </a:solidFill>
                <a:latin typeface="Times New Roman"/>
                <a:cs typeface="Times New Roman"/>
              </a:rPr>
              <a:t>f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825824" y="5790078"/>
            <a:ext cx="10033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70" dirty="0">
                <a:solidFill>
                  <a:srgbClr val="2D2D2D"/>
                </a:solidFill>
                <a:latin typeface="Times New Roman"/>
                <a:cs typeface="Times New Roman"/>
              </a:rPr>
              <a:t>ti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554188" y="5748661"/>
            <a:ext cx="206375" cy="361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650" i="1" spc="-204" dirty="0">
                <a:solidFill>
                  <a:srgbClr val="3F426B"/>
                </a:solidFill>
                <a:latin typeface="Times New Roman"/>
                <a:cs typeface="Times New Roman"/>
              </a:rPr>
              <a:t>7</a:t>
            </a:r>
            <a:r>
              <a:rPr sz="2650" i="1" spc="-894" dirty="0">
                <a:solidFill>
                  <a:srgbClr val="9595A8"/>
                </a:solidFill>
                <a:latin typeface="Times New Roman"/>
                <a:cs typeface="Times New Roman"/>
              </a:rPr>
              <a:t>v</a:t>
            </a:r>
            <a:endParaRPr sz="265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597767" y="6133876"/>
            <a:ext cx="4404360" cy="423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362585" algn="ctr">
              <a:lnSpc>
                <a:spcPts val="860"/>
              </a:lnSpc>
            </a:pPr>
            <a:r>
              <a:rPr sz="850" spc="370" dirty="0">
                <a:solidFill>
                  <a:srgbClr val="050505"/>
                </a:solidFill>
                <a:latin typeface="Arial"/>
                <a:cs typeface="Arial"/>
              </a:rPr>
              <a:t>,</a:t>
            </a:r>
            <a:endParaRPr sz="850">
              <a:latin typeface="Arial"/>
              <a:cs typeface="Arial"/>
            </a:endParaRPr>
          </a:p>
          <a:p>
            <a:pPr marR="8255" algn="ctr">
              <a:lnSpc>
                <a:spcPts val="1140"/>
              </a:lnSpc>
            </a:pPr>
            <a:r>
              <a:rPr sz="1100" b="1" spc="-95" dirty="0">
                <a:solidFill>
                  <a:srgbClr val="050505"/>
                </a:solidFill>
                <a:latin typeface="Times New Roman"/>
                <a:cs typeface="Times New Roman"/>
              </a:rPr>
              <a:t>LUCIO</a:t>
            </a:r>
            <a:r>
              <a:rPr sz="1100" b="1" spc="12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b="1" spc="-95" dirty="0">
                <a:solidFill>
                  <a:srgbClr val="050505"/>
                </a:solidFill>
                <a:latin typeface="Times New Roman"/>
                <a:cs typeface="Times New Roman"/>
              </a:rPr>
              <a:t>MARIO</a:t>
            </a:r>
            <a:r>
              <a:rPr sz="110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b="1" spc="-13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b="1" spc="-90" dirty="0">
                <a:solidFill>
                  <a:srgbClr val="050505"/>
                </a:solidFill>
                <a:latin typeface="Times New Roman"/>
                <a:cs typeface="Times New Roman"/>
              </a:rPr>
              <a:t>MESQUITA</a:t>
            </a:r>
            <a:endParaRPr sz="1100">
              <a:latin typeface="Times New Roman"/>
              <a:cs typeface="Times New Roman"/>
            </a:endParaRPr>
          </a:p>
          <a:p>
            <a:pPr algn="ctr">
              <a:lnSpc>
                <a:spcPts val="1300"/>
              </a:lnSpc>
            </a:pPr>
            <a:r>
              <a:rPr sz="1100" b="1" spc="-75" dirty="0">
                <a:solidFill>
                  <a:srgbClr val="050505"/>
                </a:solidFill>
                <a:latin typeface="Times New Roman"/>
                <a:cs typeface="Times New Roman"/>
              </a:rPr>
              <a:t>PEQUITA</a:t>
            </a:r>
            <a:r>
              <a:rPr sz="1100" b="1" spc="9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b="1" spc="-35" dirty="0">
                <a:solidFill>
                  <a:srgbClr val="050505"/>
                </a:solidFill>
                <a:latin typeface="Times New Roman"/>
                <a:cs typeface="Times New Roman"/>
              </a:rPr>
              <a:t>INDUSTRIA</a:t>
            </a:r>
            <a:r>
              <a:rPr sz="110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b="1" spc="-13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b="1" spc="-185" dirty="0">
                <a:solidFill>
                  <a:srgbClr val="050505"/>
                </a:solidFill>
                <a:latin typeface="Times New Roman"/>
                <a:cs typeface="Times New Roman"/>
              </a:rPr>
              <a:t>E</a:t>
            </a:r>
            <a:r>
              <a:rPr sz="1100" b="1" spc="6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b="1" spc="-155" dirty="0">
                <a:solidFill>
                  <a:srgbClr val="050505"/>
                </a:solidFill>
                <a:latin typeface="Times New Roman"/>
                <a:cs typeface="Times New Roman"/>
              </a:rPr>
              <a:t>COM</a:t>
            </a:r>
            <a:r>
              <a:rPr sz="1100" b="1" spc="-14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b="1" spc="-95" dirty="0">
                <a:solidFill>
                  <a:srgbClr val="050505"/>
                </a:solidFill>
                <a:latin typeface="Times New Roman"/>
                <a:cs typeface="Times New Roman"/>
              </a:rPr>
              <a:t>ERCIO</a:t>
            </a:r>
            <a:r>
              <a:rPr sz="1100" b="1" spc="12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b="1" spc="-100" dirty="0">
                <a:solidFill>
                  <a:srgbClr val="050505"/>
                </a:solidFill>
                <a:latin typeface="Times New Roman"/>
                <a:cs typeface="Times New Roman"/>
              </a:rPr>
              <a:t>DE</a:t>
            </a:r>
            <a:r>
              <a:rPr sz="1100" b="1" spc="2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b="1" spc="-70" dirty="0">
                <a:solidFill>
                  <a:srgbClr val="050505"/>
                </a:solidFill>
                <a:latin typeface="Times New Roman"/>
                <a:cs typeface="Times New Roman"/>
              </a:rPr>
              <a:t>ARTIGOS</a:t>
            </a:r>
            <a:r>
              <a:rPr sz="110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b="1" spc="-12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b="1" spc="-65" dirty="0">
                <a:solidFill>
                  <a:srgbClr val="050505"/>
                </a:solidFill>
                <a:latin typeface="Times New Roman"/>
                <a:cs typeface="Times New Roman"/>
              </a:rPr>
              <a:t>ESPORTIVOS</a:t>
            </a:r>
            <a:r>
              <a:rPr sz="110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b="1" spc="-2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b="1" spc="-130" dirty="0">
                <a:solidFill>
                  <a:srgbClr val="050505"/>
                </a:solidFill>
                <a:latin typeface="Times New Roman"/>
                <a:cs typeface="Times New Roman"/>
              </a:rPr>
              <a:t>LTDA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852422" y="7701322"/>
            <a:ext cx="2767330" cy="4470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0489">
              <a:lnSpc>
                <a:spcPct val="100000"/>
              </a:lnSpc>
            </a:pPr>
            <a:r>
              <a:rPr sz="1100" b="1" spc="-100" dirty="0">
                <a:solidFill>
                  <a:srgbClr val="1C1C1D"/>
                </a:solidFill>
                <a:latin typeface="Times New Roman"/>
                <a:cs typeface="Times New Roman"/>
              </a:rPr>
              <a:t>OME: </a:t>
            </a:r>
            <a:r>
              <a:rPr sz="1100" b="1" spc="105" dirty="0">
                <a:solidFill>
                  <a:srgbClr val="1C1C1D"/>
                </a:solidFill>
                <a:latin typeface="Times New Roman"/>
                <a:cs typeface="Times New Roman"/>
              </a:rPr>
              <a:t> </a:t>
            </a:r>
            <a:r>
              <a:rPr sz="1050" i="1" spc="30" dirty="0">
                <a:solidFill>
                  <a:srgbClr val="696787"/>
                </a:solidFill>
                <a:latin typeface="Arial"/>
                <a:cs typeface="Arial"/>
              </a:rPr>
              <a:t>s.</a:t>
            </a:r>
            <a:r>
              <a:rPr sz="1050" i="1" spc="-220" dirty="0">
                <a:solidFill>
                  <a:srgbClr val="696787"/>
                </a:solidFill>
                <a:latin typeface="Arial"/>
                <a:cs typeface="Arial"/>
              </a:rPr>
              <a:t>R</a:t>
            </a:r>
            <a:r>
              <a:rPr sz="1050" i="1" spc="10" dirty="0">
                <a:solidFill>
                  <a:srgbClr val="696787"/>
                </a:solidFill>
                <a:latin typeface="Arial"/>
                <a:cs typeface="Arial"/>
              </a:rPr>
              <a:t>rtt/i</a:t>
            </a:r>
            <a:r>
              <a:rPr sz="1050" i="1" spc="-40" dirty="0">
                <a:solidFill>
                  <a:srgbClr val="696787"/>
                </a:solidFill>
                <a:latin typeface="Arial"/>
                <a:cs typeface="Arial"/>
              </a:rPr>
              <a:t> </a:t>
            </a:r>
            <a:r>
              <a:rPr sz="1050" i="1" spc="175" dirty="0">
                <a:solidFill>
                  <a:srgbClr val="696787"/>
                </a:solidFill>
                <a:latin typeface="Arial"/>
                <a:cs typeface="Arial"/>
              </a:rPr>
              <a:t>o</a:t>
            </a:r>
            <a:r>
              <a:rPr sz="1050" i="1" dirty="0">
                <a:solidFill>
                  <a:srgbClr val="696787"/>
                </a:solidFill>
                <a:latin typeface="Arial"/>
                <a:cs typeface="Arial"/>
              </a:rPr>
              <a:t> </a:t>
            </a:r>
            <a:r>
              <a:rPr sz="1050" i="1" spc="15" dirty="0">
                <a:solidFill>
                  <a:srgbClr val="696787"/>
                </a:solidFill>
                <a:latin typeface="Arial"/>
                <a:cs typeface="Arial"/>
              </a:rPr>
              <a:t> </a:t>
            </a:r>
            <a:r>
              <a:rPr sz="1150" i="1" spc="100" dirty="0">
                <a:solidFill>
                  <a:srgbClr val="696787"/>
                </a:solidFill>
                <a:latin typeface="Times New Roman"/>
                <a:cs typeface="Times New Roman"/>
              </a:rPr>
              <a:t>t/</a:t>
            </a:r>
            <a:r>
              <a:rPr sz="1150" i="1" spc="125" dirty="0">
                <a:solidFill>
                  <a:srgbClr val="696787"/>
                </a:solidFill>
                <a:latin typeface="Times New Roman"/>
                <a:cs typeface="Times New Roman"/>
              </a:rPr>
              <a:t>(</a:t>
            </a:r>
            <a:r>
              <a:rPr sz="1150" i="1" spc="150" dirty="0">
                <a:solidFill>
                  <a:srgbClr val="696787"/>
                </a:solidFill>
                <a:latin typeface="Times New Roman"/>
                <a:cs typeface="Times New Roman"/>
              </a:rPr>
              <a:t>rv</a:t>
            </a:r>
            <a:r>
              <a:rPr sz="1150" i="1" spc="-20" dirty="0">
                <a:solidFill>
                  <a:srgbClr val="696787"/>
                </a:solidFill>
                <a:latin typeface="Times New Roman"/>
                <a:cs typeface="Times New Roman"/>
              </a:rPr>
              <a:t>í</a:t>
            </a:r>
            <a:r>
              <a:rPr sz="1150" i="1" spc="425" dirty="0">
                <a:solidFill>
                  <a:srgbClr val="696787"/>
                </a:solidFill>
                <a:latin typeface="Times New Roman"/>
                <a:cs typeface="Times New Roman"/>
              </a:rPr>
              <a:t>u</a:t>
            </a:r>
            <a:r>
              <a:rPr sz="1150" i="1" spc="-25" dirty="0">
                <a:solidFill>
                  <a:srgbClr val="9595A8"/>
                </a:solidFill>
                <a:latin typeface="Times New Roman"/>
                <a:cs typeface="Times New Roman"/>
              </a:rPr>
              <a:t>v</a:t>
            </a:r>
            <a:r>
              <a:rPr sz="1150" i="1" spc="-80" dirty="0">
                <a:solidFill>
                  <a:srgbClr val="777789"/>
                </a:solidFill>
                <a:latin typeface="Times New Roman"/>
                <a:cs typeface="Times New Roman"/>
              </a:rPr>
              <a:t>)</a:t>
            </a:r>
            <a:r>
              <a:rPr sz="1150" i="1" dirty="0">
                <a:solidFill>
                  <a:srgbClr val="777789"/>
                </a:solidFill>
                <a:latin typeface="Times New Roman"/>
                <a:cs typeface="Times New Roman"/>
              </a:rPr>
              <a:t>  </a:t>
            </a:r>
            <a:r>
              <a:rPr sz="1150" i="1" spc="-20" dirty="0">
                <a:solidFill>
                  <a:srgbClr val="777789"/>
                </a:solidFill>
                <a:latin typeface="Times New Roman"/>
                <a:cs typeface="Times New Roman"/>
              </a:rPr>
              <a:t> </a:t>
            </a:r>
            <a:r>
              <a:rPr sz="700" i="1" spc="165" dirty="0">
                <a:solidFill>
                  <a:srgbClr val="777789"/>
                </a:solidFill>
                <a:latin typeface="Times New Roman"/>
                <a:cs typeface="Times New Roman"/>
              </a:rPr>
              <a:t>/V</a:t>
            </a:r>
            <a:r>
              <a:rPr sz="700" i="1" spc="125" dirty="0">
                <a:solidFill>
                  <a:srgbClr val="777789"/>
                </a:solidFill>
                <a:latin typeface="Times New Roman"/>
                <a:cs typeface="Times New Roman"/>
              </a:rPr>
              <a:t>(</a:t>
            </a:r>
            <a:r>
              <a:rPr sz="700" i="1" spc="165" dirty="0">
                <a:solidFill>
                  <a:srgbClr val="777789"/>
                </a:solidFill>
                <a:latin typeface="Times New Roman"/>
                <a:cs typeface="Times New Roman"/>
              </a:rPr>
              <a:t>/;V.O</a:t>
            </a:r>
            <a:r>
              <a:rPr sz="700" i="1" spc="125" dirty="0">
                <a:solidFill>
                  <a:srgbClr val="777789"/>
                </a:solidFill>
                <a:latin typeface="Times New Roman"/>
                <a:cs typeface="Times New Roman"/>
              </a:rPr>
              <a:t>)</a:t>
            </a:r>
            <a:r>
              <a:rPr sz="700" i="1" dirty="0">
                <a:solidFill>
                  <a:srgbClr val="777789"/>
                </a:solidFill>
                <a:latin typeface="Times New Roman"/>
                <a:cs typeface="Times New Roman"/>
              </a:rPr>
              <a:t>  </a:t>
            </a:r>
            <a:r>
              <a:rPr sz="700" i="1" spc="-35" dirty="0">
                <a:solidFill>
                  <a:srgbClr val="777789"/>
                </a:solidFill>
                <a:latin typeface="Times New Roman"/>
                <a:cs typeface="Times New Roman"/>
              </a:rPr>
              <a:t> </a:t>
            </a:r>
            <a:r>
              <a:rPr sz="1400" i="1" spc="835" dirty="0">
                <a:solidFill>
                  <a:srgbClr val="696787"/>
                </a:solidFill>
                <a:latin typeface="Arial"/>
                <a:cs typeface="Arial"/>
              </a:rPr>
              <a:t>4</a:t>
            </a:r>
            <a:r>
              <a:rPr sz="1400" i="1" spc="-215" dirty="0">
                <a:solidFill>
                  <a:srgbClr val="696787"/>
                </a:solidFill>
                <a:latin typeface="Arial"/>
                <a:cs typeface="Arial"/>
              </a:rPr>
              <a:t>P"'l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15"/>
              </a:spcBef>
            </a:pPr>
            <a:r>
              <a:rPr sz="1250" i="1" spc="-165" dirty="0">
                <a:solidFill>
                  <a:srgbClr val="050505"/>
                </a:solidFill>
                <a:latin typeface="Arial"/>
                <a:cs typeface="Arial"/>
              </a:rPr>
              <a:t>CPF:</a:t>
            </a:r>
            <a:r>
              <a:rPr sz="1250" i="1" spc="-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i="1" spc="260" dirty="0">
                <a:solidFill>
                  <a:srgbClr val="545472"/>
                </a:solidFill>
                <a:latin typeface="Arial"/>
                <a:cs typeface="Arial"/>
              </a:rPr>
              <a:t>S</a:t>
            </a:r>
            <a:r>
              <a:rPr sz="1250" i="1" spc="1010" dirty="0">
                <a:solidFill>
                  <a:srgbClr val="545472"/>
                </a:solidFill>
                <a:latin typeface="Arial"/>
                <a:cs typeface="Arial"/>
              </a:rPr>
              <a:t>S</a:t>
            </a:r>
            <a:r>
              <a:rPr sz="1250" i="1" spc="220" dirty="0">
                <a:solidFill>
                  <a:srgbClr val="545472"/>
                </a:solidFill>
                <a:latin typeface="Arial"/>
                <a:cs typeface="Arial"/>
              </a:rPr>
              <a:t>,</a:t>
            </a:r>
            <a:r>
              <a:rPr sz="1250" i="1" spc="-120" dirty="0">
                <a:solidFill>
                  <a:srgbClr val="545472"/>
                </a:solidFill>
                <a:latin typeface="Arial"/>
                <a:cs typeface="Arial"/>
              </a:rPr>
              <a:t>)</a:t>
            </a:r>
            <a:r>
              <a:rPr sz="1250" i="1" spc="120" dirty="0">
                <a:solidFill>
                  <a:srgbClr val="545472"/>
                </a:solidFill>
                <a:latin typeface="Arial"/>
                <a:cs typeface="Arial"/>
              </a:rPr>
              <a:t>/</a:t>
            </a:r>
            <a:r>
              <a:rPr sz="1250" i="1" spc="-95" dirty="0">
                <a:solidFill>
                  <a:srgbClr val="545472"/>
                </a:solidFill>
                <a:latin typeface="Arial"/>
                <a:cs typeface="Arial"/>
              </a:rPr>
              <a:t> </a:t>
            </a:r>
            <a:r>
              <a:rPr sz="1250" i="1" spc="285" dirty="0">
                <a:solidFill>
                  <a:srgbClr val="777789"/>
                </a:solidFill>
                <a:latin typeface="Arial"/>
                <a:cs typeface="Arial"/>
              </a:rPr>
              <a:t>6</a:t>
            </a:r>
            <a:r>
              <a:rPr sz="1250" i="1" spc="-225" dirty="0">
                <a:solidFill>
                  <a:srgbClr val="777789"/>
                </a:solidFill>
                <a:latin typeface="Arial"/>
                <a:cs typeface="Arial"/>
              </a:rPr>
              <a:t> </a:t>
            </a:r>
            <a:r>
              <a:rPr sz="1250" i="1" spc="55" dirty="0">
                <a:solidFill>
                  <a:srgbClr val="777789"/>
                </a:solidFill>
                <a:latin typeface="Arial"/>
                <a:cs typeface="Arial"/>
              </a:rPr>
              <a:t>.</a:t>
            </a:r>
            <a:r>
              <a:rPr sz="1250" i="1" spc="-140" dirty="0">
                <a:solidFill>
                  <a:srgbClr val="777789"/>
                </a:solidFill>
                <a:latin typeface="Arial"/>
                <a:cs typeface="Arial"/>
              </a:rPr>
              <a:t>&gt;</a:t>
            </a:r>
            <a:r>
              <a:rPr sz="1250" i="1" spc="-30" dirty="0">
                <a:solidFill>
                  <a:srgbClr val="777789"/>
                </a:solidFill>
                <a:latin typeface="Arial"/>
                <a:cs typeface="Arial"/>
              </a:rPr>
              <a:t>S"&amp;</a:t>
            </a:r>
            <a:r>
              <a:rPr sz="1250" i="1" dirty="0">
                <a:solidFill>
                  <a:srgbClr val="777789"/>
                </a:solidFill>
                <a:latin typeface="Arial"/>
                <a:cs typeface="Arial"/>
              </a:rPr>
              <a:t> </a:t>
            </a:r>
            <a:r>
              <a:rPr sz="1250" i="1" spc="5" dirty="0">
                <a:solidFill>
                  <a:srgbClr val="777789"/>
                </a:solidFill>
                <a:latin typeface="Arial"/>
                <a:cs typeface="Arial"/>
              </a:rPr>
              <a:t> </a:t>
            </a:r>
            <a:r>
              <a:rPr sz="1250" i="1" spc="409" dirty="0">
                <a:solidFill>
                  <a:srgbClr val="777789"/>
                </a:solidFill>
                <a:latin typeface="Arial"/>
                <a:cs typeface="Arial"/>
              </a:rPr>
              <a:t>o</a:t>
            </a:r>
            <a:r>
              <a:rPr sz="1250" i="1" spc="-165" dirty="0">
                <a:solidFill>
                  <a:srgbClr val="777789"/>
                </a:solidFill>
                <a:latin typeface="Arial"/>
                <a:cs typeface="Arial"/>
              </a:rPr>
              <a:t> </a:t>
            </a:r>
            <a:r>
              <a:rPr sz="1250" i="1" spc="285" dirty="0">
                <a:solidFill>
                  <a:srgbClr val="777789"/>
                </a:solidFill>
                <a:latin typeface="Arial"/>
                <a:cs typeface="Arial"/>
              </a:rPr>
              <a:t>4</a:t>
            </a:r>
            <a:endParaRPr sz="125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038485" y="9571487"/>
            <a:ext cx="65659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45" dirty="0">
                <a:solidFill>
                  <a:srgbClr val="1C1C1D"/>
                </a:solidFill>
                <a:latin typeface="Times New Roman"/>
                <a:cs typeface="Times New Roman"/>
              </a:rPr>
              <a:t>P</a:t>
            </a:r>
            <a:r>
              <a:rPr sz="800" spc="30" dirty="0">
                <a:solidFill>
                  <a:srgbClr val="424242"/>
                </a:solidFill>
                <a:latin typeface="Times New Roman"/>
                <a:cs typeface="Times New Roman"/>
              </a:rPr>
              <a:t>á</a:t>
            </a:r>
            <a:r>
              <a:rPr sz="800" spc="70" dirty="0">
                <a:solidFill>
                  <a:srgbClr val="424242"/>
                </a:solidFill>
                <a:latin typeface="Times New Roman"/>
                <a:cs typeface="Times New Roman"/>
              </a:rPr>
              <a:t>g</a:t>
            </a:r>
            <a:r>
              <a:rPr sz="800" dirty="0">
                <a:solidFill>
                  <a:srgbClr val="050505"/>
                </a:solidFill>
                <a:latin typeface="Times New Roman"/>
                <a:cs typeface="Times New Roman"/>
              </a:rPr>
              <a:t>i</a:t>
            </a:r>
            <a:r>
              <a:rPr sz="800" spc="75" dirty="0">
                <a:solidFill>
                  <a:srgbClr val="050505"/>
                </a:solidFill>
                <a:latin typeface="Times New Roman"/>
                <a:cs typeface="Times New Roman"/>
              </a:rPr>
              <a:t>n</a:t>
            </a:r>
            <a:r>
              <a:rPr sz="800" spc="-10" dirty="0">
                <a:solidFill>
                  <a:srgbClr val="424242"/>
                </a:solidFill>
                <a:latin typeface="Times New Roman"/>
                <a:cs typeface="Times New Roman"/>
              </a:rPr>
              <a:t>a</a:t>
            </a:r>
            <a:r>
              <a:rPr sz="800" spc="55" dirty="0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sz="800" spc="105" dirty="0">
                <a:solidFill>
                  <a:srgbClr val="050505"/>
                </a:solidFill>
                <a:latin typeface="Times New Roman"/>
                <a:cs typeface="Times New Roman"/>
              </a:rPr>
              <a:t>5</a:t>
            </a:r>
            <a:r>
              <a:rPr sz="800" spc="-3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800" spc="45" dirty="0">
                <a:solidFill>
                  <a:srgbClr val="1C1C1D"/>
                </a:solidFill>
                <a:latin typeface="Times New Roman"/>
                <a:cs typeface="Times New Roman"/>
              </a:rPr>
              <a:t>de</a:t>
            </a:r>
            <a:r>
              <a:rPr sz="800" spc="40" dirty="0">
                <a:solidFill>
                  <a:srgbClr val="1C1C1D"/>
                </a:solidFill>
                <a:latin typeface="Times New Roman"/>
                <a:cs typeface="Times New Roman"/>
              </a:rPr>
              <a:t> </a:t>
            </a:r>
            <a:r>
              <a:rPr sz="800" spc="105" dirty="0">
                <a:solidFill>
                  <a:srgbClr val="050505"/>
                </a:solidFill>
                <a:latin typeface="Times New Roman"/>
                <a:cs typeface="Times New Roman"/>
              </a:rPr>
              <a:t>5</a:t>
            </a:r>
            <a:endParaRPr sz="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1910</Words>
  <Application>Microsoft Office PowerPoint</Application>
  <PresentationFormat>Benutzerdefiniert</PresentationFormat>
  <Paragraphs>153</Paragraphs>
  <Slides>5</Slides>
  <Notes>5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5</vt:i4>
      </vt:variant>
    </vt:vector>
  </HeadingPairs>
  <TitlesOfParts>
    <vt:vector size="6" baseType="lpstr"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2018-06-25T18:11:52Z</dcterms:created>
  <dcterms:modified xsi:type="dcterms:W3CDTF">2018-06-25T16:11:56Z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