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1575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7240" y="658368"/>
            <a:ext cx="699516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473952" y="10081259"/>
            <a:ext cx="841248" cy="4160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85460" y="213463"/>
            <a:ext cx="2960370" cy="1116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25" dirty="0">
                <a:solidFill>
                  <a:srgbClr val="C8C6C8"/>
                </a:solidFill>
                <a:latin typeface="Arial"/>
                <a:cs typeface="Arial"/>
              </a:rPr>
              <a:t>,.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200">
              <a:latin typeface="Times New Roman"/>
              <a:cs typeface="Times New Roman"/>
            </a:endParaRPr>
          </a:p>
          <a:p>
            <a:pPr marL="1181735">
              <a:lnSpc>
                <a:spcPct val="100000"/>
              </a:lnSpc>
            </a:pPr>
            <a:r>
              <a:rPr sz="2300" b="1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177290">
              <a:lnSpc>
                <a:spcPct val="100000"/>
              </a:lnSpc>
              <a:spcBef>
                <a:spcPts val="80"/>
              </a:spcBef>
            </a:pPr>
            <a:r>
              <a:rPr sz="1600" b="1" spc="3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00" b="1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1388" y="1471664"/>
            <a:ext cx="6066155" cy="16490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30425" indent="3220085">
              <a:lnSpc>
                <a:spcPct val="100000"/>
              </a:lnSpc>
            </a:pPr>
            <a:r>
              <a:rPr sz="1000" spc="-65" dirty="0">
                <a:solidFill>
                  <a:srgbClr val="1F1F1F"/>
                </a:solidFill>
                <a:latin typeface="Times New Roman"/>
                <a:cs typeface="Times New Roman"/>
              </a:rPr>
              <a:t>P</a:t>
            </a:r>
            <a:r>
              <a:rPr sz="1000" spc="-15" dirty="0">
                <a:solidFill>
                  <a:srgbClr val="383838"/>
                </a:solidFill>
                <a:latin typeface="Times New Roman"/>
                <a:cs typeface="Times New Roman"/>
              </a:rPr>
              <a:t>á</a:t>
            </a:r>
            <a:r>
              <a:rPr sz="1000" spc="15" dirty="0">
                <a:solidFill>
                  <a:srgbClr val="383838"/>
                </a:solidFill>
                <a:latin typeface="Times New Roman"/>
                <a:cs typeface="Times New Roman"/>
              </a:rPr>
              <a:t>g</a:t>
            </a:r>
            <a:r>
              <a:rPr sz="1000" spc="-45" dirty="0">
                <a:solidFill>
                  <a:srgbClr val="1F1F1F"/>
                </a:solidFill>
                <a:latin typeface="Times New Roman"/>
                <a:cs typeface="Times New Roman"/>
              </a:rPr>
              <a:t>ina</a:t>
            </a:r>
            <a:r>
              <a:rPr sz="100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00" spc="-17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000" spc="-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C0C0C"/>
                </a:solidFill>
                <a:latin typeface="Times New Roman"/>
                <a:cs typeface="Times New Roman"/>
              </a:rPr>
              <a:t>d</a:t>
            </a:r>
            <a:r>
              <a:rPr sz="1000" spc="40" dirty="0">
                <a:solidFill>
                  <a:srgbClr val="383838"/>
                </a:solidFill>
                <a:latin typeface="Times New Roman"/>
                <a:cs typeface="Times New Roman"/>
              </a:rPr>
              <a:t>e</a:t>
            </a:r>
            <a:r>
              <a:rPr sz="1000" spc="-3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383838"/>
                </a:solidFill>
                <a:latin typeface="Times New Roman"/>
                <a:cs typeface="Times New Roman"/>
              </a:rPr>
              <a:t>7</a:t>
            </a: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00">
              <a:latin typeface="Times New Roman"/>
              <a:cs typeface="Times New Roman"/>
            </a:endParaRPr>
          </a:p>
          <a:p>
            <a:pPr marR="31750" algn="ctr">
              <a:lnSpc>
                <a:spcPct val="100000"/>
              </a:lnSpc>
            </a:pPr>
            <a:r>
              <a:rPr sz="1100" b="1" spc="-3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100" b="1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00" b="1" spc="-6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050" b="1" spc="352" baseline="23809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050" b="1" spc="89" baseline="23809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C0C0C"/>
                </a:solidFill>
                <a:latin typeface="Arial"/>
                <a:cs typeface="Arial"/>
              </a:rPr>
              <a:t>002/</a:t>
            </a:r>
            <a:r>
              <a:rPr sz="1100" b="1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90" dirty="0">
                <a:solidFill>
                  <a:srgbClr val="0C0C0C"/>
                </a:solidFill>
                <a:latin typeface="Arial"/>
                <a:cs typeface="Arial"/>
              </a:rPr>
              <a:t>20</a:t>
            </a:r>
            <a:r>
              <a:rPr sz="1100" b="1" spc="-4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100" b="1" spc="110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marR="5080" indent="431165">
              <a:lnSpc>
                <a:spcPct val="86400"/>
              </a:lnSpc>
            </a:pPr>
            <a:r>
              <a:rPr sz="1550" spc="30" dirty="0">
                <a:solidFill>
                  <a:srgbClr val="0C0C0C"/>
                </a:solidFill>
                <a:latin typeface="Times New Roman"/>
                <a:cs typeface="Times New Roman"/>
              </a:rPr>
              <a:t>o</a:t>
            </a:r>
            <a:r>
              <a:rPr sz="1550" spc="-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100" b="1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b="1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10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C0C0C"/>
                </a:solidFill>
                <a:latin typeface="Arial"/>
                <a:cs typeface="Arial"/>
              </a:rPr>
              <a:t>CLUBE,</a:t>
            </a:r>
            <a:r>
              <a:rPr sz="11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assoc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ação</a:t>
            </a:r>
            <a:r>
              <a:rPr sz="10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sem</a:t>
            </a:r>
            <a:r>
              <a:rPr sz="10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fins</a:t>
            </a:r>
            <a:r>
              <a:rPr sz="10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econô</a:t>
            </a:r>
            <a:r>
              <a:rPr sz="1050" spc="45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1F1F1F"/>
                </a:solidFill>
                <a:latin typeface="Arial"/>
                <a:cs typeface="Arial"/>
              </a:rPr>
              <a:t>cos</a:t>
            </a:r>
            <a:r>
              <a:rPr sz="105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lucrat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vos,</a:t>
            </a:r>
            <a:r>
              <a:rPr sz="10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10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F1F1F"/>
                </a:solidFill>
                <a:latin typeface="Arial"/>
                <a:cs typeface="Arial"/>
              </a:rPr>
              <a:t>sede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foro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r>
              <a:rPr sz="10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cidade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Horizonte, 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Estado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05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nas</a:t>
            </a:r>
            <a:r>
              <a:rPr sz="105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Gerais,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2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Benvinda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Carvalho,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fina</a:t>
            </a:r>
            <a:r>
              <a:rPr sz="1050" spc="2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50" spc="350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endParaRPr sz="1050">
              <a:latin typeface="Arial"/>
              <a:cs typeface="Arial"/>
            </a:endParaRPr>
          </a:p>
          <a:p>
            <a:pPr marL="12700" marR="34290" indent="4445" algn="just">
              <a:lnSpc>
                <a:spcPct val="100899"/>
              </a:lnSpc>
              <a:spcBef>
                <a:spcPts val="35"/>
              </a:spcBef>
            </a:pPr>
            <a:r>
              <a:rPr sz="1050" spc="-35" dirty="0">
                <a:solidFill>
                  <a:srgbClr val="0C0C0C"/>
                </a:solidFill>
                <a:latin typeface="Arial"/>
                <a:cs typeface="Arial"/>
              </a:rPr>
              <a:t>Ba</a:t>
            </a:r>
            <a:r>
              <a:rPr sz="105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rro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Santo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Antônio, </a:t>
            </a:r>
            <a:r>
              <a:rPr sz="10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CEP: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30</a:t>
            </a:r>
            <a:r>
              <a:rPr sz="1050" spc="-3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050" spc="40" dirty="0">
                <a:solidFill>
                  <a:srgbClr val="0C0C0C"/>
                </a:solidFill>
                <a:latin typeface="Arial"/>
                <a:cs typeface="Arial"/>
              </a:rPr>
              <a:t>330-</a:t>
            </a:r>
            <a:r>
              <a:rPr sz="1050" spc="-9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80</a:t>
            </a:r>
            <a:r>
              <a:rPr sz="1050" spc="-3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050" spc="-85" dirty="0">
                <a:solidFill>
                  <a:srgbClr val="0C0C0C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7.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4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99.252/000</a:t>
            </a:r>
            <a:r>
              <a:rPr sz="1050" spc="-5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-00: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F1F1F"/>
                </a:solidFill>
                <a:latin typeface="Arial"/>
                <a:cs typeface="Arial"/>
              </a:rPr>
              <a:t>ato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por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C0C0C"/>
                </a:solidFill>
                <a:latin typeface="Arial"/>
                <a:cs typeface="Arial"/>
              </a:rPr>
              <a:t>seus</a:t>
            </a:r>
            <a:r>
              <a:rPr sz="105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representantes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0C0C0C"/>
                </a:solidFill>
                <a:latin typeface="Arial"/>
                <a:cs typeface="Arial"/>
              </a:rPr>
              <a:t>egais,</a:t>
            </a:r>
            <a:r>
              <a:rPr sz="10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ora</a:t>
            </a:r>
            <a:r>
              <a:rPr sz="10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denom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nado</a:t>
            </a:r>
            <a:r>
              <a:rPr sz="10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C0C0C"/>
                </a:solidFill>
                <a:latin typeface="Arial"/>
                <a:cs typeface="Arial"/>
              </a:rPr>
              <a:t>CON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050" spc="-55" dirty="0">
                <a:solidFill>
                  <a:srgbClr val="0C0C0C"/>
                </a:solidFill>
                <a:latin typeface="Arial"/>
                <a:cs typeface="Arial"/>
              </a:rPr>
              <a:t>RATANTE,</a:t>
            </a:r>
            <a:r>
              <a:rPr sz="10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F1F1F"/>
                </a:solidFill>
                <a:latin typeface="Arial"/>
                <a:cs typeface="Arial"/>
              </a:rPr>
              <a:t>outro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ado,</a:t>
            </a:r>
            <a:r>
              <a:rPr sz="10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00" b="1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14" dirty="0">
                <a:solidFill>
                  <a:srgbClr val="0C0C0C"/>
                </a:solidFill>
                <a:latin typeface="Arial"/>
                <a:cs typeface="Arial"/>
              </a:rPr>
              <a:t>&amp;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00" b="1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C0C0C"/>
                </a:solidFill>
                <a:latin typeface="Arial"/>
                <a:cs typeface="Arial"/>
              </a:rPr>
              <a:t>CAMP</a:t>
            </a:r>
            <a:r>
              <a:rPr sz="1100" b="1" spc="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35" dirty="0">
                <a:solidFill>
                  <a:srgbClr val="0C0C0C"/>
                </a:solidFill>
                <a:latin typeface="Arial"/>
                <a:cs typeface="Arial"/>
              </a:rPr>
              <a:t>NAS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50" dirty="0">
                <a:solidFill>
                  <a:srgbClr val="0C0C0C"/>
                </a:solidFill>
                <a:latin typeface="Arial"/>
                <a:cs typeface="Arial"/>
              </a:rPr>
              <a:t>COMER</a:t>
            </a:r>
            <a:r>
              <a:rPr sz="1100" b="1" spc="-48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00" b="1" spc="-25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7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00" b="1" spc="-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100" b="1" spc="-1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100" b="1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54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1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b="1" spc="-10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b="1" spc="20" dirty="0">
                <a:solidFill>
                  <a:srgbClr val="0C0C0C"/>
                </a:solidFill>
                <a:latin typeface="Arial"/>
                <a:cs typeface="Arial"/>
              </a:rPr>
              <a:t>P.,</a:t>
            </a:r>
            <a:r>
              <a:rPr sz="1100" b="1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com </a:t>
            </a:r>
            <a:r>
              <a:rPr sz="105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sede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Rua</a:t>
            </a:r>
            <a:r>
              <a:rPr sz="10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Arna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Barret</a:t>
            </a: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50" spc="35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0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050" spc="284" baseline="23809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050" baseline="23809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50" spc="-104" baseline="23809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1.06</a:t>
            </a:r>
            <a:r>
              <a:rPr sz="1050" spc="-75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050" spc="35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0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Sal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Times New Roman"/>
                <a:cs typeface="Times New Roman"/>
              </a:rPr>
              <a:t>J,</a:t>
            </a:r>
            <a:r>
              <a:rPr sz="11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8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Conjunto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B,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C0C0C"/>
                </a:solidFill>
                <a:latin typeface="Arial"/>
                <a:cs typeface="Arial"/>
              </a:rPr>
              <a:t>Bairro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S]ao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Bernardo,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mun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cípio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Campi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nas</a:t>
            </a:r>
            <a:r>
              <a:rPr sz="10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05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050" spc="-15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050" spc="35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0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inscr</a:t>
            </a:r>
            <a:r>
              <a:rPr sz="1050" spc="-7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ta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0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C0C0C"/>
                </a:solidFill>
                <a:latin typeface="Arial"/>
                <a:cs typeface="Arial"/>
              </a:rPr>
              <a:t>CNPJ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sob</a:t>
            </a:r>
            <a:r>
              <a:rPr sz="10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C0C0C"/>
                </a:solidFill>
                <a:latin typeface="Arial"/>
                <a:cs typeface="Arial"/>
              </a:rPr>
              <a:t>nº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6</a:t>
            </a:r>
            <a:r>
              <a:rPr sz="1050" spc="20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501.56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4</a:t>
            </a:r>
            <a:r>
              <a:rPr sz="1050" spc="155" dirty="0">
                <a:solidFill>
                  <a:srgbClr val="383838"/>
                </a:solidFill>
                <a:latin typeface="Arial"/>
                <a:cs typeface="Arial"/>
              </a:rPr>
              <a:t>/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000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49880" y="4270125"/>
          <a:ext cx="5772785" cy="39801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3662"/>
                <a:gridCol w="616150"/>
                <a:gridCol w="2918842"/>
                <a:gridCol w="798295"/>
                <a:gridCol w="832027"/>
              </a:tblGrid>
              <a:tr h="17678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4497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Qtde.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4497">
                      <a:solidFill>
                        <a:srgbClr val="282828"/>
                      </a:solidFill>
                      <a:prstDash val="solid"/>
                    </a:lnR>
                    <a:lnT w="4497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1100" b="1" spc="-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28282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100" b="1" spc="1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100" b="1" spc="-1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B w="8994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100" b="1" spc="-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B w="8994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74520">
                <a:tc>
                  <a:txBody>
                    <a:bodyPr/>
                    <a:lstStyle/>
                    <a:p>
                      <a:pPr marL="5905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as de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0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05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050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105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2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.O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209</a:t>
                      </a:r>
                      <a:r>
                        <a:rPr sz="1050" spc="-2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707070"/>
                      </a:solidFill>
                      <a:prstDash val="solid"/>
                    </a:lnT>
                    <a:lnB w="8994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12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050" spc="-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056</a:t>
                      </a:r>
                      <a:r>
                        <a:rPr sz="10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707070"/>
                      </a:solidFill>
                      <a:prstDash val="solid"/>
                    </a:lnT>
                    <a:lnB w="4497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74522">
                <a:tc>
                  <a:txBody>
                    <a:bodyPr/>
                    <a:lstStyle/>
                    <a:p>
                      <a:pPr marL="24130" algn="ctr">
                        <a:lnSpc>
                          <a:spcPts val="1445"/>
                        </a:lnSpc>
                      </a:pPr>
                      <a:r>
                        <a:rPr sz="1250" b="1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50" spc="-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3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ras</a:t>
                      </a:r>
                      <a:r>
                        <a:rPr sz="1050" spc="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1050" spc="-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namento</a:t>
                      </a:r>
                      <a:r>
                        <a:rPr sz="10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suspenso</a:t>
                      </a:r>
                      <a:r>
                        <a:rPr sz="10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0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ny</a:t>
                      </a:r>
                      <a:r>
                        <a:rPr sz="1050" spc="-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1050" spc="-4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1050" spc="-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44444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725</a:t>
                      </a:r>
                      <a:r>
                        <a:rPr sz="10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4497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72253"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480"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C0C0C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Obstácu</a:t>
                      </a:r>
                      <a:r>
                        <a:rPr sz="10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025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50" spc="-1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4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1.90</a:t>
                      </a:r>
                      <a:r>
                        <a:rPr sz="1050" spc="-8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spc="-1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172255">
                <a:tc>
                  <a:txBody>
                    <a:bodyPr/>
                    <a:lstStyle/>
                    <a:p>
                      <a:pPr marL="17145" algn="ctr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ts val="1245"/>
                        </a:lnSpc>
                      </a:pPr>
                      <a:r>
                        <a:rPr sz="1050" spc="-3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Tatame</a:t>
                      </a:r>
                      <a:r>
                        <a:rPr sz="1050" spc="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eva</a:t>
                      </a:r>
                      <a:r>
                        <a:rPr sz="1050" spc="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enca</a:t>
                      </a:r>
                      <a:r>
                        <a:rPr sz="10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xe</a:t>
                      </a:r>
                      <a:r>
                        <a:rPr sz="10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0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10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102</a:t>
                      </a:r>
                      <a:r>
                        <a:rPr sz="1050" spc="-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1.63</a:t>
                      </a:r>
                      <a:r>
                        <a:rPr sz="1050" spc="-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2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4497">
                      <a:solidFill>
                        <a:srgbClr val="2F2F2F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172255"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100" b="1" spc="-3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0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faixas</a:t>
                      </a:r>
                      <a:r>
                        <a:rPr sz="10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1050" spc="-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cas</a:t>
                      </a:r>
                      <a:r>
                        <a:rPr sz="1050" spc="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theraband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10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10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4497">
                      <a:solidFill>
                        <a:srgbClr val="707070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74520"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100" b="1" spc="-2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50" spc="-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ubos</a:t>
                      </a:r>
                      <a:r>
                        <a:rPr sz="1050" spc="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50" spc="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as de tên</a:t>
                      </a:r>
                      <a:r>
                        <a:rPr sz="105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B5B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257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10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B5B60"/>
                      </a:solidFill>
                      <a:prstDash val="solid"/>
                    </a:lnB>
                  </a:tcPr>
                </a:tc>
              </a:tr>
              <a:tr h="176787"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</a:pPr>
                      <a:r>
                        <a:rPr sz="1100" b="1" spc="-3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4497">
                      <a:solidFill>
                        <a:srgbClr val="2F2F2F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2F2F2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46464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050" spc="1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1050" spc="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c/10</a:t>
                      </a:r>
                      <a:r>
                        <a:rPr sz="10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1050" spc="-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60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0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60"/>
                      </a:solidFill>
                      <a:prstDash val="solid"/>
                    </a:lnT>
                    <a:lnB w="8994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169988"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100" b="1" spc="-3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13492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54545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10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1050" spc="10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10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280</a:t>
                      </a:r>
                      <a:r>
                        <a:rPr sz="10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747474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69988">
                <a:tc>
                  <a:txBody>
                    <a:bodyPr/>
                    <a:lstStyle/>
                    <a:p>
                      <a:pPr marL="18415" algn="ctr">
                        <a:lnSpc>
                          <a:spcPts val="1315"/>
                        </a:lnSpc>
                      </a:pPr>
                      <a:r>
                        <a:rPr sz="1100" b="1" spc="-3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13492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54545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050" spc="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sai</a:t>
                      </a:r>
                      <a:r>
                        <a:rPr sz="10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c/5</a:t>
                      </a:r>
                      <a:r>
                        <a:rPr sz="1050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</a:pPr>
                      <a:r>
                        <a:rPr sz="1050" spc="-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-2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1050" spc="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176789"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</a:pPr>
                      <a:r>
                        <a:rPr sz="1100" b="1" spc="-3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13492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449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54545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1050" spc="-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ates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1050" spc="-3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1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sz="1050" spc="-229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spc="-10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72253">
                <a:tc>
                  <a:txBody>
                    <a:bodyPr/>
                    <a:lstStyle/>
                    <a:p>
                      <a:pPr marL="17780" algn="ctr">
                        <a:lnSpc>
                          <a:spcPts val="1315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4497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7C7C7C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Bolsas</a:t>
                      </a:r>
                      <a:r>
                        <a:rPr sz="1050" spc="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1050" spc="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7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bolas</a:t>
                      </a:r>
                      <a:r>
                        <a:rPr sz="1050" spc="4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ona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50" spc="-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360</a:t>
                      </a:r>
                      <a:r>
                        <a:rPr sz="10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172255"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707070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Tabe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6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fixa</a:t>
                      </a:r>
                      <a:r>
                        <a:rPr sz="10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acrílico</a:t>
                      </a:r>
                      <a:r>
                        <a:rPr sz="10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4.4</a:t>
                      </a:r>
                      <a:r>
                        <a:rPr sz="10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4.428</a:t>
                      </a:r>
                      <a:r>
                        <a:rPr sz="10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74520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Cadeira</a:t>
                      </a:r>
                      <a:r>
                        <a:rPr sz="1050" spc="10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1050" spc="-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1050" spc="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050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profissional.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3.</a:t>
                      </a:r>
                      <a:r>
                        <a:rPr sz="1050" spc="-18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050" spc="1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spc="-4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50" spc="-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</a:tr>
              <a:tr h="172255"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575757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575757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1050" spc="1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1050" spc="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55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1050" spc="-2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spc="-10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1.080</a:t>
                      </a:r>
                      <a:r>
                        <a:rPr sz="1050" spc="-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5B5B5B"/>
                      </a:solidFill>
                      <a:prstDash val="solid"/>
                    </a:lnR>
                    <a:lnT w="8994">
                      <a:solidFill>
                        <a:srgbClr val="545457"/>
                      </a:solidFill>
                      <a:prstDash val="solid"/>
                    </a:lnT>
                    <a:lnB w="8994">
                      <a:solidFill>
                        <a:srgbClr val="646467"/>
                      </a:solidFill>
                      <a:prstDash val="solid"/>
                    </a:lnB>
                  </a:tcPr>
                </a:tc>
              </a:tr>
              <a:tr h="167722"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</a:pPr>
                      <a:r>
                        <a:rPr sz="1100" b="1" spc="-8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575757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78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575757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10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cadeira</a:t>
                      </a:r>
                      <a:r>
                        <a:rPr sz="10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arb</a:t>
                      </a:r>
                      <a:r>
                        <a:rPr sz="10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10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98</a:t>
                      </a:r>
                      <a:r>
                        <a:rPr sz="10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980</a:t>
                      </a:r>
                      <a:r>
                        <a:rPr sz="10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4646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172253"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vôlei</a:t>
                      </a:r>
                      <a:r>
                        <a:rPr sz="1050" spc="9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seda</a:t>
                      </a:r>
                      <a:r>
                        <a:rPr sz="1050" spc="10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profissional.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31</a:t>
                      </a:r>
                      <a:r>
                        <a:rPr sz="10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176787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1050" spc="13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050" spc="-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05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1050" spc="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2570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176787"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Carr</a:t>
                      </a:r>
                      <a:r>
                        <a:rPr sz="1050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nho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de vô</a:t>
                      </a:r>
                      <a:r>
                        <a:rPr sz="1050" spc="1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398,50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797</a:t>
                      </a:r>
                      <a:r>
                        <a:rPr sz="1050" spc="-2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328644"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 marR="55880" indent="8890">
                        <a:lnSpc>
                          <a:spcPts val="125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0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xas </a:t>
                      </a:r>
                      <a:r>
                        <a:rPr sz="1050" spc="-1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acas</a:t>
                      </a:r>
                      <a:r>
                        <a:rPr sz="1050" spc="12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-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1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1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1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1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subst</a:t>
                      </a:r>
                      <a:r>
                        <a:rPr sz="10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tu</a:t>
                      </a:r>
                      <a:r>
                        <a:rPr sz="10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ção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739</a:t>
                      </a:r>
                      <a:r>
                        <a:rPr sz="1050" spc="4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1.47</a:t>
                      </a:r>
                      <a:r>
                        <a:rPr sz="10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50" spc="-20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169988"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Campainha </a:t>
                      </a:r>
                      <a:r>
                        <a:rPr sz="1050" spc="-1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6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arbitragem</a:t>
                      </a:r>
                      <a:r>
                        <a:rPr sz="1050" spc="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13492">
                      <a:solidFill>
                        <a:srgbClr val="5B5B5B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245"/>
                        </a:lnSpc>
                      </a:pP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2.05</a:t>
                      </a:r>
                      <a:r>
                        <a:rPr sz="1050" spc="-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4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5B5B5B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3510">
                        <a:lnSpc>
                          <a:spcPts val="1245"/>
                        </a:lnSpc>
                      </a:pPr>
                      <a:r>
                        <a:rPr sz="10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1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050" spc="-10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174522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1100" b="1" spc="35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100" b="1" spc="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33.47</a:t>
                      </a:r>
                      <a:r>
                        <a:rPr sz="1100" b="1" spc="-5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100" b="1" spc="-170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100" b="1" dirty="0">
                          <a:solidFill>
                            <a:srgbClr val="0C0C0C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711388" y="3124275"/>
            <a:ext cx="5036820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250"/>
              </a:lnSpc>
            </a:pP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48, </a:t>
            </a:r>
            <a:r>
              <a:rPr sz="10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35" dirty="0">
                <a:solidFill>
                  <a:srgbClr val="0C0C0C"/>
                </a:solidFill>
                <a:latin typeface="Arial"/>
                <a:cs typeface="Arial"/>
              </a:rPr>
              <a:t>José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Eudes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C0C0C"/>
                </a:solidFill>
                <a:latin typeface="Arial"/>
                <a:cs typeface="Arial"/>
              </a:rPr>
              <a:t>Corre</a:t>
            </a:r>
            <a:r>
              <a:rPr sz="1100" b="1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Barbosa,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ora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denominada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firmam</a:t>
            </a:r>
            <a:r>
              <a:rPr sz="10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C0C0C"/>
                </a:solidFill>
                <a:latin typeface="Arial"/>
                <a:cs typeface="Arial"/>
              </a:rPr>
              <a:t>CONTRA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O,</a:t>
            </a:r>
            <a:r>
              <a:rPr sz="10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C0C0C"/>
                </a:solidFill>
                <a:latin typeface="Arial"/>
                <a:cs typeface="Arial"/>
              </a:rPr>
              <a:t>med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ante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1F1F1F"/>
                </a:solidFill>
                <a:latin typeface="Arial"/>
                <a:cs typeface="Arial"/>
              </a:rPr>
              <a:t>as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cláusu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5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condi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ções:</a:t>
            </a:r>
            <a:endParaRPr sz="105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675"/>
              </a:spcBef>
            </a:pPr>
            <a:r>
              <a:rPr sz="1100" b="1" spc="-55" dirty="0">
                <a:solidFill>
                  <a:srgbClr val="0C0C0C"/>
                </a:solidFill>
                <a:latin typeface="Arial"/>
                <a:cs typeface="Arial"/>
              </a:rPr>
              <a:t>CLÁUS</a:t>
            </a:r>
            <a:r>
              <a:rPr sz="1100" b="1" spc="-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00" b="1" spc="-60" dirty="0">
                <a:solidFill>
                  <a:srgbClr val="0C0C0C"/>
                </a:solidFill>
                <a:latin typeface="Arial"/>
                <a:cs typeface="Arial"/>
              </a:rPr>
              <a:t>LA</a:t>
            </a:r>
            <a:r>
              <a:rPr sz="1100" b="1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750" spc="-40" dirty="0">
                <a:solidFill>
                  <a:srgbClr val="0C0C0C"/>
                </a:solidFill>
                <a:latin typeface="Times New Roman"/>
                <a:cs typeface="Times New Roman"/>
              </a:rPr>
              <a:t>ª</a:t>
            </a:r>
            <a:r>
              <a:rPr sz="1750" spc="-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750" spc="47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100" b="1" spc="-5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endParaRPr sz="1100">
              <a:latin typeface="Arial"/>
              <a:cs typeface="Arial"/>
            </a:endParaRPr>
          </a:p>
          <a:p>
            <a:pPr marL="448945">
              <a:lnSpc>
                <a:spcPct val="100000"/>
              </a:lnSpc>
              <a:spcBef>
                <a:spcPts val="1135"/>
              </a:spcBef>
            </a:pPr>
            <a:r>
              <a:rPr sz="1050" spc="-5" dirty="0">
                <a:solidFill>
                  <a:srgbClr val="0C0C0C"/>
                </a:solidFill>
                <a:latin typeface="Arial"/>
                <a:cs typeface="Arial"/>
              </a:rPr>
              <a:t>Constitui</a:t>
            </a:r>
            <a:r>
              <a:rPr sz="10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10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desse</a:t>
            </a:r>
            <a:r>
              <a:rPr sz="10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fornecimento</a:t>
            </a:r>
            <a:r>
              <a:rPr sz="10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segu</a:t>
            </a:r>
            <a:r>
              <a:rPr sz="1050" spc="4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ntes</a:t>
            </a:r>
            <a:r>
              <a:rPr sz="105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itens: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24983" y="3129420"/>
            <a:ext cx="91884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65" dirty="0">
                <a:solidFill>
                  <a:srgbClr val="0C0C0C"/>
                </a:solidFill>
                <a:latin typeface="Arial"/>
                <a:cs typeface="Arial"/>
              </a:rPr>
              <a:t>CON</a:t>
            </a:r>
            <a:r>
              <a:rPr sz="1050" spc="-6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050" spc="-50" dirty="0">
                <a:solidFill>
                  <a:srgbClr val="0C0C0C"/>
                </a:solidFill>
                <a:latin typeface="Arial"/>
                <a:cs typeface="Arial"/>
              </a:rPr>
              <a:t>RATADA,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06891" y="8428525"/>
            <a:ext cx="6670040" cy="1337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40715" indent="8890" algn="just">
              <a:lnSpc>
                <a:spcPct val="106200"/>
              </a:lnSpc>
            </a:pP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Para </a:t>
            </a:r>
            <a:r>
              <a:rPr sz="10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5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treinamento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F1F1F"/>
                </a:solidFill>
                <a:latin typeface="Arial"/>
                <a:cs typeface="Arial"/>
              </a:rPr>
              <a:t>envo</a:t>
            </a:r>
            <a:r>
              <a:rPr sz="1050" spc="-3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vidos </a:t>
            </a:r>
            <a:r>
              <a:rPr sz="105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Projeto </a:t>
            </a:r>
            <a:r>
              <a:rPr sz="10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050" spc="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10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FORMANDO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C0C0C"/>
                </a:solidFill>
                <a:latin typeface="Arial"/>
                <a:cs typeface="Arial"/>
              </a:rPr>
              <a:t>ATLETAS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050" spc="13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MP</a:t>
            </a:r>
            <a:r>
              <a:rPr sz="105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050" spc="-11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050" spc="254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1050" spc="-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em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conform</a:t>
            </a:r>
            <a:r>
              <a:rPr sz="1050" spc="7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1F1F1F"/>
                </a:solidFill>
                <a:latin typeface="Arial"/>
                <a:cs typeface="Arial"/>
              </a:rPr>
              <a:t>dade</a:t>
            </a:r>
            <a:r>
              <a:rPr sz="10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com </a:t>
            </a:r>
            <a:r>
              <a:rPr sz="10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0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F1F1F"/>
                </a:solidFill>
                <a:latin typeface="Arial"/>
                <a:cs typeface="Arial"/>
              </a:rPr>
              <a:t>espec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ficações</a:t>
            </a:r>
            <a:r>
              <a:rPr sz="1050" spc="1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C0C0C"/>
                </a:solidFill>
                <a:latin typeface="Arial"/>
                <a:cs typeface="Arial"/>
              </a:rPr>
              <a:t>Anexo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050" spc="35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050" spc="-1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conforme </a:t>
            </a:r>
            <a:r>
              <a:rPr sz="10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divisão </a:t>
            </a:r>
            <a:r>
              <a:rPr sz="10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apr</a:t>
            </a:r>
            <a:r>
              <a:rPr sz="1050" spc="4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50" spc="-10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entada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0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F1F1F"/>
                </a:solidFill>
                <a:latin typeface="Arial"/>
                <a:cs typeface="Arial"/>
              </a:rPr>
              <a:t>Edital</a:t>
            </a:r>
            <a:r>
              <a:rPr sz="10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F1F1F"/>
                </a:solidFill>
                <a:latin typeface="Arial"/>
                <a:cs typeface="Arial"/>
              </a:rPr>
              <a:t>Conv</a:t>
            </a:r>
            <a:r>
              <a:rPr sz="1050" spc="-4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12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C0C0C"/>
                </a:solidFill>
                <a:latin typeface="Arial"/>
                <a:cs typeface="Arial"/>
              </a:rPr>
              <a:t>n°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3</a:t>
            </a:r>
            <a:r>
              <a:rPr sz="105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1050" spc="40" dirty="0">
                <a:solidFill>
                  <a:srgbClr val="1F1F1F"/>
                </a:solidFill>
                <a:latin typeface="Arial"/>
                <a:cs typeface="Arial"/>
              </a:rPr>
              <a:t>20</a:t>
            </a:r>
            <a:r>
              <a:rPr sz="1050" spc="-6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050" spc="45" dirty="0">
                <a:solidFill>
                  <a:srgbClr val="1F1F1F"/>
                </a:solidFill>
                <a:latin typeface="Arial"/>
                <a:cs typeface="Arial"/>
              </a:rPr>
              <a:t>5</a:t>
            </a:r>
            <a:r>
              <a:rPr sz="1050" spc="90" dirty="0">
                <a:solidFill>
                  <a:srgbClr val="606060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marR="5080">
              <a:lnSpc>
                <a:spcPts val="1250"/>
              </a:lnSpc>
            </a:pPr>
            <a:r>
              <a:rPr sz="1100" b="1" spc="10" dirty="0">
                <a:solidFill>
                  <a:srgbClr val="0C0C0C"/>
                </a:solidFill>
                <a:latin typeface="Arial"/>
                <a:cs typeface="Arial"/>
              </a:rPr>
              <a:t>Parágrafo </a:t>
            </a:r>
            <a:r>
              <a:rPr sz="1100" b="1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100" b="1" spc="80" dirty="0">
                <a:solidFill>
                  <a:srgbClr val="0C0C0C"/>
                </a:solidFill>
                <a:latin typeface="Arial"/>
                <a:cs typeface="Arial"/>
              </a:rPr>
              <a:t>°.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C0C0C"/>
                </a:solidFill>
                <a:latin typeface="Arial"/>
                <a:cs typeface="Arial"/>
              </a:rPr>
              <a:t>Durante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vigênc</a:t>
            </a:r>
            <a:r>
              <a:rPr sz="1050" spc="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050" spc="130" dirty="0">
                <a:solidFill>
                  <a:srgbClr val="383838"/>
                </a:solidFill>
                <a:latin typeface="Arial"/>
                <a:cs typeface="Arial"/>
              </a:rPr>
              <a:t>º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estabe</a:t>
            </a:r>
            <a:r>
              <a:rPr sz="1050" spc="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ecido </a:t>
            </a:r>
            <a:r>
              <a:rPr sz="105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caput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deste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F1F1F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poder</a:t>
            </a:r>
            <a:r>
              <a:rPr sz="1050" spc="-130" dirty="0">
                <a:solidFill>
                  <a:srgbClr val="1F1F1F"/>
                </a:solidFill>
                <a:latin typeface="Arial"/>
                <a:cs typeface="Arial"/>
              </a:rPr>
              <a:t>á</a:t>
            </a:r>
            <a:r>
              <a:rPr sz="1050" spc="2039" dirty="0">
                <a:solidFill>
                  <a:srgbClr val="8587A3"/>
                </a:solidFill>
                <a:latin typeface="Arial"/>
                <a:cs typeface="Arial"/>
              </a:rPr>
              <a:t>!J</a:t>
            </a:r>
            <a:r>
              <a:rPr sz="1050" spc="1455" dirty="0">
                <a:solidFill>
                  <a:srgbClr val="8587A3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sofrer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F1F1F"/>
                </a:solidFill>
                <a:latin typeface="Arial"/>
                <a:cs typeface="Arial"/>
              </a:rPr>
              <a:t>al</a:t>
            </a:r>
            <a:r>
              <a:rPr sz="1050" spc="-2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rações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ac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383838"/>
                </a:solidFill>
                <a:latin typeface="Arial"/>
                <a:cs typeface="Arial"/>
              </a:rPr>
              <a:t>é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scimos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F1F1F"/>
                </a:solidFill>
                <a:latin typeface="Arial"/>
                <a:cs typeface="Arial"/>
              </a:rPr>
              <a:t>supress</a:t>
            </a:r>
            <a:r>
              <a:rPr sz="1050" spc="60" dirty="0">
                <a:solidFill>
                  <a:srgbClr val="1F1F1F"/>
                </a:solidFill>
                <a:latin typeface="Arial"/>
                <a:cs typeface="Arial"/>
              </a:rPr>
              <a:t>õ</a:t>
            </a:r>
            <a:r>
              <a:rPr sz="1050" spc="-10" dirty="0">
                <a:solidFill>
                  <a:srgbClr val="383838"/>
                </a:solidFill>
                <a:latin typeface="Arial"/>
                <a:cs typeface="Arial"/>
              </a:rPr>
              <a:t>es,</a:t>
            </a:r>
            <a:r>
              <a:rPr sz="10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C0C0C"/>
                </a:solidFill>
                <a:latin typeface="Arial"/>
                <a:cs typeface="Arial"/>
              </a:rPr>
              <a:t>lim</a:t>
            </a:r>
            <a:r>
              <a:rPr sz="105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83838"/>
                </a:solidFill>
                <a:latin typeface="Arial"/>
                <a:cs typeface="Arial"/>
              </a:rPr>
              <a:t>2</a:t>
            </a:r>
            <a:r>
              <a:rPr sz="1050" spc="45" dirty="0">
                <a:solidFill>
                  <a:srgbClr val="1F1F1F"/>
                </a:solidFill>
                <a:latin typeface="Arial"/>
                <a:cs typeface="Arial"/>
              </a:rPr>
              <a:t>5</a:t>
            </a:r>
            <a:r>
              <a:rPr sz="1050" spc="195" dirty="0">
                <a:solidFill>
                  <a:srgbClr val="484848"/>
                </a:solidFill>
                <a:latin typeface="Arial"/>
                <a:cs typeface="Arial"/>
              </a:rPr>
              <a:t>%</a:t>
            </a:r>
            <a:r>
              <a:rPr sz="1050" spc="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1F1F1F"/>
                </a:solidFill>
                <a:latin typeface="Arial"/>
                <a:cs typeface="Arial"/>
              </a:rPr>
              <a:t>(</a:t>
            </a:r>
            <a:r>
              <a:rPr sz="1050" spc="35" dirty="0">
                <a:solidFill>
                  <a:srgbClr val="1F1F1F"/>
                </a:solidFill>
                <a:latin typeface="Arial"/>
                <a:cs typeface="Arial"/>
              </a:rPr>
              <a:t>vinte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1050" spc="-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nco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por</a:t>
            </a:r>
            <a:r>
              <a:rPr sz="1050" spc="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1050" spc="2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F1F1F"/>
                </a:solidFill>
                <a:latin typeface="Arial"/>
                <a:cs typeface="Arial"/>
              </a:rPr>
              <a:t>nto)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ts val="1200"/>
              </a:lnSpc>
            </a:pP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cr</a:t>
            </a:r>
            <a:r>
              <a:rPr sz="1050" spc="-6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9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é</a:t>
            </a:r>
            <a:r>
              <a:rPr sz="1050" spc="15" dirty="0">
                <a:solidFill>
                  <a:srgbClr val="1F1F1F"/>
                </a:solidFill>
                <a:latin typeface="Arial"/>
                <a:cs typeface="Arial"/>
              </a:rPr>
              <a:t>rio</a:t>
            </a:r>
            <a:r>
              <a:rPr sz="105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050" spc="-1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050" spc="-45" dirty="0">
                <a:solidFill>
                  <a:srgbClr val="0C0C0C"/>
                </a:solidFill>
                <a:latin typeface="Arial"/>
                <a:cs typeface="Arial"/>
              </a:rPr>
              <a:t>TRATA</a:t>
            </a:r>
            <a:r>
              <a:rPr sz="105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050" dirty="0">
                <a:solidFill>
                  <a:srgbClr val="0C0C0C"/>
                </a:solidFill>
                <a:latin typeface="Arial"/>
                <a:cs typeface="Arial"/>
              </a:rPr>
              <a:t>TE,</a:t>
            </a:r>
            <a:r>
              <a:rPr sz="10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050" spc="-3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50" spc="-2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1F1F1F"/>
                </a:solidFill>
                <a:latin typeface="Arial"/>
                <a:cs typeface="Arial"/>
              </a:rPr>
              <a:t>nte</a:t>
            </a:r>
            <a:r>
              <a:rPr sz="105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C0C0C"/>
                </a:solidFill>
                <a:latin typeface="Arial"/>
                <a:cs typeface="Arial"/>
              </a:rPr>
              <a:t>mot</a:t>
            </a:r>
            <a:r>
              <a:rPr sz="105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05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050" spc="-30" dirty="0">
                <a:solidFill>
                  <a:srgbClr val="383838"/>
                </a:solidFill>
                <a:latin typeface="Arial"/>
                <a:cs typeface="Arial"/>
              </a:rPr>
              <a:t>ç</a:t>
            </a:r>
            <a:r>
              <a:rPr sz="1050" spc="10" dirty="0">
                <a:solidFill>
                  <a:srgbClr val="1F1F1F"/>
                </a:solidFill>
                <a:latin typeface="Arial"/>
                <a:cs typeface="Arial"/>
              </a:rPr>
              <a:t>ã</a:t>
            </a:r>
            <a:r>
              <a:rPr sz="1050" spc="2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50" spc="254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1050" spc="-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nos</a:t>
            </a:r>
            <a:r>
              <a:rPr sz="105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1F1F1F"/>
                </a:solidFill>
                <a:latin typeface="Arial"/>
                <a:cs typeface="Arial"/>
              </a:rPr>
              <a:t>rmos</a:t>
            </a:r>
            <a:r>
              <a:rPr sz="10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F1F1F"/>
                </a:solidFill>
                <a:latin typeface="Arial"/>
                <a:cs typeface="Arial"/>
              </a:rPr>
              <a:t>art.</a:t>
            </a:r>
            <a:r>
              <a:rPr sz="10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65,</a:t>
            </a:r>
            <a:r>
              <a:rPr sz="105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1F1F1F"/>
                </a:solidFill>
                <a:latin typeface="Arial"/>
                <a:cs typeface="Arial"/>
              </a:rPr>
              <a:t>§</a:t>
            </a:r>
            <a:r>
              <a:rPr sz="1050" spc="-3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050" spc="30" dirty="0">
                <a:solidFill>
                  <a:srgbClr val="1F1F1F"/>
                </a:solidFill>
                <a:latin typeface="Arial"/>
                <a:cs typeface="Arial"/>
              </a:rPr>
              <a:t>°</a:t>
            </a:r>
            <a:r>
              <a:rPr sz="1050" spc="35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1050" spc="-1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383838"/>
                </a:solidFill>
                <a:latin typeface="Arial"/>
                <a:cs typeface="Arial"/>
              </a:rPr>
              <a:t>ei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ts val="1395"/>
              </a:lnSpc>
            </a:pPr>
            <a:r>
              <a:rPr sz="1200" spc="-10" dirty="0">
                <a:solidFill>
                  <a:srgbClr val="1F1F1F"/>
                </a:solidFill>
                <a:latin typeface="Times New Roman"/>
                <a:cs typeface="Times New Roman"/>
              </a:rPr>
              <a:t>8.666/93.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0955" y="667512"/>
            <a:ext cx="699516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83680" y="8874252"/>
            <a:ext cx="416051" cy="8549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44767" y="10177271"/>
            <a:ext cx="1051560" cy="3703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82996" y="775601"/>
            <a:ext cx="1807210" cy="570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b="1" spc="-20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600" b="1" spc="3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b="1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2854" y="1490124"/>
            <a:ext cx="6133465" cy="8531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5391150">
              <a:lnSpc>
                <a:spcPct val="100000"/>
              </a:lnSpc>
            </a:pPr>
            <a:r>
              <a:rPr sz="950" spc="-35" dirty="0">
                <a:solidFill>
                  <a:srgbClr val="111111"/>
                </a:solidFill>
                <a:latin typeface="Times New Roman"/>
                <a:cs typeface="Times New Roman"/>
              </a:rPr>
              <a:t>P</a:t>
            </a:r>
            <a:r>
              <a:rPr sz="950" spc="25" dirty="0">
                <a:solidFill>
                  <a:srgbClr val="424242"/>
                </a:solidFill>
                <a:latin typeface="Times New Roman"/>
                <a:cs typeface="Times New Roman"/>
              </a:rPr>
              <a:t>ág</a:t>
            </a:r>
            <a:r>
              <a:rPr sz="950" spc="-3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50" spc="-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950" spc="-5" dirty="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525252"/>
                </a:solidFill>
                <a:latin typeface="Times New Roman"/>
                <a:cs typeface="Times New Roman"/>
              </a:rPr>
              <a:t>2</a:t>
            </a:r>
            <a:r>
              <a:rPr sz="950" spc="-5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950" spc="70" dirty="0">
                <a:solidFill>
                  <a:srgbClr val="525252"/>
                </a:solidFill>
                <a:latin typeface="Times New Roman"/>
                <a:cs typeface="Times New Roman"/>
              </a:rPr>
              <a:t>e</a:t>
            </a:r>
            <a:r>
              <a:rPr sz="950" spc="-2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424242"/>
                </a:solidFill>
                <a:latin typeface="Times New Roman"/>
                <a:cs typeface="Times New Roman"/>
              </a:rPr>
              <a:t>7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050" b="1" spc="-2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50" b="1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111111"/>
                </a:solidFill>
                <a:latin typeface="Arial"/>
                <a:cs typeface="Arial"/>
              </a:rPr>
              <a:t>2ª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6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111111"/>
                </a:solidFill>
                <a:latin typeface="Arial"/>
                <a:cs typeface="Arial"/>
              </a:rPr>
              <a:t>ATRELADO</a:t>
            </a:r>
            <a:r>
              <a:rPr sz="1050" b="1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050" b="1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111111"/>
                </a:solidFill>
                <a:latin typeface="Arial"/>
                <a:cs typeface="Arial"/>
              </a:rPr>
              <a:t>EDITAL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37465" indent="445134" algn="just">
              <a:lnSpc>
                <a:spcPct val="102000"/>
              </a:lnSpc>
            </a:pP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1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está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nculado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aos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1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Edital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Conv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n°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03-20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5e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anexos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Projeto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MACKENZ</a:t>
            </a:r>
            <a:r>
              <a:rPr sz="110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11111"/>
                </a:solidFill>
                <a:latin typeface="Arial"/>
                <a:cs typeface="Arial"/>
              </a:rPr>
              <a:t>FORMANDO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ATLETAS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Ú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MP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CO</a:t>
            </a:r>
            <a:r>
              <a:rPr sz="1100" spc="-15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434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spc="-1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convên</a:t>
            </a:r>
            <a:r>
              <a:rPr sz="1100" spc="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tre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1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1"/>
                </a:solidFill>
                <a:latin typeface="Arial"/>
                <a:cs typeface="Arial"/>
              </a:rPr>
              <a:t>CBC-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Bra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ile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ra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lubes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Mackenzi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ube.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50" b="1" spc="-2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50" b="1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111111"/>
                </a:solidFill>
                <a:latin typeface="Arial"/>
                <a:cs typeface="Arial"/>
              </a:rPr>
              <a:t>3ª</a:t>
            </a:r>
            <a:r>
              <a:rPr sz="1050" b="1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5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b="1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254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050" b="1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b="1" spc="15" dirty="0">
                <a:solidFill>
                  <a:srgbClr val="111111"/>
                </a:solidFill>
                <a:latin typeface="Arial"/>
                <a:cs typeface="Arial"/>
              </a:rPr>
              <a:t>GÊN</a:t>
            </a:r>
            <a:r>
              <a:rPr sz="1050" b="1" spc="-3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50" b="1" spc="125" dirty="0">
                <a:solidFill>
                  <a:srgbClr val="111111"/>
                </a:solidFill>
                <a:latin typeface="Arial"/>
                <a:cs typeface="Arial"/>
              </a:rPr>
              <a:t>IA.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40005" indent="440690" algn="just">
              <a:lnSpc>
                <a:spcPct val="100600"/>
              </a:lnSpc>
            </a:pP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é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firmado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determ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nado,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tendo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sua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vigência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de30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(trinta)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-7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34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spc="-20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contados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1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partir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receb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pelo</a:t>
            </a:r>
            <a:r>
              <a:rPr sz="11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fornecedor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25" dirty="0">
                <a:solidFill>
                  <a:srgbClr val="424242"/>
                </a:solidFill>
                <a:latin typeface="Arial"/>
                <a:cs typeface="Arial"/>
              </a:rPr>
              <a:t>-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mai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autorização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compra,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nstrumento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hábi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1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todos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fins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reito.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caso</a:t>
            </a:r>
            <a:r>
              <a:rPr sz="11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fornec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mais</a:t>
            </a:r>
            <a:r>
              <a:rPr sz="11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um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item,</a:t>
            </a:r>
            <a:r>
              <a:rPr sz="11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cronograma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entrega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tens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será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especi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ficado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separadamente.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>
              <a:lnSpc>
                <a:spcPct val="100000"/>
              </a:lnSpc>
            </a:pPr>
            <a:r>
              <a:rPr sz="1050" b="1" spc="-25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50" b="1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40" dirty="0">
                <a:solidFill>
                  <a:srgbClr val="111111"/>
                </a:solidFill>
                <a:latin typeface="Arial"/>
                <a:cs typeface="Arial"/>
              </a:rPr>
              <a:t>4ª</a:t>
            </a:r>
            <a:r>
              <a:rPr sz="1050" b="1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050" b="1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050" b="1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b="1" spc="-20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050" b="1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b="1" spc="5" dirty="0">
                <a:solidFill>
                  <a:srgbClr val="111111"/>
                </a:solidFill>
                <a:latin typeface="Arial"/>
                <a:cs typeface="Arial"/>
              </a:rPr>
              <a:t> CONTRATADA.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47625" indent="445134" algn="just">
              <a:lnSpc>
                <a:spcPct val="100000"/>
              </a:lnSpc>
            </a:pP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Entregar  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mater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conforme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especificações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 </a:t>
            </a:r>
            <a:r>
              <a:rPr sz="110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anex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-10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34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responsabilizando-se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ntegralmente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técn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ca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mater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al</a:t>
            </a:r>
            <a:r>
              <a:rPr sz="11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ela</a:t>
            </a:r>
            <a:r>
              <a:rPr sz="110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oferecido</a:t>
            </a:r>
            <a:r>
              <a:rPr sz="110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cumprindo</a:t>
            </a:r>
            <a:r>
              <a:rPr sz="110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entrega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nformado.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36195" indent="436245" algn="just">
              <a:lnSpc>
                <a:spcPct val="100000"/>
              </a:lnSpc>
            </a:pP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gênc</a:t>
            </a:r>
            <a:r>
              <a:rPr sz="1100" spc="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gara</a:t>
            </a:r>
            <a:r>
              <a:rPr sz="1100" spc="-7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ofereci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mant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da,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par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00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rece</a:t>
            </a:r>
            <a:r>
              <a:rPr sz="1100" spc="-90" dirty="0">
                <a:solidFill>
                  <a:srgbClr val="232323"/>
                </a:solidFill>
                <a:latin typeface="Arial"/>
                <a:cs typeface="Arial"/>
              </a:rPr>
              <a:t>b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mento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definit</a:t>
            </a: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vo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bem,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observando-se,</a:t>
            </a:r>
            <a:r>
              <a:rPr sz="11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regras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estabe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ecidas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Código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Defesa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Consum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33020" indent="445134" algn="just">
              <a:lnSpc>
                <a:spcPct val="100000"/>
              </a:lnSpc>
            </a:pP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Prov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denc</a:t>
            </a:r>
            <a:r>
              <a:rPr sz="110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a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med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iata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subst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tu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 bem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defe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to,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quando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apontado,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 dentro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per</a:t>
            </a:r>
            <a:r>
              <a:rPr sz="1100" spc="-11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odo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7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(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sete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)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meses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após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ssão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nota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fiscal.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5080" indent="445134" algn="just">
              <a:lnSpc>
                <a:spcPct val="100600"/>
              </a:lnSpc>
            </a:pP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Responsabi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izar-se</a:t>
            </a:r>
            <a:r>
              <a:rPr sz="11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pagamento</a:t>
            </a:r>
            <a:r>
              <a:rPr sz="11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todos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tr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butos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nc</a:t>
            </a:r>
            <a:r>
              <a:rPr sz="1100" spc="-6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dam</a:t>
            </a:r>
            <a:r>
              <a:rPr sz="1100" spc="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venham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nc</a:t>
            </a:r>
            <a:r>
              <a:rPr sz="1100" spc="-6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dir, 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reta</a:t>
            </a:r>
            <a:r>
              <a:rPr sz="11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ndiretamente,</a:t>
            </a:r>
            <a:r>
              <a:rPr sz="11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sobre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objeto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 </a:t>
            </a:r>
            <a:r>
              <a:rPr sz="11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responsabiliza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100" spc="25" dirty="0">
                <a:solidFill>
                  <a:srgbClr val="525252"/>
                </a:solidFill>
                <a:latin typeface="Arial"/>
                <a:cs typeface="Arial"/>
              </a:rPr>
              <a:t>-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ônus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resultante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 quaisquer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açõe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434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demanda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434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custos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e </a:t>
            </a:r>
            <a:r>
              <a:rPr sz="110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despesas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decorrentes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danos,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seja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cu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pa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quer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seus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empregados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e/ou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preposto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34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obrigando-se,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1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tross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m,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quaisquer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responsabi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dades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decorrentes</a:t>
            </a:r>
            <a:r>
              <a:rPr sz="11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ações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jud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100" spc="-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he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venham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ser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atribu</a:t>
            </a:r>
            <a:r>
              <a:rPr sz="1100" spc="-95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força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ei</a:t>
            </a:r>
            <a:r>
              <a:rPr sz="1100" spc="245" dirty="0">
                <a:solidFill>
                  <a:srgbClr val="111111"/>
                </a:solidFill>
                <a:latin typeface="Arial"/>
                <a:cs typeface="Arial"/>
              </a:rPr>
              <a:t>,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ac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onadas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cumpr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presente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36195" indent="445134" algn="just">
              <a:lnSpc>
                <a:spcPct val="103299"/>
              </a:lnSpc>
            </a:pP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Submeter-se </a:t>
            </a:r>
            <a:r>
              <a:rPr sz="11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às</a:t>
            </a:r>
            <a:r>
              <a:rPr sz="11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normas</a:t>
            </a:r>
            <a:r>
              <a:rPr sz="11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determ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nações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Contratante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1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referem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à</a:t>
            </a:r>
            <a:r>
              <a:rPr sz="11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execução</a:t>
            </a:r>
            <a:r>
              <a:rPr sz="11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36195" indent="445134" algn="just">
              <a:lnSpc>
                <a:spcPct val="97900"/>
              </a:lnSpc>
            </a:pP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Perm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tir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li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vre  </a:t>
            </a:r>
            <a:r>
              <a:rPr sz="11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acesso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aos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 </a:t>
            </a:r>
            <a:r>
              <a:rPr sz="11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registros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contábeis,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referentes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objeto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contratado,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aos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dores</a:t>
            </a:r>
            <a:r>
              <a:rPr sz="11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órgãos</a:t>
            </a:r>
            <a:r>
              <a:rPr sz="11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232323"/>
                </a:solidFill>
                <a:latin typeface="Arial"/>
                <a:cs typeface="Arial"/>
              </a:rPr>
              <a:t>ent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dades</a:t>
            </a:r>
            <a:r>
              <a:rPr sz="1100" spc="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públicas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32323"/>
                </a:solidFill>
                <a:latin typeface="Arial"/>
                <a:cs typeface="Arial"/>
              </a:rPr>
              <a:t>concedentes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órgãos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32323"/>
                </a:solidFill>
                <a:latin typeface="Arial"/>
                <a:cs typeface="Arial"/>
              </a:rPr>
              <a:t>controle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nterno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externo.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28575" indent="445134">
              <a:lnSpc>
                <a:spcPct val="97300"/>
              </a:lnSpc>
              <a:tabLst>
                <a:tab pos="2167255" algn="l"/>
                <a:tab pos="5972175" algn="l"/>
              </a:tabLst>
            </a:pP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gação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contratado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manter,  </a:t>
            </a:r>
            <a:r>
              <a:rPr sz="11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durante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toda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exec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contrato,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compat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b</a:t>
            </a:r>
            <a:r>
              <a:rPr sz="11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lidade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ele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assum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spc="-7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100" spc="34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1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todas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con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100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232323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habilitação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qua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ificação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ex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1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nstrumento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convocatór</a:t>
            </a:r>
            <a:r>
              <a:rPr sz="1100" spc="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100" spc="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ap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cabili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11111"/>
                </a:solidFill>
                <a:latin typeface="Arial"/>
                <a:cs typeface="Arial"/>
              </a:rPr>
              <a:t>Regu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1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Compr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Contratações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Brasi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ei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ra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 de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Clubes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37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11111"/>
                </a:solidFill>
                <a:latin typeface="Arial"/>
                <a:cs typeface="Arial"/>
              </a:rPr>
              <a:t>CBC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30" dirty="0">
                <a:solidFill>
                  <a:srgbClr val="232323"/>
                </a:solidFill>
                <a:latin typeface="Arial"/>
                <a:cs typeface="Arial"/>
              </a:rPr>
              <a:t>à</a:t>
            </a:r>
            <a:r>
              <a:rPr sz="12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2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32323"/>
                </a:solidFill>
                <a:latin typeface="Arial"/>
                <a:cs typeface="Arial"/>
              </a:rPr>
              <a:t>exec</a:t>
            </a:r>
            <a:r>
              <a:rPr sz="1100" spc="-4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ção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100" spc="-10" dirty="0">
                <a:solidFill>
                  <a:srgbClr val="232323"/>
                </a:solidFill>
                <a:latin typeface="Arial"/>
                <a:cs typeface="Arial"/>
              </a:rPr>
              <a:t>e,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espec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mente,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aos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11111"/>
                </a:solidFill>
                <a:latin typeface="Arial"/>
                <a:cs typeface="Arial"/>
              </a:rPr>
              <a:t>casos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11111"/>
                </a:solidFill>
                <a:latin typeface="Arial"/>
                <a:cs typeface="Arial"/>
              </a:rPr>
              <a:t>omissos;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>
              <a:lnSpc>
                <a:spcPct val="100000"/>
              </a:lnSpc>
            </a:pPr>
            <a:r>
              <a:rPr sz="1050" b="1" spc="-30" dirty="0">
                <a:solidFill>
                  <a:srgbClr val="111111"/>
                </a:solidFill>
                <a:latin typeface="Arial"/>
                <a:cs typeface="Arial"/>
              </a:rPr>
              <a:t>CLÁUSULA</a:t>
            </a:r>
            <a:r>
              <a:rPr sz="1050" b="1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111111"/>
                </a:solidFill>
                <a:latin typeface="Arial"/>
                <a:cs typeface="Arial"/>
              </a:rPr>
              <a:t>5ª:</a:t>
            </a:r>
            <a:r>
              <a:rPr sz="1050" b="1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111111"/>
                </a:solidFill>
                <a:latin typeface="Arial"/>
                <a:cs typeface="Arial"/>
              </a:rPr>
              <a:t>DAS</a:t>
            </a:r>
            <a:r>
              <a:rPr sz="1050" b="1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111111"/>
                </a:solidFill>
                <a:latin typeface="Arial"/>
                <a:cs typeface="Arial"/>
              </a:rPr>
              <a:t>OBR</a:t>
            </a:r>
            <a:r>
              <a:rPr sz="1050" b="1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b="1" spc="-20" dirty="0">
                <a:solidFill>
                  <a:srgbClr val="111111"/>
                </a:solidFill>
                <a:latin typeface="Arial"/>
                <a:cs typeface="Arial"/>
              </a:rPr>
              <a:t>GAÇÕES</a:t>
            </a:r>
            <a:r>
              <a:rPr sz="1050" b="1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b="1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111111"/>
                </a:solidFill>
                <a:latin typeface="Arial"/>
                <a:cs typeface="Arial"/>
              </a:rPr>
              <a:t>CONTRATANTE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150">
              <a:latin typeface="Times New Roman"/>
              <a:cs typeface="Times New Roman"/>
            </a:endParaRPr>
          </a:p>
          <a:p>
            <a:pPr marL="466725">
              <a:lnSpc>
                <a:spcPct val="100000"/>
              </a:lnSpc>
            </a:pPr>
            <a:r>
              <a:rPr sz="1100" spc="-60" dirty="0">
                <a:solidFill>
                  <a:srgbClr val="111111"/>
                </a:solidFill>
                <a:latin typeface="Arial"/>
                <a:cs typeface="Arial"/>
              </a:rPr>
              <a:t>Ana</a:t>
            </a:r>
            <a:r>
              <a:rPr sz="1100" spc="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sar,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ava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111"/>
                </a:solidFill>
                <a:latin typeface="Arial"/>
                <a:cs typeface="Arial"/>
              </a:rPr>
              <a:t>ar,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determ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11111"/>
                </a:solidFill>
                <a:latin typeface="Arial"/>
                <a:cs typeface="Arial"/>
              </a:rPr>
              <a:t>nar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e  </a:t>
            </a:r>
            <a:r>
              <a:rPr sz="110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111"/>
                </a:solidFill>
                <a:latin typeface="Arial"/>
                <a:cs typeface="Arial"/>
              </a:rPr>
              <a:t>registrar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11111"/>
                </a:solidFill>
                <a:latin typeface="Arial"/>
                <a:cs typeface="Arial"/>
              </a:rPr>
              <a:t>fa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11111"/>
                </a:solidFill>
                <a:latin typeface="Arial"/>
                <a:cs typeface="Arial"/>
              </a:rPr>
              <a:t>has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111"/>
                </a:solidFill>
                <a:latin typeface="Arial"/>
                <a:cs typeface="Arial"/>
              </a:rPr>
              <a:t>encontradas,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11111"/>
                </a:solidFill>
                <a:latin typeface="Arial"/>
                <a:cs typeface="Arial"/>
              </a:rPr>
              <a:t>ass</a:t>
            </a:r>
            <a:r>
              <a:rPr sz="11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m  </a:t>
            </a:r>
            <a:r>
              <a:rPr sz="11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32323"/>
                </a:solidFill>
                <a:latin typeface="Arial"/>
                <a:cs typeface="Arial"/>
              </a:rPr>
              <a:t>como</a:t>
            </a:r>
            <a:r>
              <a:rPr sz="11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111"/>
                </a:solidFill>
                <a:latin typeface="Arial"/>
                <a:cs typeface="Arial"/>
              </a:rPr>
              <a:t>nao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04672" y="704087"/>
            <a:ext cx="694944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91071" y="10021823"/>
            <a:ext cx="1024127" cy="4526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73039" y="814064"/>
            <a:ext cx="1786255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600" b="1" spc="2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b="1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2105" y="1528392"/>
            <a:ext cx="6056630" cy="7973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5325745">
              <a:lnSpc>
                <a:spcPct val="100000"/>
              </a:lnSpc>
            </a:pPr>
            <a:r>
              <a:rPr sz="950" spc="-40" dirty="0">
                <a:solidFill>
                  <a:srgbClr val="2B2B2B"/>
                </a:solidFill>
                <a:latin typeface="Times New Roman"/>
                <a:cs typeface="Times New Roman"/>
              </a:rPr>
              <a:t>P</a:t>
            </a:r>
            <a:r>
              <a:rPr sz="950" spc="25" dirty="0">
                <a:solidFill>
                  <a:srgbClr val="484848"/>
                </a:solidFill>
                <a:latin typeface="Times New Roman"/>
                <a:cs typeface="Times New Roman"/>
              </a:rPr>
              <a:t>á</a:t>
            </a:r>
            <a:r>
              <a:rPr sz="950" spc="20" dirty="0">
                <a:solidFill>
                  <a:srgbClr val="484848"/>
                </a:solidFill>
                <a:latin typeface="Times New Roman"/>
                <a:cs typeface="Times New Roman"/>
              </a:rPr>
              <a:t>g</a:t>
            </a:r>
            <a:r>
              <a:rPr sz="950" spc="-25" dirty="0">
                <a:solidFill>
                  <a:srgbClr val="2B2B2B"/>
                </a:solidFill>
                <a:latin typeface="Times New Roman"/>
                <a:cs typeface="Times New Roman"/>
              </a:rPr>
              <a:t>ina</a:t>
            </a:r>
            <a:r>
              <a:rPr sz="950" spc="3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484848"/>
                </a:solidFill>
                <a:latin typeface="Times New Roman"/>
                <a:cs typeface="Times New Roman"/>
              </a:rPr>
              <a:t>3</a:t>
            </a:r>
            <a:r>
              <a:rPr sz="950" spc="-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15" dirty="0">
                <a:solidFill>
                  <a:srgbClr val="2B2B2B"/>
                </a:solidFill>
                <a:latin typeface="Times New Roman"/>
                <a:cs typeface="Times New Roman"/>
              </a:rPr>
              <a:t>d</a:t>
            </a:r>
            <a:r>
              <a:rPr sz="950" spc="20" dirty="0">
                <a:solidFill>
                  <a:srgbClr val="484848"/>
                </a:solidFill>
                <a:latin typeface="Times New Roman"/>
                <a:cs typeface="Times New Roman"/>
              </a:rPr>
              <a:t>e 7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cumprimento</a:t>
            </a:r>
            <a:r>
              <a:rPr sz="11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das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determ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nações;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43180" indent="439420" algn="just">
              <a:lnSpc>
                <a:spcPct val="101200"/>
              </a:lnSpc>
            </a:pP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Pagar</a:t>
            </a:r>
            <a:r>
              <a:rPr sz="11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no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vencimento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fatura/nota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fiscal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apresentada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correspondente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ao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fornecimento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bo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as,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objeto </a:t>
            </a:r>
            <a:r>
              <a:rPr sz="1100" spc="-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not</a:t>
            </a:r>
            <a:r>
              <a:rPr sz="1100" spc="-8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ficar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Contratad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330" dirty="0">
                <a:solidFill>
                  <a:srgbClr val="2B2B2B"/>
                </a:solidFill>
                <a:latin typeface="Arial"/>
                <a:cs typeface="Arial"/>
              </a:rPr>
              <a:t>,</a:t>
            </a:r>
            <a:r>
              <a:rPr sz="1100" spc="-6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escrito,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fixando-lhe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prazo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para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corr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gi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defe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tos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ou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irregu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ar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dades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encontradas</a:t>
            </a:r>
            <a:r>
              <a:rPr sz="1100" spc="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na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execução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objeto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B2B2B"/>
                </a:solidFill>
                <a:latin typeface="Arial"/>
                <a:cs typeface="Arial"/>
              </a:rPr>
              <a:t>contratado;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50" b="1" spc="-105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15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165" dirty="0">
                <a:solidFill>
                  <a:srgbClr val="080808"/>
                </a:solidFill>
                <a:latin typeface="Arial"/>
                <a:cs typeface="Arial"/>
              </a:rPr>
              <a:t>6ª-</a:t>
            </a:r>
            <a:r>
              <a:rPr sz="115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-85" dirty="0">
                <a:solidFill>
                  <a:srgbClr val="080808"/>
                </a:solidFill>
                <a:latin typeface="Arial"/>
                <a:cs typeface="Arial"/>
              </a:rPr>
              <a:t>PREÇO.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marR="54610" indent="430530" algn="just">
              <a:lnSpc>
                <a:spcPts val="1280"/>
              </a:lnSpc>
            </a:pP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pr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2B2B2B"/>
                </a:solidFill>
                <a:latin typeface="Arial"/>
                <a:cs typeface="Arial"/>
              </a:rPr>
              <a:t>ço</a:t>
            </a:r>
            <a:r>
              <a:rPr sz="1100" spc="6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objeto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co</a:t>
            </a:r>
            <a:r>
              <a:rPr sz="1100" spc="-10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tratado</a:t>
            </a:r>
            <a:r>
              <a:rPr sz="1100" spc="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B2B2B"/>
                </a:solidFill>
                <a:latin typeface="Arial"/>
                <a:cs typeface="Arial"/>
              </a:rPr>
              <a:t>é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R$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33.470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00</a:t>
            </a:r>
            <a:r>
              <a:rPr sz="1100" spc="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(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tr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nta</a:t>
            </a:r>
            <a:r>
              <a:rPr sz="1100" spc="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três</a:t>
            </a:r>
            <a:r>
              <a:rPr sz="1100" spc="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mil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quatrocentos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B2B2B"/>
                </a:solidFill>
                <a:latin typeface="Arial"/>
                <a:cs typeface="Arial"/>
              </a:rPr>
              <a:t>e </a:t>
            </a:r>
            <a:r>
              <a:rPr sz="1100" spc="-35" dirty="0">
                <a:solidFill>
                  <a:srgbClr val="2B2B2B"/>
                </a:solidFill>
                <a:latin typeface="Arial"/>
                <a:cs typeface="Arial"/>
              </a:rPr>
              <a:t>setenta</a:t>
            </a:r>
            <a:r>
              <a:rPr sz="1100" spc="-2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reais),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incluídas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todas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as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despesas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ne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spc="-65" dirty="0">
                <a:solidFill>
                  <a:srgbClr val="2B2B2B"/>
                </a:solidFill>
                <a:latin typeface="Arial"/>
                <a:cs typeface="Arial"/>
              </a:rPr>
              <a:t>es</a:t>
            </a:r>
            <a:r>
              <a:rPr sz="1100" spc="-70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ár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Times New Roman"/>
                <a:cs typeface="Times New Roman"/>
              </a:rPr>
              <a:t>à</a:t>
            </a:r>
            <a:r>
              <a:rPr sz="1200" spc="9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sua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perfeita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execução.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38100" indent="8890" algn="just">
              <a:lnSpc>
                <a:spcPct val="9430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100" b="1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primeir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b="1" spc="114" dirty="0">
                <a:solidFill>
                  <a:srgbClr val="2B2B2B"/>
                </a:solidFill>
                <a:latin typeface="Arial"/>
                <a:cs typeface="Arial"/>
              </a:rPr>
              <a:t>.</a:t>
            </a:r>
            <a:r>
              <a:rPr sz="1100" b="1" spc="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CON</a:t>
            </a:r>
            <a:r>
              <a:rPr sz="1100" spc="-8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RATANT</a:t>
            </a:r>
            <a:r>
              <a:rPr sz="1100" spc="-10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acrescentar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ou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suprimir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até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25%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(v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nte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11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cinco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ce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to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valor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 estimado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prev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sto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no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caput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desta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cláusu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a, </a:t>
            </a:r>
            <a:r>
              <a:rPr sz="110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mantidas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mesmas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B2B2B"/>
                </a:solidFill>
                <a:latin typeface="Arial"/>
                <a:cs typeface="Arial"/>
              </a:rPr>
              <a:t>cond</a:t>
            </a:r>
            <a:r>
              <a:rPr sz="1100" spc="-5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2B2B2B"/>
                </a:solidFill>
                <a:latin typeface="Arial"/>
                <a:cs typeface="Arial"/>
              </a:rPr>
              <a:t>ções</a:t>
            </a:r>
            <a:r>
              <a:rPr sz="1100" spc="-2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est</a:t>
            </a:r>
            <a:r>
              <a:rPr sz="1100" spc="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puladas,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sem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10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ca</a:t>
            </a:r>
            <a:r>
              <a:rPr sz="1100" spc="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ba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81818"/>
                </a:solidFill>
                <a:latin typeface="Arial"/>
                <a:cs typeface="Arial"/>
              </a:rPr>
              <a:t>à</a:t>
            </a:r>
            <a:r>
              <a:rPr sz="125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qua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quer</a:t>
            </a:r>
            <a:r>
              <a:rPr sz="110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recusa</a:t>
            </a:r>
            <a:r>
              <a:rPr sz="110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ou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ndenizaçã</a:t>
            </a:r>
            <a:r>
              <a:rPr sz="1100" spc="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330" dirty="0">
                <a:solidFill>
                  <a:srgbClr val="2B2B2B"/>
                </a:solidFill>
                <a:latin typeface="Arial"/>
                <a:cs typeface="Arial"/>
              </a:rPr>
              <a:t>,</a:t>
            </a:r>
            <a:r>
              <a:rPr sz="1100" spc="-204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tudo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nos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termos</a:t>
            </a:r>
            <a:r>
              <a:rPr sz="110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do 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art.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65,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1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00" spc="-12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100" spc="170" dirty="0">
                <a:solidFill>
                  <a:srgbClr val="181818"/>
                </a:solidFill>
                <a:latin typeface="Arial"/>
                <a:cs typeface="Arial"/>
              </a:rPr>
              <a:t>°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7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100" spc="-9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8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666/93.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indent="8890" algn="just">
              <a:lnSpc>
                <a:spcPct val="9780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10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segund</a:t>
            </a:r>
            <a:r>
              <a:rPr sz="1100" b="1" spc="7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b="1" spc="40" dirty="0">
                <a:solidFill>
                  <a:srgbClr val="2B2B2B"/>
                </a:solidFill>
                <a:latin typeface="Arial"/>
                <a:cs typeface="Arial"/>
              </a:rPr>
              <a:t>.</a:t>
            </a:r>
            <a:r>
              <a:rPr sz="1100" b="1" spc="-2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valor</a:t>
            </a:r>
            <a:r>
              <a:rPr sz="11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80808"/>
                </a:solidFill>
                <a:latin typeface="Arial"/>
                <a:cs typeface="Arial"/>
              </a:rPr>
              <a:t>total</a:t>
            </a:r>
            <a:r>
              <a:rPr sz="110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ser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pago</a:t>
            </a:r>
            <a:r>
              <a:rPr sz="11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corresponderá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Times New Roman"/>
                <a:cs typeface="Times New Roman"/>
              </a:rPr>
              <a:t>à</a:t>
            </a:r>
            <a:r>
              <a:rPr sz="1200" spc="12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solici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tação</a:t>
            </a:r>
            <a:r>
              <a:rPr sz="11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B2B2B"/>
                </a:solidFill>
                <a:latin typeface="Arial"/>
                <a:cs typeface="Arial"/>
              </a:rPr>
              <a:t>efetivamente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B2B2B"/>
                </a:solidFill>
                <a:latin typeface="Arial"/>
                <a:cs typeface="Arial"/>
              </a:rPr>
              <a:t>requer</a:t>
            </a:r>
            <a:r>
              <a:rPr sz="1100" spc="-15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2B2B2B"/>
                </a:solidFill>
                <a:latin typeface="Arial"/>
                <a:cs typeface="Arial"/>
              </a:rPr>
              <a:t>da</a:t>
            </a:r>
            <a:r>
              <a:rPr sz="1100" spc="-2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pe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 CO</a:t>
            </a:r>
            <a:r>
              <a:rPr sz="1100" spc="-19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181818"/>
                </a:solidFill>
                <a:latin typeface="Arial"/>
                <a:cs typeface="Arial"/>
              </a:rPr>
              <a:t>RATANT</a:t>
            </a:r>
            <a:r>
              <a:rPr sz="1100" spc="-9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spc="330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issão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respectiva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nota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fisca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330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100" spc="-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especificar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produt</a:t>
            </a:r>
            <a:r>
              <a:rPr sz="1100" spc="-6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-60" dirty="0">
                <a:solidFill>
                  <a:srgbClr val="2B2B2B"/>
                </a:solidFill>
                <a:latin typeface="Arial"/>
                <a:cs typeface="Arial"/>
              </a:rPr>
              <a:t>s</a:t>
            </a:r>
            <a:r>
              <a:rPr sz="1100" spc="330" dirty="0">
                <a:solidFill>
                  <a:srgbClr val="2B2B2B"/>
                </a:solidFill>
                <a:latin typeface="Arial"/>
                <a:cs typeface="Arial"/>
              </a:rPr>
              <a:t>,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quantidades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preços.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40640" algn="just">
              <a:lnSpc>
                <a:spcPts val="132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100" b="1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terce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ro. </a:t>
            </a:r>
            <a:r>
              <a:rPr sz="1100" b="1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85" dirty="0">
                <a:solidFill>
                  <a:srgbClr val="181818"/>
                </a:solidFill>
                <a:latin typeface="Times New Roman"/>
                <a:cs typeface="Times New Roman"/>
              </a:rPr>
              <a:t>É</a:t>
            </a:r>
            <a:r>
              <a:rPr sz="120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200" spc="-13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facultada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alteração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ém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do </a:t>
            </a:r>
            <a:r>
              <a:rPr sz="11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80808"/>
                </a:solidFill>
                <a:latin typeface="Arial"/>
                <a:cs typeface="Arial"/>
              </a:rPr>
              <a:t>lim</a:t>
            </a:r>
            <a:r>
              <a:rPr sz="1100" spc="-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spc="1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spc="-50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estabe</a:t>
            </a:r>
            <a:r>
              <a:rPr sz="1100" spc="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ecido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no </a:t>
            </a:r>
            <a:r>
              <a:rPr sz="1100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parágrafo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primeiro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med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ante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acordo</a:t>
            </a:r>
            <a:r>
              <a:rPr sz="1100" spc="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entre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partes.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41275" algn="just">
              <a:lnSpc>
                <a:spcPct val="10000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100" b="1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quar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b="1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Torna-se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obrigatório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inclu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campo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apropr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ado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do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documento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fiscal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-50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1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seguintes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dados</a:t>
            </a:r>
            <a:r>
              <a:rPr sz="11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Convên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o: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37465" indent="8890" algn="just">
              <a:lnSpc>
                <a:spcPts val="1250"/>
              </a:lnSpc>
            </a:pPr>
            <a:r>
              <a:rPr sz="1100" b="1" spc="35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b="1" spc="2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amento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tens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pertencentes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Projeto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1100" b="1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FORMANDO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100" b="1" spc="-60" dirty="0">
                <a:solidFill>
                  <a:srgbClr val="080808"/>
                </a:solidFill>
                <a:latin typeface="Arial"/>
                <a:cs typeface="Arial"/>
              </a:rPr>
              <a:t>LETAS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80808"/>
                </a:solidFill>
                <a:latin typeface="Arial"/>
                <a:cs typeface="Arial"/>
              </a:rPr>
              <a:t>OL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95" dirty="0">
                <a:solidFill>
                  <a:srgbClr val="080808"/>
                </a:solidFill>
                <a:latin typeface="Arial"/>
                <a:cs typeface="Arial"/>
              </a:rPr>
              <a:t>MP</a:t>
            </a:r>
            <a:r>
              <a:rPr sz="1100" b="1" spc="-5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-60" dirty="0">
                <a:solidFill>
                  <a:srgbClr val="080808"/>
                </a:solidFill>
                <a:latin typeface="Arial"/>
                <a:cs typeface="Arial"/>
              </a:rPr>
              <a:t>CO</a:t>
            </a:r>
            <a:r>
              <a:rPr sz="1100" b="1" spc="-10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100" b="1" spc="21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100" b="1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parceria</a:t>
            </a:r>
            <a:r>
              <a:rPr sz="11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10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0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00" b="1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80808"/>
                </a:solidFill>
                <a:latin typeface="Arial"/>
                <a:cs typeface="Arial"/>
              </a:rPr>
              <a:t>CBC.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41910" indent="8890" algn="just">
              <a:lnSpc>
                <a:spcPct val="9850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10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quinto</a:t>
            </a:r>
            <a:r>
              <a:rPr sz="1100" b="1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pagamento</a:t>
            </a:r>
            <a:r>
              <a:rPr sz="1100" spc="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será</a:t>
            </a:r>
            <a:r>
              <a:rPr sz="1100" spc="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realizado</a:t>
            </a:r>
            <a:r>
              <a:rPr sz="11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parce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ún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ca,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venc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mento</a:t>
            </a:r>
            <a:r>
              <a:rPr sz="1100" spc="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após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10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B2B2B"/>
                </a:solidFill>
                <a:latin typeface="Arial"/>
                <a:cs typeface="Arial"/>
              </a:rPr>
              <a:t>(dez)</a:t>
            </a:r>
            <a:r>
              <a:rPr sz="1100" spc="-2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úteis,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contar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data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de 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entrega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produto,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mediante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apre</a:t>
            </a:r>
            <a:r>
              <a:rPr sz="1100" spc="-10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entação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00" spc="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Nota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1100" spc="-9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scal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 correspondente.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ts val="1320"/>
              </a:lnSpc>
            </a:pP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Parágrafo </a:t>
            </a:r>
            <a:r>
              <a:rPr sz="110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sexto. </a:t>
            </a:r>
            <a:r>
              <a:rPr sz="1100" b="1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pagamento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2B2B2B"/>
                </a:solidFill>
                <a:latin typeface="Arial"/>
                <a:cs typeface="Arial"/>
              </a:rPr>
              <a:t>ealizado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med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ante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transferênc</a:t>
            </a:r>
            <a:r>
              <a:rPr sz="1100" spc="7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TRATADA,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no</a:t>
            </a:r>
            <a:endParaRPr sz="11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</a:pP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Banco</a:t>
            </a:r>
            <a:r>
              <a:rPr sz="1100" b="1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0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80808"/>
                </a:solidFill>
                <a:latin typeface="Arial"/>
                <a:cs typeface="Arial"/>
              </a:rPr>
              <a:t>Bras</a:t>
            </a:r>
            <a:r>
              <a:rPr sz="1100" b="1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b="1" spc="145" dirty="0">
                <a:solidFill>
                  <a:srgbClr val="2B2B2B"/>
                </a:solidFill>
                <a:latin typeface="Arial"/>
                <a:cs typeface="Arial"/>
              </a:rPr>
              <a:t>,</a:t>
            </a:r>
            <a:r>
              <a:rPr sz="1100" b="1" spc="-6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res</a:t>
            </a:r>
            <a:r>
              <a:rPr sz="1100" spc="-7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0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-7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80808"/>
                </a:solidFill>
                <a:latin typeface="Arial"/>
                <a:cs typeface="Arial"/>
              </a:rPr>
              <a:t>tando</a:t>
            </a:r>
            <a:r>
              <a:rPr sz="11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os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dados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aba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x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00" spc="275" dirty="0">
                <a:solidFill>
                  <a:srgbClr val="484848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4826000" indent="8890">
              <a:lnSpc>
                <a:spcPct val="99300"/>
              </a:lnSpc>
            </a:pPr>
            <a:r>
              <a:rPr sz="1200" b="1" spc="-80" dirty="0">
                <a:solidFill>
                  <a:srgbClr val="080808"/>
                </a:solidFill>
                <a:latin typeface="Courier New"/>
                <a:cs typeface="Courier New"/>
              </a:rPr>
              <a:t>Banc</a:t>
            </a:r>
            <a:r>
              <a:rPr sz="1200" b="1" spc="30" dirty="0">
                <a:solidFill>
                  <a:srgbClr val="080808"/>
                </a:solidFill>
                <a:latin typeface="Courier New"/>
                <a:cs typeface="Courier New"/>
              </a:rPr>
              <a:t>o</a:t>
            </a:r>
            <a:r>
              <a:rPr sz="1200" b="1" spc="5" dirty="0">
                <a:solidFill>
                  <a:srgbClr val="080808"/>
                </a:solidFill>
                <a:latin typeface="Courier New"/>
                <a:cs typeface="Courier New"/>
              </a:rPr>
              <a:t>:OOl 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Agênc</a:t>
            </a:r>
            <a:r>
              <a:rPr sz="1100" b="1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60" dirty="0">
                <a:solidFill>
                  <a:srgbClr val="080808"/>
                </a:solidFill>
                <a:latin typeface="Arial"/>
                <a:cs typeface="Arial"/>
              </a:rPr>
              <a:t>a: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849</a:t>
            </a:r>
            <a:r>
              <a:rPr sz="110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6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X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Conta:</a:t>
            </a:r>
            <a:r>
              <a:rPr sz="1100" b="1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65" dirty="0">
                <a:solidFill>
                  <a:srgbClr val="080808"/>
                </a:solidFill>
                <a:latin typeface="Arial"/>
                <a:cs typeface="Arial"/>
              </a:rPr>
              <a:t>47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100" b="1" spc="110" dirty="0">
                <a:solidFill>
                  <a:srgbClr val="080808"/>
                </a:solidFill>
                <a:latin typeface="Arial"/>
                <a:cs typeface="Arial"/>
              </a:rPr>
              <a:t>423-1</a:t>
            </a:r>
            <a:endParaRPr sz="1100">
              <a:latin typeface="Arial"/>
              <a:cs typeface="Arial"/>
            </a:endParaRPr>
          </a:p>
          <a:p>
            <a:pPr marL="12700" indent="8890" algn="just">
              <a:lnSpc>
                <a:spcPts val="1320"/>
              </a:lnSpc>
            </a:pPr>
            <a:r>
              <a:rPr sz="1100" b="1" spc="-15" dirty="0">
                <a:solidFill>
                  <a:srgbClr val="080808"/>
                </a:solidFill>
                <a:latin typeface="Arial"/>
                <a:cs typeface="Arial"/>
              </a:rPr>
              <a:t>Favore</a:t>
            </a:r>
            <a:r>
              <a:rPr sz="1100" b="1" spc="-2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do:</a:t>
            </a:r>
            <a:r>
              <a:rPr sz="1100" b="1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-155" dirty="0">
                <a:solidFill>
                  <a:srgbClr val="080808"/>
                </a:solidFill>
                <a:latin typeface="Arial"/>
                <a:cs typeface="Arial"/>
              </a:rPr>
              <a:t>8r.</a:t>
            </a:r>
            <a:r>
              <a:rPr sz="1100" b="1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Campinas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Comercial</a:t>
            </a:r>
            <a:r>
              <a:rPr sz="1100" b="1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80808"/>
                </a:solidFill>
                <a:latin typeface="Arial"/>
                <a:cs typeface="Arial"/>
              </a:rPr>
              <a:t>Lim</a:t>
            </a:r>
            <a:r>
              <a:rPr sz="1100" b="1" spc="-9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tada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85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80808"/>
                </a:solidFill>
                <a:latin typeface="Arial"/>
                <a:cs typeface="Arial"/>
              </a:rPr>
              <a:t>EPP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50" b="1" spc="-105" dirty="0">
                <a:solidFill>
                  <a:srgbClr val="080808"/>
                </a:solidFill>
                <a:latin typeface="Arial"/>
                <a:cs typeface="Arial"/>
              </a:rPr>
              <a:t>CLÁUSULA</a:t>
            </a:r>
            <a:r>
              <a:rPr sz="1150" b="1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60" dirty="0">
                <a:solidFill>
                  <a:srgbClr val="080808"/>
                </a:solidFill>
                <a:latin typeface="Arial"/>
                <a:cs typeface="Arial"/>
              </a:rPr>
              <a:t>7ª</a:t>
            </a:r>
            <a:r>
              <a:rPr sz="115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45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15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-50" dirty="0">
                <a:solidFill>
                  <a:srgbClr val="080808"/>
                </a:solidFill>
                <a:latin typeface="Arial"/>
                <a:cs typeface="Arial"/>
              </a:rPr>
              <a:t>ONUS</a:t>
            </a:r>
            <a:r>
              <a:rPr sz="115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b="1" spc="-55" dirty="0">
                <a:solidFill>
                  <a:srgbClr val="080808"/>
                </a:solidFill>
                <a:latin typeface="Arial"/>
                <a:cs typeface="Arial"/>
              </a:rPr>
              <a:t>E </a:t>
            </a:r>
            <a:r>
              <a:rPr sz="1150" b="1" spc="-80" dirty="0">
                <a:solidFill>
                  <a:srgbClr val="080808"/>
                </a:solidFill>
                <a:latin typeface="Arial"/>
                <a:cs typeface="Arial"/>
              </a:rPr>
              <a:t>ENCARGOS.</a:t>
            </a:r>
            <a:endParaRPr sz="1150">
              <a:latin typeface="Arial"/>
              <a:cs typeface="Arial"/>
            </a:endParaRPr>
          </a:p>
          <a:p>
            <a:pPr marL="12700" marR="45720" indent="430530" algn="just">
              <a:lnSpc>
                <a:spcPct val="100200"/>
              </a:lnSpc>
              <a:spcBef>
                <a:spcPts val="940"/>
              </a:spcBef>
            </a:pPr>
            <a:r>
              <a:rPr sz="1100" spc="-40" dirty="0">
                <a:solidFill>
                  <a:srgbClr val="080808"/>
                </a:solidFill>
                <a:latin typeface="Arial"/>
                <a:cs typeface="Arial"/>
              </a:rPr>
              <a:t>Todos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ônus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ou </a:t>
            </a:r>
            <a:r>
              <a:rPr sz="11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ncargos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80808"/>
                </a:solidFill>
                <a:latin typeface="Arial"/>
                <a:cs typeface="Arial"/>
              </a:rPr>
              <a:t> r</a:t>
            </a:r>
            <a:r>
              <a:rPr sz="1100" spc="-35" dirty="0">
                <a:solidFill>
                  <a:srgbClr val="2B2B2B"/>
                </a:solidFill>
                <a:latin typeface="Arial"/>
                <a:cs typeface="Arial"/>
              </a:rPr>
              <a:t>eferentes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81818"/>
                </a:solidFill>
                <a:latin typeface="Arial"/>
                <a:cs typeface="Arial"/>
              </a:rPr>
              <a:t>à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execução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100" spc="-5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00" spc="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se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81818"/>
                </a:solidFill>
                <a:latin typeface="Arial"/>
                <a:cs typeface="Arial"/>
              </a:rPr>
              <a:t>destine111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81818"/>
                </a:solidFill>
                <a:latin typeface="Arial"/>
                <a:cs typeface="Arial"/>
              </a:rPr>
              <a:t>à</a:t>
            </a:r>
            <a:r>
              <a:rPr sz="125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rea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181818"/>
                </a:solidFill>
                <a:latin typeface="Arial"/>
                <a:cs typeface="Arial"/>
              </a:rPr>
              <a:t>zação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serv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ços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ficarão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tota</a:t>
            </a:r>
            <a:r>
              <a:rPr sz="1100" spc="5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mente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cargo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2B2B2B"/>
                </a:solidFill>
                <a:latin typeface="Arial"/>
                <a:cs typeface="Arial"/>
              </a:rPr>
              <a:t>CONTRATADA,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cabendo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nenhuma</a:t>
            </a:r>
            <a:r>
              <a:rPr sz="1100" spc="-30" dirty="0">
                <a:solidFill>
                  <a:srgbClr val="181818"/>
                </a:solidFill>
                <a:latin typeface="Arial"/>
                <a:cs typeface="Arial"/>
              </a:rPr>
              <a:t> transferência</a:t>
            </a:r>
            <a:r>
              <a:rPr sz="1100" spc="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1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ônus</a:t>
            </a:r>
            <a:r>
              <a:rPr sz="1100" spc="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ao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81818"/>
                </a:solidFill>
                <a:latin typeface="Arial"/>
                <a:cs typeface="Arial"/>
              </a:rPr>
              <a:t>CON</a:t>
            </a:r>
            <a:r>
              <a:rPr sz="1100" spc="-8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181818"/>
                </a:solidFill>
                <a:latin typeface="Arial"/>
                <a:cs typeface="Arial"/>
              </a:rPr>
              <a:t>RATANT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spc="7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0955" y="694944"/>
            <a:ext cx="708660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66559" y="8933688"/>
            <a:ext cx="269748" cy="7360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327647" y="10168128"/>
            <a:ext cx="877824" cy="3794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64065" y="800488"/>
            <a:ext cx="1786255" cy="563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131313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2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600" b="1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44454" y="1510290"/>
            <a:ext cx="69469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5" dirty="0">
                <a:solidFill>
                  <a:srgbClr val="2A2A2A"/>
                </a:solidFill>
                <a:latin typeface="Times New Roman"/>
                <a:cs typeface="Times New Roman"/>
              </a:rPr>
              <a:t>Página</a:t>
            </a:r>
            <a:r>
              <a:rPr sz="950" spc="55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2A2A2A"/>
                </a:solidFill>
                <a:latin typeface="Times New Roman"/>
                <a:cs typeface="Times New Roman"/>
              </a:rPr>
              <a:t>4</a:t>
            </a:r>
            <a:r>
              <a:rPr sz="950" spc="35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2A2A2A"/>
                </a:solidFill>
                <a:latin typeface="Times New Roman"/>
                <a:cs typeface="Times New Roman"/>
              </a:rPr>
              <a:t>de </a:t>
            </a:r>
            <a:r>
              <a:rPr sz="950" spc="20" dirty="0">
                <a:solidFill>
                  <a:srgbClr val="2A2A2A"/>
                </a:solidFill>
                <a:latin typeface="Times New Roman"/>
                <a:cs typeface="Times New Roman"/>
              </a:rPr>
              <a:t>7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3132" y="2150350"/>
            <a:ext cx="6031230" cy="7840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100" b="1" spc="-70" dirty="0">
                <a:solidFill>
                  <a:srgbClr val="131313"/>
                </a:solidFill>
                <a:latin typeface="Arial"/>
                <a:cs typeface="Arial"/>
              </a:rPr>
              <a:t>CLÁUSULA</a:t>
            </a:r>
            <a:r>
              <a:rPr sz="1100" b="1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125" dirty="0">
                <a:solidFill>
                  <a:srgbClr val="131313"/>
                </a:solidFill>
                <a:latin typeface="Arial"/>
                <a:cs typeface="Arial"/>
              </a:rPr>
              <a:t>8ª</a:t>
            </a:r>
            <a:r>
              <a:rPr sz="1100" b="1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49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00" b="1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165" dirty="0">
                <a:solidFill>
                  <a:srgbClr val="131313"/>
                </a:solidFill>
                <a:latin typeface="Arial"/>
                <a:cs typeface="Arial"/>
              </a:rPr>
              <a:t>F</a:t>
            </a:r>
            <a:r>
              <a:rPr sz="1100" b="1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-35" dirty="0">
                <a:solidFill>
                  <a:srgbClr val="131313"/>
                </a:solidFill>
                <a:latin typeface="Arial"/>
                <a:cs typeface="Arial"/>
              </a:rPr>
              <a:t>SCALIZAÇÃO.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2065" indent="439420" algn="just">
              <a:lnSpc>
                <a:spcPts val="1320"/>
              </a:lnSpc>
            </a:pP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Nos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termos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art.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6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7</a:t>
            </a:r>
            <a:r>
              <a:rPr sz="1100" spc="33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31313"/>
                </a:solidFill>
                <a:latin typeface="Times New Roman"/>
                <a:cs typeface="Times New Roman"/>
              </a:rPr>
              <a:t>§</a:t>
            </a:r>
            <a:r>
              <a:rPr sz="120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200" spc="8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º,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Lei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nº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8</a:t>
            </a:r>
            <a:r>
              <a:rPr sz="1100" spc="-30" dirty="0">
                <a:solidFill>
                  <a:srgbClr val="3F3F3F"/>
                </a:solidFill>
                <a:latin typeface="Arial"/>
                <a:cs typeface="Arial"/>
              </a:rPr>
              <a:t>.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666/93,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CONT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RATA</a:t>
            </a:r>
            <a:r>
              <a:rPr sz="1100" spc="-18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designará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um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representante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acompanhar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fiscalizar</a:t>
            </a:r>
            <a:r>
              <a:rPr sz="110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exec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ção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Contrato,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anotando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em</a:t>
            </a:r>
            <a:r>
              <a:rPr sz="1100" spc="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registro</a:t>
            </a:r>
            <a:r>
              <a:rPr sz="11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próp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00" spc="-70" dirty="0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todas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ocorrênc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porventura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ex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stirem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determinando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for 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necessário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131313"/>
                </a:solidFill>
                <a:latin typeface="Times New Roman"/>
                <a:cs typeface="Times New Roman"/>
              </a:rPr>
              <a:t>à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regu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ar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ização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faltas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defe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tos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observados.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Qua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squer</a:t>
            </a:r>
            <a:r>
              <a:rPr sz="11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exigênc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fisca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ização,</a:t>
            </a:r>
            <a:r>
              <a:rPr sz="110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inerentes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ao</a:t>
            </a:r>
            <a:endParaRPr sz="1100">
              <a:latin typeface="Arial"/>
              <a:cs typeface="Arial"/>
            </a:endParaRPr>
          </a:p>
          <a:p>
            <a:pPr marL="12700" marR="12065">
              <a:lnSpc>
                <a:spcPts val="1250"/>
              </a:lnSpc>
              <a:spcBef>
                <a:spcPts val="90"/>
              </a:spcBef>
            </a:pP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objeto 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Contrato,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deverão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ser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prontamente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atendidas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pe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CON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RATADA,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sem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ônus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CONT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RATANTE.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00" b="1" spc="-70" dirty="0">
                <a:solidFill>
                  <a:srgbClr val="131313"/>
                </a:solidFill>
                <a:latin typeface="Arial"/>
                <a:cs typeface="Arial"/>
              </a:rPr>
              <a:t>CLAUSULA</a:t>
            </a:r>
            <a:r>
              <a:rPr sz="1100" b="1" spc="100" dirty="0">
                <a:solidFill>
                  <a:srgbClr val="131313"/>
                </a:solidFill>
                <a:latin typeface="Arial"/>
                <a:cs typeface="Arial"/>
              </a:rPr>
              <a:t> 9ª</a:t>
            </a:r>
            <a:r>
              <a:rPr sz="1100" b="1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49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00" b="1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131313"/>
                </a:solidFill>
                <a:latin typeface="Arial"/>
                <a:cs typeface="Arial"/>
              </a:rPr>
              <a:t>RESPONSAB</a:t>
            </a:r>
            <a:r>
              <a:rPr sz="1100" b="1" spc="7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17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b="1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-40" dirty="0">
                <a:solidFill>
                  <a:srgbClr val="131313"/>
                </a:solidFill>
                <a:latin typeface="Arial"/>
                <a:cs typeface="Arial"/>
              </a:rPr>
              <a:t>DADE</a:t>
            </a:r>
            <a:r>
              <a:rPr sz="1100" b="1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131313"/>
                </a:solidFill>
                <a:latin typeface="Arial"/>
                <a:cs typeface="Arial"/>
              </a:rPr>
              <a:t>PELO</a:t>
            </a:r>
            <a:r>
              <a:rPr sz="1100" b="1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131313"/>
                </a:solidFill>
                <a:latin typeface="Arial"/>
                <a:cs typeface="Arial"/>
              </a:rPr>
              <a:t>MATER</a:t>
            </a:r>
            <a:r>
              <a:rPr sz="1100" b="1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-55" dirty="0">
                <a:solidFill>
                  <a:srgbClr val="131313"/>
                </a:solidFill>
                <a:latin typeface="Arial"/>
                <a:cs typeface="Arial"/>
              </a:rPr>
              <a:t>AL</a:t>
            </a:r>
            <a:r>
              <a:rPr sz="1100" b="1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131313"/>
                </a:solidFill>
                <a:latin typeface="Arial"/>
                <a:cs typeface="Arial"/>
              </a:rPr>
              <a:t>ENTREGUE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marR="16510" indent="434975" algn="just">
              <a:lnSpc>
                <a:spcPct val="100000"/>
              </a:lnSpc>
            </a:pP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31313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131313"/>
                </a:solidFill>
                <a:latin typeface="Times New Roman"/>
                <a:cs typeface="Times New Roman"/>
              </a:rPr>
              <a:t>é</a:t>
            </a:r>
            <a:r>
              <a:rPr sz="1300" spc="12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responsável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qualidade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materiais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responsabiliza-se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A2A2A"/>
                </a:solidFill>
                <a:latin typeface="Arial"/>
                <a:cs typeface="Arial"/>
              </a:rPr>
              <a:t>ntegral</a:t>
            </a:r>
            <a:r>
              <a:rPr sz="1100" spc="1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exc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usivamente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pela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promoção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de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readequaçõe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33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sempre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forem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detectadas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impropr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edades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possam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comprometer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sua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uti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ização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mesmo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175" dirty="0">
                <a:solidFill>
                  <a:srgbClr val="3F3F3F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100" b="1" spc="-70" dirty="0">
                <a:solidFill>
                  <a:srgbClr val="131313"/>
                </a:solidFill>
                <a:latin typeface="Arial"/>
                <a:cs typeface="Arial"/>
              </a:rPr>
              <a:t>CLÁUSULA </a:t>
            </a:r>
            <a:r>
              <a:rPr sz="1100" b="1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00" b="1" spc="90" dirty="0">
                <a:solidFill>
                  <a:srgbClr val="131313"/>
                </a:solidFill>
                <a:latin typeface="Arial"/>
                <a:cs typeface="Arial"/>
              </a:rPr>
              <a:t>0ª</a:t>
            </a:r>
            <a:r>
              <a:rPr sz="1100" b="1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6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00" b="1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131313"/>
                </a:solidFill>
                <a:latin typeface="Arial"/>
                <a:cs typeface="Arial"/>
              </a:rPr>
              <a:t>RESPONSAB</a:t>
            </a:r>
            <a:r>
              <a:rPr sz="1100" b="1" spc="7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17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b="1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131313"/>
                </a:solidFill>
                <a:latin typeface="Arial"/>
                <a:cs typeface="Arial"/>
              </a:rPr>
              <a:t>DADE</a:t>
            </a:r>
            <a:r>
              <a:rPr sz="1100" b="1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9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00" b="1" spc="215" dirty="0">
                <a:solidFill>
                  <a:srgbClr val="131313"/>
                </a:solidFill>
                <a:latin typeface="Arial"/>
                <a:cs typeface="Arial"/>
              </a:rPr>
              <a:t>IV</a:t>
            </a:r>
            <a:r>
              <a:rPr sz="1100" b="1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-12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b="1" spc="185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marR="13335" indent="434975" algn="just">
              <a:lnSpc>
                <a:spcPts val="1280"/>
              </a:lnSpc>
            </a:pP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A 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 CON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RATADA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responderá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quaisquer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danos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 </a:t>
            </a:r>
            <a:r>
              <a:rPr sz="11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preju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zos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pessoa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mater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ais</a:t>
            </a:r>
            <a:r>
              <a:rPr sz="11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seus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empregados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preposto,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razão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om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issão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osa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A2A"/>
                </a:solidFill>
                <a:latin typeface="Arial"/>
                <a:cs typeface="Arial"/>
              </a:rPr>
              <a:t>cu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posa,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venham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A2A2A"/>
                </a:solidFill>
                <a:latin typeface="Arial"/>
                <a:cs typeface="Arial"/>
              </a:rPr>
              <a:t>causar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A2A"/>
                </a:solidFill>
                <a:latin typeface="Arial"/>
                <a:cs typeface="Arial"/>
              </a:rPr>
              <a:t>ao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CONT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RATANTE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decorrênc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prestação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serv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ços,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nclu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nd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spc="-25" dirty="0">
                <a:solidFill>
                  <a:srgbClr val="3F3F3F"/>
                </a:solidFill>
                <a:latin typeface="Arial"/>
                <a:cs typeface="Arial"/>
              </a:rPr>
              <a:t>-se</a:t>
            </a:r>
            <a:r>
              <a:rPr sz="11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2A2A2A"/>
                </a:solidFill>
                <a:latin typeface="Arial"/>
                <a:cs typeface="Arial"/>
              </a:rPr>
              <a:t>danos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mater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pessoais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causados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terce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ros,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tulo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for.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00" b="1" spc="-70" dirty="0">
                <a:solidFill>
                  <a:srgbClr val="131313"/>
                </a:solidFill>
                <a:latin typeface="Arial"/>
                <a:cs typeface="Arial"/>
              </a:rPr>
              <a:t>CLÁUSULA</a:t>
            </a:r>
            <a:r>
              <a:rPr sz="1100" b="1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00" b="1" spc="-2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00" b="1" spc="140" dirty="0">
                <a:solidFill>
                  <a:srgbClr val="131313"/>
                </a:solidFill>
                <a:latin typeface="Arial"/>
                <a:cs typeface="Arial"/>
              </a:rPr>
              <a:t>ª</a:t>
            </a:r>
            <a:r>
              <a:rPr sz="1100" b="1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54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00" b="1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131313"/>
                </a:solidFill>
                <a:latin typeface="Arial"/>
                <a:cs typeface="Arial"/>
              </a:rPr>
              <a:t>RE</a:t>
            </a:r>
            <a:r>
              <a:rPr sz="1100" b="1" spc="-12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b="1" spc="15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00" b="1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b="1" spc="-10" dirty="0">
                <a:solidFill>
                  <a:srgbClr val="131313"/>
                </a:solidFill>
                <a:latin typeface="Arial"/>
                <a:cs typeface="Arial"/>
              </a:rPr>
              <a:t>SÃO/PENALIDADES.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O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presente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contrato</a:t>
            </a:r>
            <a:r>
              <a:rPr sz="11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pode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ser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resc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ndido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SE: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461009" indent="-215265">
              <a:lnSpc>
                <a:spcPts val="1320"/>
              </a:lnSpc>
              <a:buClr>
                <a:srgbClr val="131313"/>
              </a:buClr>
              <a:buFont typeface="Arial"/>
              <a:buChar char="•"/>
              <a:tabLst>
                <a:tab pos="470534" algn="l"/>
              </a:tabLst>
            </a:pP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for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cumprido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2A2A2A"/>
                </a:solidFill>
                <a:latin typeface="Arial"/>
                <a:cs typeface="Arial"/>
              </a:rPr>
              <a:t>essas</a:t>
            </a:r>
            <a:r>
              <a:rPr sz="11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cláusu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contratuais,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3F3F3F"/>
                </a:solidFill>
                <a:latin typeface="Arial"/>
                <a:cs typeface="Arial"/>
              </a:rPr>
              <a:t>e</a:t>
            </a:r>
            <a:r>
              <a:rPr sz="1100" spc="-25" dirty="0">
                <a:solidFill>
                  <a:srgbClr val="3F3F3F"/>
                </a:solidFill>
                <a:latin typeface="Arial"/>
                <a:cs typeface="Arial"/>
              </a:rPr>
              <a:t>s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pecificações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prazos;</a:t>
            </a:r>
            <a:endParaRPr sz="1100">
              <a:latin typeface="Arial"/>
              <a:cs typeface="Arial"/>
            </a:endParaRPr>
          </a:p>
          <a:p>
            <a:pPr marL="461009" marR="18415" indent="-215265">
              <a:lnSpc>
                <a:spcPts val="1350"/>
              </a:lnSpc>
              <a:spcBef>
                <a:spcPts val="20"/>
              </a:spcBef>
              <a:buClr>
                <a:srgbClr val="131313"/>
              </a:buClr>
              <a:buFont typeface="Arial"/>
              <a:buChar char="•"/>
              <a:tabLst>
                <a:tab pos="470534" algn="l"/>
              </a:tabLst>
            </a:pP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Houver</a:t>
            </a:r>
            <a:r>
              <a:rPr sz="110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cessão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transferência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reitos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e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obrigaçõe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33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00" spc="-20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fusão,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cisão</a:t>
            </a:r>
            <a:r>
              <a:rPr sz="110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incorporação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RATAD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330" dirty="0">
                <a:solidFill>
                  <a:srgbClr val="3F3F3F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 marL="469900" indent="-228600">
              <a:lnSpc>
                <a:spcPts val="1230"/>
              </a:lnSpc>
              <a:buClr>
                <a:srgbClr val="131313"/>
              </a:buClr>
              <a:buFont typeface="Arial"/>
              <a:buChar char="•"/>
              <a:tabLst>
                <a:tab pos="470534" algn="l"/>
              </a:tabLst>
            </a:pP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Houver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fal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ência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concordata</a:t>
            </a:r>
            <a:r>
              <a:rPr sz="110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31313"/>
                </a:solidFill>
                <a:latin typeface="Arial"/>
                <a:cs typeface="Arial"/>
              </a:rPr>
              <a:t>CONTRATADA;</a:t>
            </a:r>
            <a:endParaRPr sz="1100">
              <a:latin typeface="Arial"/>
              <a:cs typeface="Arial"/>
            </a:endParaRPr>
          </a:p>
          <a:p>
            <a:pPr marL="465455" marR="14604" indent="-219710">
              <a:lnSpc>
                <a:spcPct val="100000"/>
              </a:lnSpc>
              <a:buClr>
                <a:srgbClr val="131313"/>
              </a:buClr>
              <a:buFont typeface="Arial"/>
              <a:buChar char="•"/>
              <a:tabLst>
                <a:tab pos="470534" algn="l"/>
              </a:tabLst>
            </a:pP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Houver </a:t>
            </a:r>
            <a:r>
              <a:rPr sz="110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alteração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social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modificação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fina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idade</a:t>
            </a:r>
            <a:r>
              <a:rPr sz="110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estrutura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100" spc="-19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RATADA,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prejud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exec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ção</a:t>
            </a:r>
            <a:r>
              <a:rPr sz="11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A2A2A"/>
                </a:solidFill>
                <a:latin typeface="Arial"/>
                <a:cs typeface="Arial"/>
              </a:rPr>
              <a:t>contrato;</a:t>
            </a:r>
            <a:endParaRPr sz="1100">
              <a:latin typeface="Arial"/>
              <a:cs typeface="Arial"/>
            </a:endParaRPr>
          </a:p>
          <a:p>
            <a:pPr marL="461009" indent="-219710">
              <a:lnSpc>
                <a:spcPts val="1320"/>
              </a:lnSpc>
              <a:buClr>
                <a:srgbClr val="131313"/>
              </a:buClr>
              <a:buFont typeface="Arial"/>
              <a:buChar char="•"/>
              <a:tabLst>
                <a:tab pos="461645" algn="l"/>
              </a:tabLst>
            </a:pP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caso</a:t>
            </a:r>
            <a:r>
              <a:rPr sz="11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fortui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to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força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maior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mped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tiva</a:t>
            </a:r>
            <a:r>
              <a:rPr sz="11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A2A2A"/>
                </a:solidFill>
                <a:latin typeface="Arial"/>
                <a:cs typeface="Arial"/>
              </a:rPr>
              <a:t>exec</a:t>
            </a: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u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ção</a:t>
            </a:r>
            <a:r>
              <a:rPr sz="11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contrato.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8890" indent="4445" algn="just">
              <a:lnSpc>
                <a:spcPct val="99000"/>
              </a:lnSpc>
            </a:pPr>
            <a:r>
              <a:rPr sz="1050" b="1" spc="30" dirty="0">
                <a:solidFill>
                  <a:srgbClr val="131313"/>
                </a:solidFill>
                <a:latin typeface="Arial"/>
                <a:cs typeface="Arial"/>
              </a:rPr>
              <a:t>Parágrafo  </a:t>
            </a:r>
            <a:r>
              <a:rPr sz="1050" b="1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131313"/>
                </a:solidFill>
                <a:latin typeface="Arial"/>
                <a:cs typeface="Arial"/>
              </a:rPr>
              <a:t>pr</a:t>
            </a:r>
            <a:r>
              <a:rPr sz="1050" b="1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50" b="1" spc="40" dirty="0">
                <a:solidFill>
                  <a:srgbClr val="131313"/>
                </a:solidFill>
                <a:latin typeface="Arial"/>
                <a:cs typeface="Arial"/>
              </a:rPr>
              <a:t>meiro.</a:t>
            </a:r>
            <a:r>
              <a:rPr sz="1050" b="1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50" b="1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A2A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A2A2A"/>
                </a:solidFill>
                <a:latin typeface="Arial"/>
                <a:cs typeface="Arial"/>
              </a:rPr>
              <a:t>cumpr</a:t>
            </a:r>
            <a:r>
              <a:rPr sz="1100" spc="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2A2A2A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condi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técn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cas,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comerc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ais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0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jur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cas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estabe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ec</a:t>
            </a:r>
            <a:r>
              <a:rPr sz="110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nos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nstrumentos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convocatório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A2A"/>
                </a:solidFill>
                <a:latin typeface="Arial"/>
                <a:cs typeface="Arial"/>
              </a:rPr>
              <a:t>contratual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caracterizará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descumpr</a:t>
            </a:r>
            <a:r>
              <a:rPr sz="110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obrigações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assum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acarretar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part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cipante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segui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tes </a:t>
            </a:r>
            <a:r>
              <a:rPr sz="11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pena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dades,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previstas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nstrumento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convocatór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o:</a:t>
            </a:r>
            <a:endParaRPr sz="1100">
              <a:latin typeface="Arial"/>
              <a:cs typeface="Arial"/>
            </a:endParaRPr>
          </a:p>
          <a:p>
            <a:pPr marL="461009" marR="4608830" indent="-5715">
              <a:lnSpc>
                <a:spcPct val="199800"/>
              </a:lnSpc>
              <a:spcBef>
                <a:spcPts val="35"/>
              </a:spcBef>
            </a:pPr>
            <a:r>
              <a:rPr sz="1100" spc="3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31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advertênc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a; </a:t>
            </a:r>
            <a:r>
              <a:rPr sz="1100" spc="2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40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mu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ta;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150">
              <a:latin typeface="Times New Roman"/>
              <a:cs typeface="Times New Roman"/>
            </a:endParaRPr>
          </a:p>
          <a:p>
            <a:pPr marL="461009" marR="5080" indent="-126364">
              <a:lnSpc>
                <a:spcPct val="101699"/>
              </a:lnSpc>
            </a:pPr>
            <a:r>
              <a:rPr sz="1100" spc="-88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26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405" dirty="0">
                <a:solidFill>
                  <a:srgbClr val="545454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A2A2A"/>
                </a:solidFill>
                <a:latin typeface="Arial"/>
                <a:cs typeface="Arial"/>
              </a:rPr>
              <a:t>suspensão</a:t>
            </a:r>
            <a:r>
              <a:rPr sz="1100" spc="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temporár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1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part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cipar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processos</a:t>
            </a:r>
            <a:r>
              <a:rPr sz="11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se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2A2A2A"/>
                </a:solidFill>
                <a:latin typeface="Arial"/>
                <a:cs typeface="Arial"/>
              </a:rPr>
              <a:t>et</a:t>
            </a: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vos</a:t>
            </a:r>
            <a:r>
              <a:rPr sz="1100" spc="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31313"/>
                </a:solidFill>
                <a:latin typeface="Arial"/>
                <a:cs typeface="Arial"/>
              </a:rPr>
              <a:t>CBC</a:t>
            </a:r>
            <a:r>
              <a:rPr sz="110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Mackenzi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Clube,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consequênc</a:t>
            </a:r>
            <a:r>
              <a:rPr sz="1100" spc="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a, 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contratar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A2A2A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1100" spc="-45" dirty="0">
                <a:solidFill>
                  <a:srgbClr val="3F3F3F"/>
                </a:solidFill>
                <a:latin typeface="Arial"/>
                <a:cs typeface="Arial"/>
              </a:rPr>
              <a:t>e</a:t>
            </a:r>
            <a:r>
              <a:rPr sz="1100" spc="-65" dirty="0">
                <a:solidFill>
                  <a:srgbClr val="3F3F3F"/>
                </a:solidFill>
                <a:latin typeface="Arial"/>
                <a:cs typeface="Arial"/>
              </a:rPr>
              <a:t>s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ma,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pr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00" spc="-60" dirty="0">
                <a:solidFill>
                  <a:srgbClr val="3F3F3F"/>
                </a:solidFill>
                <a:latin typeface="Arial"/>
                <a:cs typeface="Arial"/>
              </a:rPr>
              <a:t>z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nimo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2A2A2A"/>
                </a:solidFill>
                <a:latin typeface="Arial"/>
                <a:cs typeface="Arial"/>
              </a:rPr>
              <a:t>6</a:t>
            </a:r>
            <a:r>
              <a:rPr sz="11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(</a:t>
            </a:r>
            <a:r>
              <a:rPr sz="1100" spc="-10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eis)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meses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31313"/>
                </a:solidFill>
                <a:latin typeface="Arial"/>
                <a:cs typeface="Arial"/>
              </a:rPr>
              <a:t>máxi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mo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2A2A2A"/>
                </a:solidFill>
                <a:latin typeface="Arial"/>
                <a:cs typeface="Arial"/>
              </a:rPr>
              <a:t>24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131313"/>
                </a:solidFill>
                <a:latin typeface="Arial"/>
                <a:cs typeface="Arial"/>
              </a:rPr>
              <a:t>(vi</a:t>
            </a:r>
            <a:r>
              <a:rPr sz="1100" spc="-9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131313"/>
                </a:solidFill>
                <a:latin typeface="Arial"/>
                <a:cs typeface="Arial"/>
              </a:rPr>
              <a:t>te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31313"/>
                </a:solidFill>
                <a:latin typeface="Arial"/>
                <a:cs typeface="Arial"/>
              </a:rPr>
              <a:t>quatro</a:t>
            </a:r>
            <a:r>
              <a:rPr sz="1100" spc="-5" dirty="0">
                <a:solidFill>
                  <a:srgbClr val="131313"/>
                </a:solidFill>
                <a:latin typeface="Arial"/>
                <a:cs typeface="Arial"/>
              </a:rPr>
              <a:t>)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31313"/>
                </a:solidFill>
                <a:latin typeface="Arial"/>
                <a:cs typeface="Arial"/>
              </a:rPr>
              <a:t>meses,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31313"/>
                </a:solidFill>
                <a:latin typeface="Arial"/>
                <a:cs typeface="Arial"/>
              </a:rPr>
              <a:t>nas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condi</a:t>
            </a:r>
            <a:r>
              <a:rPr sz="1100" spc="-45" dirty="0">
                <a:solidFill>
                  <a:srgbClr val="131313"/>
                </a:solidFill>
                <a:latin typeface="Arial"/>
                <a:cs typeface="Arial"/>
              </a:rPr>
              <a:t>ções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2A2A2A"/>
                </a:solidFill>
                <a:latin typeface="Arial"/>
                <a:cs typeface="Arial"/>
              </a:rPr>
              <a:t>estabe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2A2A2A"/>
                </a:solidFill>
                <a:latin typeface="Arial"/>
                <a:cs typeface="Arial"/>
              </a:rPr>
              <a:t>ecidas</a:t>
            </a:r>
            <a:r>
              <a:rPr sz="1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31313"/>
                </a:solidFill>
                <a:latin typeface="Arial"/>
                <a:cs typeface="Arial"/>
              </a:rPr>
              <a:t>no i</a:t>
            </a:r>
            <a:r>
              <a:rPr sz="1100" spc="-20" dirty="0">
                <a:solidFill>
                  <a:srgbClr val="131313"/>
                </a:solidFill>
                <a:latin typeface="Arial"/>
                <a:cs typeface="Arial"/>
              </a:rPr>
              <a:t>nstrumento</a:t>
            </a:r>
            <a:r>
              <a:rPr sz="11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A2A2A"/>
                </a:solidFill>
                <a:latin typeface="Arial"/>
                <a:cs typeface="Arial"/>
              </a:rPr>
              <a:t>convocatór</a:t>
            </a:r>
            <a:r>
              <a:rPr sz="1100" spc="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2A2A2A"/>
                </a:solidFill>
                <a:latin typeface="Arial"/>
                <a:cs typeface="Arial"/>
              </a:rPr>
              <a:t>o.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0955" y="704087"/>
            <a:ext cx="699516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790188" y="7242047"/>
            <a:ext cx="452627" cy="1234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27148" y="8302752"/>
            <a:ext cx="2930652" cy="11109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49868" y="808195"/>
            <a:ext cx="1783080" cy="563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2300" b="1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0957" y="1511575"/>
            <a:ext cx="6014720" cy="6341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0" indent="4866640">
              <a:lnSpc>
                <a:spcPct val="100000"/>
              </a:lnSpc>
            </a:pPr>
            <a:r>
              <a:rPr sz="1050" spc="-95" dirty="0">
                <a:solidFill>
                  <a:srgbClr val="1F1F1F"/>
                </a:solidFill>
                <a:latin typeface="Times New Roman"/>
                <a:cs typeface="Times New Roman"/>
              </a:rPr>
              <a:t>P</a:t>
            </a:r>
            <a:r>
              <a:rPr sz="1050" spc="-50" dirty="0">
                <a:solidFill>
                  <a:srgbClr val="3F3F3F"/>
                </a:solidFill>
                <a:latin typeface="Times New Roman"/>
                <a:cs typeface="Times New Roman"/>
              </a:rPr>
              <a:t>á</a:t>
            </a:r>
            <a:r>
              <a:rPr sz="1050" spc="35" dirty="0">
                <a:solidFill>
                  <a:srgbClr val="1F1F1F"/>
                </a:solidFill>
                <a:latin typeface="Times New Roman"/>
                <a:cs typeface="Times New Roman"/>
              </a:rPr>
              <a:t>g</a:t>
            </a:r>
            <a:r>
              <a:rPr sz="1050" spc="-160" dirty="0">
                <a:solidFill>
                  <a:srgbClr val="3F3F3F"/>
                </a:solidFill>
                <a:latin typeface="Times New Roman"/>
                <a:cs typeface="Times New Roman"/>
              </a:rPr>
              <a:t>i</a:t>
            </a:r>
            <a:r>
              <a:rPr sz="1050" spc="-30" dirty="0">
                <a:solidFill>
                  <a:srgbClr val="1F1F1F"/>
                </a:solidFill>
                <a:latin typeface="Times New Roman"/>
                <a:cs typeface="Times New Roman"/>
              </a:rPr>
              <a:t>na</a:t>
            </a:r>
            <a:r>
              <a:rPr sz="1050" spc="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i="1" spc="-100" dirty="0">
                <a:solidFill>
                  <a:srgbClr val="1F1F1F"/>
                </a:solidFill>
                <a:latin typeface="Times New Roman"/>
                <a:cs typeface="Times New Roman"/>
              </a:rPr>
              <a:t>5</a:t>
            </a:r>
            <a:r>
              <a:rPr sz="1050" i="1" spc="1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1F1F1F"/>
                </a:solidFill>
                <a:latin typeface="Times New Roman"/>
                <a:cs typeface="Times New Roman"/>
              </a:rPr>
              <a:t>de</a:t>
            </a:r>
            <a:r>
              <a:rPr sz="1050" spc="-2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1F1F1F"/>
                </a:solidFill>
                <a:latin typeface="Times New Roman"/>
                <a:cs typeface="Times New Roman"/>
              </a:rPr>
              <a:t>7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00">
              <a:latin typeface="Times New Roman"/>
              <a:cs typeface="Times New Roman"/>
            </a:endParaRPr>
          </a:p>
          <a:p>
            <a:pPr marL="446405" marR="27940" indent="4445" algn="just">
              <a:lnSpc>
                <a:spcPct val="99500"/>
              </a:lnSpc>
            </a:pPr>
            <a:r>
              <a:rPr sz="1150" b="1" spc="-20" dirty="0">
                <a:solidFill>
                  <a:srgbClr val="0F0F0F"/>
                </a:solidFill>
                <a:latin typeface="Arial"/>
                <a:cs typeface="Arial"/>
              </a:rPr>
              <a:t>Parágrafo </a:t>
            </a:r>
            <a:r>
              <a:rPr sz="1150" b="1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F0F0F"/>
                </a:solidFill>
                <a:latin typeface="Arial"/>
                <a:cs typeface="Arial"/>
              </a:rPr>
              <a:t>ún</a:t>
            </a:r>
            <a:r>
              <a:rPr sz="1150" b="1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b="1" spc="-25" dirty="0">
                <a:solidFill>
                  <a:srgbClr val="0F0F0F"/>
                </a:solidFill>
                <a:latin typeface="Arial"/>
                <a:cs typeface="Arial"/>
              </a:rPr>
              <a:t>co: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penas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previstas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inciso</a:t>
            </a:r>
            <a:r>
              <a:rPr sz="1100" spc="-43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00" spc="-8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3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35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2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-10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260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deste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artigo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poderão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F1F"/>
                </a:solidFill>
                <a:latin typeface="Arial"/>
                <a:cs typeface="Arial"/>
              </a:rPr>
              <a:t>ser</a:t>
            </a:r>
            <a:r>
              <a:rPr sz="110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aplicadas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cumul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ativamente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não,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F1F1F"/>
                </a:solidFill>
                <a:latin typeface="Arial"/>
                <a:cs typeface="Arial"/>
              </a:rPr>
              <a:t>sem</a:t>
            </a:r>
            <a:r>
              <a:rPr sz="110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preju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zo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rescisão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F1F1F"/>
                </a:solidFill>
                <a:latin typeface="Arial"/>
                <a:cs typeface="Arial"/>
              </a:rPr>
              <a:t>ato</a:t>
            </a:r>
            <a:r>
              <a:rPr sz="11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ateral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Clube.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19685" indent="4445" algn="just">
              <a:lnSpc>
                <a:spcPts val="1350"/>
              </a:lnSpc>
            </a:pPr>
            <a:r>
              <a:rPr sz="1150" b="1" spc="-2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150" b="1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0F0F0F"/>
                </a:solidFill>
                <a:latin typeface="Arial"/>
                <a:cs typeface="Arial"/>
              </a:rPr>
              <a:t>segundo: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not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ficação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ap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penal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dades,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vas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F1F1F"/>
                </a:solidFill>
                <a:latin typeface="Arial"/>
                <a:cs typeface="Arial"/>
              </a:rPr>
              <a:t>nexecução</a:t>
            </a:r>
            <a:r>
              <a:rPr sz="1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F1F"/>
                </a:solidFill>
                <a:latin typeface="Arial"/>
                <a:cs typeface="Arial"/>
              </a:rPr>
              <a:t>total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previstas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neste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Cap</a:t>
            </a:r>
            <a:r>
              <a:rPr sz="1100" spc="-10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tu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39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será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efetuada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através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comunicação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formal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encaminhada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e-mail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10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spc="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tratada,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onde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assegurado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r>
              <a:rPr sz="12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defesa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prév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a,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respeitando-se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endParaRPr sz="1100">
              <a:latin typeface="Arial"/>
              <a:cs typeface="Arial"/>
            </a:endParaRPr>
          </a:p>
          <a:p>
            <a:pPr marL="12700" algn="just">
              <a:lnSpc>
                <a:spcPts val="1265"/>
              </a:lnSpc>
            </a:pP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(cinco)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úteis.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19050" indent="4445" algn="just">
              <a:lnSpc>
                <a:spcPct val="98400"/>
              </a:lnSpc>
            </a:pPr>
            <a:r>
              <a:rPr sz="1100" b="1" spc="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100" b="1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F0F0F"/>
                </a:solidFill>
                <a:latin typeface="Arial"/>
                <a:cs typeface="Arial"/>
              </a:rPr>
              <a:t>terce</a:t>
            </a:r>
            <a:r>
              <a:rPr sz="1100" b="1" spc="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b="1" spc="30" dirty="0">
                <a:solidFill>
                  <a:srgbClr val="0F0F0F"/>
                </a:solidFill>
                <a:latin typeface="Arial"/>
                <a:cs typeface="Arial"/>
              </a:rPr>
              <a:t>ro:</a:t>
            </a:r>
            <a:r>
              <a:rPr sz="1100" b="1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haja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recusa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mater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serv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ço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parte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lub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33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contratada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deverá,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dentro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mente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contratado,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reparar,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corr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gir 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remover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às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suas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custa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00" spc="33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-1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todo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10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parte,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ciado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110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defe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incorreções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execução,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sob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restar</a:t>
            </a:r>
            <a:r>
              <a:rPr sz="11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caracterizada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1F1F1F"/>
                </a:solidFill>
                <a:latin typeface="Arial"/>
                <a:cs typeface="Arial"/>
              </a:rPr>
              <a:t>nexecução</a:t>
            </a:r>
            <a:r>
              <a:rPr sz="1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F1F1F"/>
                </a:solidFill>
                <a:latin typeface="Arial"/>
                <a:cs typeface="Arial"/>
              </a:rPr>
              <a:t>contratado,</a:t>
            </a:r>
            <a:r>
              <a:rPr sz="11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consequente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ap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11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sanções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previstas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artigo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anterior.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17780" indent="4445" algn="just">
              <a:lnSpc>
                <a:spcPct val="88600"/>
              </a:lnSpc>
            </a:pPr>
            <a:r>
              <a:rPr sz="1150" b="1" spc="-2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150" b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150" b="1" spc="-6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150" b="1" spc="50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150" b="1" spc="-3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150" b="1" spc="20" dirty="0">
                <a:solidFill>
                  <a:srgbClr val="0F0F0F"/>
                </a:solidFill>
                <a:latin typeface="Arial"/>
                <a:cs typeface="Arial"/>
              </a:rPr>
              <a:t>o:</a:t>
            </a:r>
            <a:r>
              <a:rPr sz="115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7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b="1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1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mu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pela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inexecução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cel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ebrado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1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ube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será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cu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ada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até</a:t>
            </a:r>
            <a:r>
              <a:rPr sz="11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50%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(c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nquenta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cento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sobre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lor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total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atualizado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ou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sobre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lor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correspondente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50" spc="-8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3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spc="-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obr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gação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cumpri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da,</a:t>
            </a:r>
            <a:endParaRPr sz="1100">
              <a:latin typeface="Arial"/>
              <a:cs typeface="Arial"/>
            </a:endParaRPr>
          </a:p>
          <a:p>
            <a:pPr marL="12700" marR="22225" algn="just">
              <a:lnSpc>
                <a:spcPts val="1280"/>
              </a:lnSpc>
              <a:spcBef>
                <a:spcPts val="55"/>
              </a:spcBef>
            </a:pP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excetuando-se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aquelas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grande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vulto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 repercussões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gnificativas,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hipótese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graduação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multa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deverá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estar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prevista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no </a:t>
            </a:r>
            <a:r>
              <a:rPr sz="11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nstrumento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F1F1F"/>
                </a:solidFill>
                <a:latin typeface="Arial"/>
                <a:cs typeface="Arial"/>
              </a:rPr>
              <a:t>convocatór</a:t>
            </a:r>
            <a:r>
              <a:rPr sz="1100" spc="4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no 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competente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F2F31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nstrumento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trato,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sendo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está</a:t>
            </a:r>
            <a:r>
              <a:rPr sz="11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devi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damente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justificada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F3F3F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7780" indent="4445" algn="just">
              <a:lnSpc>
                <a:spcPts val="1280"/>
              </a:lnSpc>
            </a:pPr>
            <a:r>
              <a:rPr sz="1150" b="1" spc="-25" dirty="0">
                <a:solidFill>
                  <a:srgbClr val="0F0F0F"/>
                </a:solidFill>
                <a:latin typeface="Arial"/>
                <a:cs typeface="Arial"/>
              </a:rPr>
              <a:t>Parágrafo  </a:t>
            </a:r>
            <a:r>
              <a:rPr sz="115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F0F0F"/>
                </a:solidFill>
                <a:latin typeface="Arial"/>
                <a:cs typeface="Arial"/>
              </a:rPr>
              <a:t>quinto:</a:t>
            </a:r>
            <a:r>
              <a:rPr sz="1150" b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b="1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contrato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poderá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2F2F31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2F2F31"/>
                </a:solidFill>
                <a:latin typeface="Arial"/>
                <a:cs typeface="Arial"/>
              </a:rPr>
              <a:t>  </a:t>
            </a:r>
            <a:r>
              <a:rPr sz="1100" spc="80" dirty="0">
                <a:solidFill>
                  <a:srgbClr val="2F2F31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rescind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antecipadamente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100" spc="-2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100" spc="-105" dirty="0">
                <a:solidFill>
                  <a:srgbClr val="0F0F0F"/>
                </a:solidFill>
                <a:latin typeface="Arial"/>
                <a:cs typeface="Arial"/>
              </a:rPr>
              <a:t>RATANT</a:t>
            </a:r>
            <a:r>
              <a:rPr sz="1100" spc="-1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39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-65" dirty="0">
                <a:solidFill>
                  <a:srgbClr val="0F0F0F"/>
                </a:solidFill>
                <a:latin typeface="Arial"/>
                <a:cs typeface="Arial"/>
              </a:rPr>
              <a:t>sem</a:t>
            </a:r>
            <a:r>
              <a:rPr sz="11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ncidênc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mu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ndenização</a:t>
            </a:r>
            <a:r>
              <a:rPr sz="1100" spc="-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70" dirty="0">
                <a:solidFill>
                  <a:srgbClr val="2F2F31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50" b="1" spc="-25" dirty="0">
                <a:solidFill>
                  <a:srgbClr val="0F0F0F"/>
                </a:solidFill>
                <a:latin typeface="Arial"/>
                <a:cs typeface="Arial"/>
              </a:rPr>
              <a:t>CLÁUS</a:t>
            </a:r>
            <a:r>
              <a:rPr sz="1050" b="1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b="1" spc="-30" dirty="0">
                <a:solidFill>
                  <a:srgbClr val="0F0F0F"/>
                </a:solidFill>
                <a:latin typeface="Arial"/>
                <a:cs typeface="Arial"/>
              </a:rPr>
              <a:t>LA</a:t>
            </a:r>
            <a:r>
              <a:rPr sz="1050" b="1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b="1" spc="95" dirty="0">
                <a:solidFill>
                  <a:srgbClr val="0F0F0F"/>
                </a:solidFill>
                <a:latin typeface="Arial"/>
                <a:cs typeface="Arial"/>
              </a:rPr>
              <a:t>2ª</a:t>
            </a:r>
            <a:r>
              <a:rPr sz="105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59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050" b="1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F0F0F"/>
                </a:solidFill>
                <a:latin typeface="Arial"/>
                <a:cs typeface="Arial"/>
              </a:rPr>
              <a:t>FORO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5080" indent="4445" algn="just">
              <a:lnSpc>
                <a:spcPct val="100000"/>
              </a:lnSpc>
            </a:pP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Fi</a:t>
            </a:r>
            <a:r>
              <a:rPr sz="1100" spc="-60" dirty="0">
                <a:solidFill>
                  <a:srgbClr val="0F0F0F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eito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foro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Horizo</a:t>
            </a:r>
            <a:r>
              <a:rPr sz="1100" spc="-114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1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0F0F0F"/>
                </a:solidFill>
                <a:latin typeface="Arial"/>
                <a:cs typeface="Arial"/>
              </a:rPr>
              <a:t>MG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di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2F2F31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mir</a:t>
            </a:r>
            <a:r>
              <a:rPr sz="11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todas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questões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oriundas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contrato.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estarem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justos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contratados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firmam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contrat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33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F0F0F"/>
                </a:solidFill>
                <a:latin typeface="Arial"/>
                <a:cs typeface="Arial"/>
              </a:rPr>
              <a:t>presença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F0F0F"/>
                </a:solidFill>
                <a:latin typeface="Arial"/>
                <a:cs typeface="Arial"/>
              </a:rPr>
              <a:t>01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F1F1F"/>
                </a:solidFill>
                <a:latin typeface="Arial"/>
                <a:cs typeface="Arial"/>
              </a:rPr>
              <a:t>testemunha</a:t>
            </a:r>
            <a:r>
              <a:rPr sz="1100" spc="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contratante</a:t>
            </a:r>
            <a:r>
              <a:rPr sz="110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outra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contratado.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algn="just">
              <a:lnSpc>
                <a:spcPts val="985"/>
              </a:lnSpc>
            </a:pPr>
            <a:r>
              <a:rPr sz="1100" spc="-85" dirty="0">
                <a:solidFill>
                  <a:srgbClr val="0F0F0F"/>
                </a:solidFill>
                <a:latin typeface="Arial"/>
                <a:cs typeface="Arial"/>
              </a:rPr>
              <a:t>Be</a:t>
            </a:r>
            <a:r>
              <a:rPr sz="11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Hor</a:t>
            </a:r>
            <a:r>
              <a:rPr sz="1100" spc="-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zonte,</a:t>
            </a:r>
            <a:r>
              <a:rPr sz="11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08</a:t>
            </a:r>
            <a:r>
              <a:rPr sz="11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F0F0F"/>
                </a:solidFill>
                <a:latin typeface="Arial"/>
                <a:cs typeface="Arial"/>
              </a:rPr>
              <a:t>Julho</a:t>
            </a:r>
            <a:r>
              <a:rPr sz="11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100" spc="-9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100" spc="-15" dirty="0">
                <a:solidFill>
                  <a:srgbClr val="0F0F0F"/>
                </a:solidFill>
                <a:latin typeface="Arial"/>
                <a:cs typeface="Arial"/>
              </a:rPr>
              <a:t>5.</a:t>
            </a:r>
            <a:endParaRPr sz="1100">
              <a:latin typeface="Arial"/>
              <a:cs typeface="Arial"/>
            </a:endParaRPr>
          </a:p>
          <a:p>
            <a:pPr marL="296545" algn="ctr">
              <a:lnSpc>
                <a:spcPts val="4645"/>
              </a:lnSpc>
              <a:tabLst>
                <a:tab pos="869315" algn="l"/>
              </a:tabLst>
            </a:pPr>
            <a:r>
              <a:rPr sz="4150" i="1" spc="-440" dirty="0">
                <a:solidFill>
                  <a:srgbClr val="B3B8D4"/>
                </a:solidFill>
                <a:latin typeface="Times New Roman"/>
                <a:cs typeface="Times New Roman"/>
              </a:rPr>
              <a:t>/</a:t>
            </a:r>
            <a:r>
              <a:rPr sz="4150" i="1" spc="-390" dirty="0">
                <a:solidFill>
                  <a:srgbClr val="B3B8D4"/>
                </a:solidFill>
                <a:latin typeface="Times New Roman"/>
                <a:cs typeface="Times New Roman"/>
              </a:rPr>
              <a:t> </a:t>
            </a:r>
            <a:r>
              <a:rPr sz="4150" i="1" spc="-780" dirty="0">
                <a:solidFill>
                  <a:srgbClr val="A1A5B5"/>
                </a:solidFill>
                <a:latin typeface="Times New Roman"/>
                <a:cs typeface="Times New Roman"/>
              </a:rPr>
              <a:t>-z</a:t>
            </a:r>
            <a:r>
              <a:rPr sz="4150" i="1" dirty="0">
                <a:solidFill>
                  <a:srgbClr val="A1A5B5"/>
                </a:solidFill>
                <a:latin typeface="Times New Roman"/>
                <a:cs typeface="Times New Roman"/>
              </a:rPr>
              <a:t>	</a:t>
            </a:r>
            <a:r>
              <a:rPr sz="600" spc="395" dirty="0">
                <a:solidFill>
                  <a:srgbClr val="8A8990"/>
                </a:solidFill>
                <a:latin typeface="Arial"/>
                <a:cs typeface="Arial"/>
              </a:rPr>
              <a:t>l</a:t>
            </a:r>
            <a:r>
              <a:rPr sz="600" spc="5" dirty="0">
                <a:solidFill>
                  <a:srgbClr val="8A8990"/>
                </a:solidFill>
                <a:latin typeface="Arial"/>
                <a:cs typeface="Arial"/>
              </a:rPr>
              <a:t> </a:t>
            </a:r>
            <a:r>
              <a:rPr sz="600" spc="560" dirty="0">
                <a:solidFill>
                  <a:srgbClr val="A1A5B5"/>
                </a:solidFill>
                <a:latin typeface="Arial"/>
                <a:cs typeface="Arial"/>
              </a:rPr>
              <a:t>/</a:t>
            </a:r>
            <a:r>
              <a:rPr sz="600" dirty="0">
                <a:solidFill>
                  <a:srgbClr val="A1A5B5"/>
                </a:solidFill>
                <a:latin typeface="Arial"/>
                <a:cs typeface="Arial"/>
              </a:rPr>
              <a:t>     </a:t>
            </a:r>
            <a:r>
              <a:rPr sz="600" spc="-45" dirty="0">
                <a:solidFill>
                  <a:srgbClr val="A1A5B5"/>
                </a:solidFill>
                <a:latin typeface="Arial"/>
                <a:cs typeface="Arial"/>
              </a:rPr>
              <a:t> </a:t>
            </a:r>
            <a:r>
              <a:rPr sz="600" spc="665" dirty="0">
                <a:solidFill>
                  <a:srgbClr val="B3B8D4"/>
                </a:solidFill>
                <a:latin typeface="Arial"/>
                <a:cs typeface="Arial"/>
              </a:rPr>
              <a:t>/</a:t>
            </a:r>
            <a:r>
              <a:rPr sz="600" dirty="0">
                <a:solidFill>
                  <a:srgbClr val="B3B8D4"/>
                </a:solidFill>
                <a:latin typeface="Arial"/>
                <a:cs typeface="Arial"/>
              </a:rPr>
              <a:t>  </a:t>
            </a:r>
            <a:r>
              <a:rPr sz="600" spc="-70" dirty="0">
                <a:solidFill>
                  <a:srgbClr val="B3B8D4"/>
                </a:solidFill>
                <a:latin typeface="Arial"/>
                <a:cs typeface="Arial"/>
              </a:rPr>
              <a:t> </a:t>
            </a:r>
            <a:r>
              <a:rPr sz="3000" i="1" spc="-190" dirty="0">
                <a:solidFill>
                  <a:srgbClr val="B3B8D4"/>
                </a:solidFill>
                <a:latin typeface="Arial"/>
                <a:cs typeface="Arial"/>
              </a:rPr>
              <a:t>r</a:t>
            </a:r>
            <a:r>
              <a:rPr sz="3000" i="1" spc="-755" dirty="0">
                <a:solidFill>
                  <a:srgbClr val="B3B8D4"/>
                </a:solidFill>
                <a:latin typeface="Arial"/>
                <a:cs typeface="Arial"/>
              </a:rPr>
              <a:t>1</a:t>
            </a:r>
            <a:r>
              <a:rPr sz="3000" i="1" spc="365" dirty="0">
                <a:solidFill>
                  <a:srgbClr val="A1A5B5"/>
                </a:solidFill>
                <a:latin typeface="Arial"/>
                <a:cs typeface="Arial"/>
              </a:rPr>
              <a:t>!</a:t>
            </a:r>
            <a:r>
              <a:rPr sz="3000" i="1" spc="-280" dirty="0">
                <a:solidFill>
                  <a:srgbClr val="A1A5B5"/>
                </a:solidFill>
                <a:latin typeface="Arial"/>
                <a:cs typeface="Arial"/>
              </a:rPr>
              <a:t> </a:t>
            </a:r>
            <a:r>
              <a:rPr sz="3000" spc="-680" dirty="0">
                <a:solidFill>
                  <a:srgbClr val="A1A5B5"/>
                </a:solidFill>
                <a:latin typeface="Arial"/>
                <a:cs typeface="Arial"/>
              </a:rPr>
              <a:t>\</a:t>
            </a:r>
            <a:r>
              <a:rPr sz="3000" spc="-1335" dirty="0">
                <a:solidFill>
                  <a:srgbClr val="A1A5B5"/>
                </a:solidFill>
                <a:latin typeface="Arial"/>
                <a:cs typeface="Arial"/>
              </a:rPr>
              <a:t>_</a:t>
            </a:r>
            <a:endParaRPr sz="3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90890" y="7795994"/>
            <a:ext cx="2239010" cy="332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55"/>
              </a:lnSpc>
            </a:pPr>
            <a:r>
              <a:rPr sz="1250" b="1" spc="-200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1250" b="1" spc="15" dirty="0">
                <a:solidFill>
                  <a:srgbClr val="0F0F0F"/>
                </a:solidFill>
                <a:latin typeface="Times New Roman"/>
                <a:cs typeface="Times New Roman"/>
              </a:rPr>
              <a:t>arlos</a:t>
            </a:r>
            <a:r>
              <a:rPr sz="1250" b="1" spc="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25" dirty="0">
                <a:solidFill>
                  <a:srgbClr val="0F0F0F"/>
                </a:solidFill>
                <a:latin typeface="Times New Roman"/>
                <a:cs typeface="Times New Roman"/>
              </a:rPr>
              <a:t>Roberto</a:t>
            </a:r>
            <a:r>
              <a:rPr sz="1250" b="1" spc="-8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385" dirty="0">
                <a:solidFill>
                  <a:srgbClr val="2F2F31"/>
                </a:solidFill>
                <a:latin typeface="Times New Roman"/>
                <a:cs typeface="Times New Roman"/>
              </a:rPr>
              <a:t>'</a:t>
            </a:r>
            <a:r>
              <a:rPr sz="1250" b="1" spc="-40" dirty="0">
                <a:solidFill>
                  <a:srgbClr val="2F2F31"/>
                </a:solidFill>
                <a:latin typeface="Times New Roman"/>
                <a:cs typeface="Times New Roman"/>
              </a:rPr>
              <a:t>°</a:t>
            </a:r>
            <a:r>
              <a:rPr sz="1250" b="1" spc="-605" dirty="0">
                <a:solidFill>
                  <a:srgbClr val="2F2F31"/>
                </a:solidFill>
                <a:latin typeface="Times New Roman"/>
                <a:cs typeface="Times New Roman"/>
              </a:rPr>
              <a:t>.</a:t>
            </a:r>
            <a:r>
              <a:rPr sz="1250" b="1" spc="-800" dirty="0">
                <a:solidFill>
                  <a:srgbClr val="2F2F31"/>
                </a:solidFill>
                <a:latin typeface="Times New Roman"/>
                <a:cs typeface="Times New Roman"/>
              </a:rPr>
              <a:t>i</a:t>
            </a:r>
            <a:r>
              <a:rPr sz="1250" b="1" spc="25" dirty="0">
                <a:solidFill>
                  <a:srgbClr val="0F0F0F"/>
                </a:solidFill>
                <a:latin typeface="Times New Roman"/>
                <a:cs typeface="Times New Roman"/>
              </a:rPr>
              <a:t>çalves</a:t>
            </a:r>
            <a:r>
              <a:rPr sz="12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50" b="1" spc="-45" dirty="0">
                <a:solidFill>
                  <a:srgbClr val="0F0F0F"/>
                </a:solidFill>
                <a:latin typeface="Times New Roman"/>
                <a:cs typeface="Times New Roman"/>
              </a:rPr>
              <a:t>Rocha</a:t>
            </a:r>
            <a:endParaRPr sz="1250">
              <a:latin typeface="Times New Roman"/>
              <a:cs typeface="Times New Roman"/>
            </a:endParaRPr>
          </a:p>
          <a:p>
            <a:pPr marL="20955" algn="ctr">
              <a:lnSpc>
                <a:spcPts val="1215"/>
              </a:lnSpc>
            </a:pPr>
            <a:r>
              <a:rPr sz="1050" b="1" spc="3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050" b="1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b="1" spc="-3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b="1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050" b="1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b="1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b="1" dirty="0">
                <a:solidFill>
                  <a:srgbClr val="0F0F0F"/>
                </a:solidFill>
                <a:latin typeface="Arial"/>
                <a:cs typeface="Arial"/>
              </a:rPr>
              <a:t>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2010" y="9473752"/>
            <a:ext cx="82105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45" dirty="0">
                <a:solidFill>
                  <a:srgbClr val="0F0F0F"/>
                </a:solidFill>
                <a:latin typeface="Arial"/>
                <a:cs typeface="Arial"/>
              </a:rPr>
              <a:t>Testemunhas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9904" y="9803684"/>
            <a:ext cx="416559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Nome: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94267" y="9803684"/>
            <a:ext cx="416559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40" dirty="0">
                <a:solidFill>
                  <a:srgbClr val="0F0F0F"/>
                </a:solidFill>
                <a:latin typeface="Arial"/>
                <a:cs typeface="Arial"/>
              </a:rPr>
              <a:t>Nome: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7240" y="694944"/>
            <a:ext cx="713232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88735" y="10410443"/>
            <a:ext cx="832104" cy="2468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594821" y="10303559"/>
            <a:ext cx="711200" cy="0"/>
          </a:xfrm>
          <a:custGeom>
            <a:avLst/>
            <a:gdLst/>
            <a:ahLst/>
            <a:cxnLst/>
            <a:rect l="l" t="t" r="r" b="b"/>
            <a:pathLst>
              <a:path w="711200">
                <a:moveTo>
                  <a:pt x="0" y="0"/>
                </a:moveTo>
                <a:lnTo>
                  <a:pt x="710596" y="0"/>
                </a:lnTo>
              </a:path>
            </a:pathLst>
          </a:custGeom>
          <a:ln w="4497">
            <a:solidFill>
              <a:srgbClr val="8C97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59292" y="806801"/>
            <a:ext cx="1818005" cy="563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30303"/>
                </a:solidFill>
                <a:latin typeface="Arial"/>
                <a:cs typeface="Arial"/>
              </a:rPr>
              <a:t>MACKENZ</a:t>
            </a:r>
            <a:r>
              <a:rPr sz="2300" b="1" spc="1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2300" b="1" spc="3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600" b="1" spc="30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600" b="1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54352" y="1498285"/>
            <a:ext cx="69596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85" dirty="0">
                <a:solidFill>
                  <a:srgbClr val="161616"/>
                </a:solidFill>
                <a:latin typeface="Times New Roman"/>
                <a:cs typeface="Times New Roman"/>
              </a:rPr>
              <a:t>P</a:t>
            </a:r>
            <a:r>
              <a:rPr sz="1050" spc="-30" dirty="0">
                <a:solidFill>
                  <a:srgbClr val="161616"/>
                </a:solidFill>
                <a:latin typeface="Times New Roman"/>
                <a:cs typeface="Times New Roman"/>
              </a:rPr>
              <a:t>á</a:t>
            </a:r>
            <a:r>
              <a:rPr sz="1050" spc="-35" dirty="0">
                <a:solidFill>
                  <a:srgbClr val="3F3F3F"/>
                </a:solidFill>
                <a:latin typeface="Times New Roman"/>
                <a:cs typeface="Times New Roman"/>
              </a:rPr>
              <a:t>g</a:t>
            </a:r>
            <a:r>
              <a:rPr sz="1050" spc="-50" dirty="0">
                <a:solidFill>
                  <a:srgbClr val="262626"/>
                </a:solidFill>
                <a:latin typeface="Times New Roman"/>
                <a:cs typeface="Times New Roman"/>
              </a:rPr>
              <a:t>i</a:t>
            </a:r>
            <a:r>
              <a:rPr sz="1050" spc="-70" dirty="0">
                <a:solidFill>
                  <a:srgbClr val="262626"/>
                </a:solidFill>
                <a:latin typeface="Times New Roman"/>
                <a:cs typeface="Times New Roman"/>
              </a:rPr>
              <a:t>n</a:t>
            </a:r>
            <a:r>
              <a:rPr sz="1050" spc="-20" dirty="0">
                <a:solidFill>
                  <a:srgbClr val="3F3F3F"/>
                </a:solidFill>
                <a:latin typeface="Times New Roman"/>
                <a:cs typeface="Times New Roman"/>
              </a:rPr>
              <a:t>a</a:t>
            </a:r>
            <a:r>
              <a:rPr sz="1050" spc="-10" dirty="0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262626"/>
                </a:solidFill>
                <a:latin typeface="Times New Roman"/>
                <a:cs typeface="Times New Roman"/>
              </a:rPr>
              <a:t>6</a:t>
            </a:r>
            <a:r>
              <a:rPr sz="1050" spc="-55" dirty="0">
                <a:solidFill>
                  <a:srgbClr val="262626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161616"/>
                </a:solidFill>
                <a:latin typeface="Times New Roman"/>
                <a:cs typeface="Times New Roman"/>
              </a:rPr>
              <a:t>d</a:t>
            </a:r>
            <a:r>
              <a:rPr sz="1050" spc="15" dirty="0">
                <a:solidFill>
                  <a:srgbClr val="3F3F3F"/>
                </a:solidFill>
                <a:latin typeface="Times New Roman"/>
                <a:cs typeface="Times New Roman"/>
              </a:rPr>
              <a:t>e</a:t>
            </a:r>
            <a:r>
              <a:rPr sz="1050" spc="-45" dirty="0">
                <a:solidFill>
                  <a:srgbClr val="3F3F3F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3F3F3F"/>
                </a:solidFill>
                <a:latin typeface="Times New Roman"/>
                <a:cs typeface="Times New Roman"/>
              </a:rPr>
              <a:t>7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0383" y="1799691"/>
            <a:ext cx="25971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35" dirty="0">
                <a:solidFill>
                  <a:srgbClr val="030303"/>
                </a:solidFill>
                <a:latin typeface="Times New Roman"/>
                <a:cs typeface="Times New Roman"/>
              </a:rPr>
              <a:t>CPF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1132" y="1799691"/>
            <a:ext cx="25971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35" dirty="0">
                <a:solidFill>
                  <a:srgbClr val="161616"/>
                </a:solidFill>
                <a:latin typeface="Times New Roman"/>
                <a:cs typeface="Times New Roman"/>
              </a:rPr>
              <a:t>CPF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762223" y="2321565"/>
            <a:ext cx="1943735" cy="504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61035">
              <a:lnSpc>
                <a:spcPts val="2570"/>
              </a:lnSpc>
            </a:pPr>
            <a:r>
              <a:rPr sz="1200" b="1" spc="-125" dirty="0">
                <a:solidFill>
                  <a:srgbClr val="030303"/>
                </a:solidFill>
                <a:latin typeface="Times New Roman"/>
                <a:cs typeface="Times New Roman"/>
              </a:rPr>
              <a:t>ANEXO</a:t>
            </a:r>
            <a:r>
              <a:rPr sz="1200" b="1" spc="7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200" b="1" spc="30" dirty="0">
                <a:solidFill>
                  <a:srgbClr val="030303"/>
                </a:solidFill>
                <a:latin typeface="Times New Roman"/>
                <a:cs typeface="Times New Roman"/>
              </a:rPr>
              <a:t>1</a:t>
            </a:r>
            <a:r>
              <a:rPr sz="1200" b="1" spc="1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200" b="1" spc="-110" dirty="0">
                <a:solidFill>
                  <a:srgbClr val="030303"/>
                </a:solidFill>
                <a:latin typeface="Times New Roman"/>
                <a:cs typeface="Times New Roman"/>
              </a:rPr>
              <a:t>ESPECIFICAÇÃO</a:t>
            </a:r>
            <a:r>
              <a:rPr sz="1200" b="1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200" b="1" spc="-65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200" b="1" spc="-75" dirty="0">
                <a:solidFill>
                  <a:srgbClr val="030303"/>
                </a:solidFill>
                <a:latin typeface="Times New Roman"/>
                <a:cs typeface="Times New Roman"/>
              </a:rPr>
              <a:t>DOS</a:t>
            </a:r>
            <a:r>
              <a:rPr sz="1200" b="1" spc="5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200" b="1" spc="-65" dirty="0">
                <a:solidFill>
                  <a:srgbClr val="030303"/>
                </a:solidFill>
                <a:latin typeface="Times New Roman"/>
                <a:cs typeface="Times New Roman"/>
              </a:rPr>
              <a:t>ITENS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37964" y="10045713"/>
            <a:ext cx="349250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50" i="1" spc="-145" dirty="0">
                <a:solidFill>
                  <a:srgbClr val="A8ACD3"/>
                </a:solidFill>
                <a:latin typeface="Arial"/>
                <a:cs typeface="Arial"/>
              </a:rPr>
              <a:t>l</a:t>
            </a:r>
            <a:r>
              <a:rPr sz="2250" i="1" spc="-240" dirty="0">
                <a:solidFill>
                  <a:srgbClr val="A8ACD3"/>
                </a:solidFill>
                <a:latin typeface="Arial"/>
                <a:cs typeface="Arial"/>
              </a:rPr>
              <a:t> </a:t>
            </a:r>
            <a:r>
              <a:rPr sz="2250" i="1" spc="-285" dirty="0">
                <a:solidFill>
                  <a:srgbClr val="858585"/>
                </a:solidFill>
                <a:latin typeface="Arial"/>
                <a:cs typeface="Arial"/>
              </a:rPr>
              <a:t>C-</a:t>
            </a:r>
            <a:endParaRPr sz="2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54626" y="10196282"/>
            <a:ext cx="123189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165" dirty="0">
                <a:solidFill>
                  <a:srgbClr val="C3C3C6"/>
                </a:solidFill>
                <a:latin typeface="Arial"/>
                <a:cs typeface="Arial"/>
              </a:rPr>
              <a:t>-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85587" y="2966881"/>
          <a:ext cx="6883400" cy="7106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9557"/>
                <a:gridCol w="1353731"/>
                <a:gridCol w="2648995"/>
                <a:gridCol w="532946"/>
                <a:gridCol w="442998"/>
                <a:gridCol w="708347"/>
                <a:gridCol w="850016"/>
              </a:tblGrid>
              <a:tr h="176787">
                <a:tc>
                  <a:txBody>
                    <a:bodyPr/>
                    <a:lstStyle/>
                    <a:p>
                      <a:pPr marL="96520">
                        <a:lnSpc>
                          <a:spcPts val="1295"/>
                        </a:lnSpc>
                      </a:pPr>
                      <a:r>
                        <a:rPr sz="115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Nº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22629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1955">
                        <a:lnSpc>
                          <a:spcPts val="128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Prod</a:t>
                      </a:r>
                      <a:r>
                        <a:rPr sz="1100" b="1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B3B3B"/>
                      </a:solidFill>
                      <a:prstDash val="solid"/>
                    </a:lnR>
                    <a:lnT w="22629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5505">
                        <a:lnSpc>
                          <a:spcPts val="128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Esoec</a:t>
                      </a:r>
                      <a:r>
                        <a:rPr sz="1100" b="1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ficacão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B3B3B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22629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ts val="1315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Und.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4497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ts val="1315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Qtd.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4497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100" b="1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1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4497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1100" b="1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4497">
                      <a:solidFill>
                        <a:srgbClr val="484448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840875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49530">
                        <a:lnSpc>
                          <a:spcPct val="1076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as de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ei ofic</a:t>
                      </a:r>
                      <a:r>
                        <a:rPr sz="105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 pró</a:t>
                      </a:r>
                      <a:r>
                        <a:rPr sz="10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50" spc="-3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B3B3B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 marR="46355" indent="8890" algn="just">
                        <a:lnSpc>
                          <a:spcPct val="1048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 </a:t>
                      </a:r>
                      <a:r>
                        <a:rPr sz="105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oficial 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matr</a:t>
                      </a:r>
                      <a:r>
                        <a:rPr sz="10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zada, </a:t>
                      </a:r>
                      <a:r>
                        <a:rPr sz="105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 gomos,  </a:t>
                      </a:r>
                      <a:r>
                        <a:rPr sz="10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confecc</a:t>
                      </a:r>
                      <a:r>
                        <a:rPr sz="10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onada  </a:t>
                      </a:r>
                      <a:r>
                        <a:rPr sz="10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crofibra.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  </a:t>
                      </a:r>
                      <a:r>
                        <a:rPr sz="1050" spc="114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575" spc="-1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  </a:t>
                      </a:r>
                      <a:r>
                        <a:rPr sz="1575" spc="127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aprovada   </a:t>
                      </a:r>
                      <a:r>
                        <a:rPr sz="1050" spc="-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1575" spc="-82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575" spc="12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federação </a:t>
                      </a:r>
                      <a:r>
                        <a:rPr sz="1050" spc="-1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ntern</a:t>
                      </a:r>
                      <a:r>
                        <a:rPr sz="105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ci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nal      </a:t>
                      </a:r>
                      <a:r>
                        <a:rPr sz="105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     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575" spc="1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spc="7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boi      </a:t>
                      </a:r>
                      <a:r>
                        <a:rPr sz="1575" spc="-60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(fivb).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Tamanho: </a:t>
                      </a:r>
                      <a:r>
                        <a:rPr sz="105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65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67</a:t>
                      </a:r>
                      <a:r>
                        <a:rPr sz="105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10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âmetro.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B3B3B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9,50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57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10.05</a:t>
                      </a:r>
                      <a:r>
                        <a:rPr sz="1050" spc="-1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-4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509964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1018540" algn="l"/>
                        </a:tabLst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Tiras	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</a:t>
                      </a:r>
                      <a:endParaRPr sz="1575" baseline="2645">
                        <a:latin typeface="Arial"/>
                        <a:cs typeface="Arial"/>
                      </a:endParaRPr>
                    </a:p>
                    <a:p>
                      <a:pPr marL="64769" marR="122555" indent="-5080">
                        <a:lnSpc>
                          <a:spcPct val="102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1050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namento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suspenso</a:t>
                      </a:r>
                      <a:r>
                        <a:rPr sz="10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050" spc="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ylon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B3B3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3180">
                        <a:lnSpc>
                          <a:spcPct val="1048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Compos</a:t>
                      </a:r>
                      <a:r>
                        <a:rPr sz="105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ção </a:t>
                      </a:r>
                      <a:r>
                        <a:rPr sz="1050" spc="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1050" spc="1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mate</a:t>
                      </a:r>
                      <a:r>
                        <a:rPr sz="105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1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l: </a:t>
                      </a:r>
                      <a:r>
                        <a:rPr sz="105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ny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on, </a:t>
                      </a:r>
                      <a:r>
                        <a:rPr sz="1050" spc="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pvc </a:t>
                      </a:r>
                      <a:r>
                        <a:rPr sz="1050" spc="114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 espuma;</a:t>
                      </a:r>
                      <a:r>
                        <a:rPr sz="10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compr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mento das</a:t>
                      </a:r>
                      <a:r>
                        <a:rPr sz="105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tiras: </a:t>
                      </a:r>
                      <a:r>
                        <a:rPr sz="105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1050" spc="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B3B3B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10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449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725</a:t>
                      </a:r>
                      <a:r>
                        <a:rPr sz="1050" spc="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4497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670887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6355" indent="-5080">
                        <a:lnSpc>
                          <a:spcPct val="104800"/>
                        </a:lnSpc>
                        <a:tabLst>
                          <a:tab pos="1031875" algn="l"/>
                        </a:tabLst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Obs</a:t>
                      </a:r>
                      <a:r>
                        <a:rPr sz="105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0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	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B3B3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0165" indent="4445" algn="just">
                        <a:lnSpc>
                          <a:spcPct val="1048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Largura:   </a:t>
                      </a:r>
                      <a:r>
                        <a:rPr sz="105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70cm.  </a:t>
                      </a:r>
                      <a:r>
                        <a:rPr sz="105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Altura  </a:t>
                      </a:r>
                      <a:r>
                        <a:rPr sz="1050" spc="1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ajustável  </a:t>
                      </a:r>
                      <a:r>
                        <a:rPr sz="1050" spc="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1050" spc="-3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70c</a:t>
                      </a:r>
                      <a:r>
                        <a:rPr sz="10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spc="1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Altura </a:t>
                      </a:r>
                      <a:r>
                        <a:rPr sz="105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ajustável 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10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70 </a:t>
                      </a:r>
                      <a:r>
                        <a:rPr sz="1050" spc="-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 (comprimento </a:t>
                      </a:r>
                      <a:r>
                        <a:rPr sz="105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das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barras).</a:t>
                      </a:r>
                      <a:r>
                        <a:rPr sz="1050" spc="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Conjunto</a:t>
                      </a:r>
                      <a:r>
                        <a:rPr sz="10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 2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ba</a:t>
                      </a:r>
                      <a:r>
                        <a:rPr sz="105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bastões</a:t>
                      </a:r>
                      <a:r>
                        <a:rPr sz="10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has.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B3B3B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4497">
                      <a:solidFill>
                        <a:srgbClr val="6B6B6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1.90</a:t>
                      </a:r>
                      <a:r>
                        <a:rPr sz="1050" spc="-1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4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4497">
                      <a:solidFill>
                        <a:srgbClr val="6B6B6B"/>
                      </a:solidFill>
                      <a:prstDash val="solid"/>
                    </a:lnT>
                    <a:lnB w="4497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337241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  <a:tabLst>
                          <a:tab pos="645160" algn="l"/>
                        </a:tabLst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Tatame	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050" spc="10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spc="-15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E</a:t>
                      </a:r>
                      <a:r>
                        <a:rPr sz="1350" spc="-480" dirty="0">
                          <a:solidFill>
                            <a:srgbClr val="3F3F3F"/>
                          </a:solidFill>
                          <a:latin typeface="Courier New"/>
                          <a:cs typeface="Courier New"/>
                        </a:rPr>
                        <a:t>.</a:t>
                      </a:r>
                      <a:r>
                        <a:rPr sz="1350" spc="55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V</a:t>
                      </a:r>
                      <a:r>
                        <a:rPr sz="1350" spc="-445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.</a:t>
                      </a:r>
                      <a:r>
                        <a:rPr sz="1350" spc="15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A</a:t>
                      </a:r>
                      <a:r>
                        <a:rPr sz="1350" dirty="0">
                          <a:solidFill>
                            <a:srgbClr val="3F3F3F"/>
                          </a:solidFill>
                          <a:latin typeface="Courier New"/>
                          <a:cs typeface="Courier New"/>
                        </a:rPr>
                        <a:t>.</a:t>
                      </a:r>
                      <a:endParaRPr sz="1350">
                        <a:latin typeface="Courier New"/>
                        <a:cs typeface="Courier New"/>
                      </a:endParaRPr>
                    </a:p>
                    <a:p>
                      <a:pPr marL="64769">
                        <a:lnSpc>
                          <a:spcPct val="100000"/>
                        </a:lnSpc>
                        <a:tabLst>
                          <a:tab pos="460375" algn="l"/>
                          <a:tab pos="1068070" algn="l"/>
                        </a:tabLst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	</a:t>
                      </a:r>
                      <a:r>
                        <a:rPr sz="10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nca</a:t>
                      </a:r>
                      <a:r>
                        <a:rPr sz="1050" spc="-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xe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100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4769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1050" spc="-1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100.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4769" indent="-9525">
                        <a:lnSpc>
                          <a:spcPct val="104800"/>
                        </a:lnSpc>
                        <a:tabLst>
                          <a:tab pos="406400" algn="l"/>
                          <a:tab pos="730250" algn="l"/>
                          <a:tab pos="865505" algn="l"/>
                          <a:tab pos="1054100" algn="l"/>
                          <a:tab pos="1207135" algn="l"/>
                          <a:tab pos="1638935" algn="l"/>
                          <a:tab pos="1737995" algn="l"/>
                          <a:tab pos="1854835" algn="l"/>
                          <a:tab pos="2070735" algn="l"/>
                          <a:tab pos="2506980" algn="l"/>
                        </a:tabLst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Tata</a:t>
                      </a:r>
                      <a:r>
                        <a:rPr sz="105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es	e</a:t>
                      </a:r>
                      <a:r>
                        <a:rPr sz="10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10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mente	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desenvolv</a:t>
                      </a:r>
                      <a:r>
                        <a:rPr sz="10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dos em	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	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(etil	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vinil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acetato</a:t>
                      </a:r>
                      <a:r>
                        <a:rPr sz="105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10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mp</a:t>
                      </a:r>
                      <a:r>
                        <a:rPr sz="105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3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450" spc="-719" baseline="111111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•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450" i="1" spc="-240" baseline="111111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ao		ex</a:t>
                      </a:r>
                      <a:r>
                        <a:rPr sz="10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ra	do		</a:t>
                      </a:r>
                      <a:r>
                        <a:rPr sz="10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1050" spc="-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ut</a:t>
                      </a:r>
                      <a:r>
                        <a:rPr sz="105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proporc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onando		encaixe		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erfe</a:t>
                      </a:r>
                      <a:r>
                        <a:rPr sz="10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to	e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exce</a:t>
                      </a:r>
                      <a:r>
                        <a:rPr sz="10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ente</a:t>
                      </a:r>
                      <a:r>
                        <a:rPr sz="1050" spc="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efeito</a:t>
                      </a:r>
                      <a:r>
                        <a:rPr sz="1050" spc="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memór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4769" marR="48260" algn="just">
                        <a:lnSpc>
                          <a:spcPct val="97200"/>
                        </a:lnSpc>
                        <a:spcBef>
                          <a:spcPts val="130"/>
                        </a:spcBef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(Resposta </a:t>
                      </a:r>
                      <a:r>
                        <a:rPr sz="105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ao </a:t>
                      </a:r>
                      <a:r>
                        <a:rPr sz="1050" spc="-1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mpacto </a:t>
                      </a:r>
                      <a:r>
                        <a:rPr sz="1050" spc="-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10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bido). </a:t>
                      </a:r>
                      <a:r>
                        <a:rPr sz="105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105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ícu</a:t>
                      </a:r>
                      <a:r>
                        <a:rPr sz="105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textur</a:t>
                      </a:r>
                      <a:r>
                        <a:rPr sz="10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zada </a:t>
                      </a:r>
                      <a:r>
                        <a:rPr sz="105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spc="-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iliconizada </a:t>
                      </a:r>
                      <a:r>
                        <a:rPr sz="1050" spc="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ão </a:t>
                      </a:r>
                      <a:r>
                        <a:rPr sz="1050" spc="-7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queima". Corte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perfe</a:t>
                      </a:r>
                      <a:r>
                        <a:rPr sz="105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05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05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5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100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050" spc="-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2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637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63</a:t>
                      </a:r>
                      <a:r>
                        <a:rPr sz="1050" spc="-1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4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4497">
                      <a:solidFill>
                        <a:srgbClr val="707070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516764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 marR="51435" indent="8890">
                        <a:lnSpc>
                          <a:spcPct val="102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Kit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xas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10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cas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erab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and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3400"/>
                        </a:lnSpc>
                        <a:tabLst>
                          <a:tab pos="433705" algn="l"/>
                          <a:tab pos="906144" algn="l"/>
                          <a:tab pos="1499235" algn="l"/>
                          <a:tab pos="1837055" algn="l"/>
                          <a:tab pos="2506980" algn="l"/>
                        </a:tabLst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São	</a:t>
                      </a:r>
                      <a:r>
                        <a:rPr sz="1575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575" spc="15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nfeccionadas	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	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borra</a:t>
                      </a:r>
                      <a:r>
                        <a:rPr sz="1575" spc="-15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ha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 apresentam	8  </a:t>
                      </a:r>
                      <a:r>
                        <a:rPr sz="10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ast</a:t>
                      </a:r>
                      <a:r>
                        <a:rPr sz="10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cidad</a:t>
                      </a:r>
                      <a:r>
                        <a:rPr sz="10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 cada</a:t>
                      </a:r>
                      <a:r>
                        <a:rPr sz="105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qual</a:t>
                      </a:r>
                      <a:r>
                        <a:rPr sz="105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50" spc="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uma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ferente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Unid.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1050" spc="-27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105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342243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 marR="50165">
                        <a:lnSpc>
                          <a:spcPct val="102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105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50" spc="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0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tên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48895">
                        <a:lnSpc>
                          <a:spcPct val="102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al: 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1050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feltro </a:t>
                      </a:r>
                      <a:r>
                        <a:rPr sz="10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ntét</a:t>
                      </a:r>
                      <a:r>
                        <a:rPr sz="10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co. Peso</a:t>
                      </a:r>
                      <a:r>
                        <a:rPr sz="10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aproximado: </a:t>
                      </a:r>
                      <a:r>
                        <a:rPr sz="105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1050" spc="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q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1050" spc="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0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10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747474"/>
                      </a:solidFill>
                      <a:prstDash val="solid"/>
                    </a:lnT>
                    <a:lnB w="4497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486166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45720" indent="-5080">
                        <a:lnSpc>
                          <a:spcPct val="102000"/>
                        </a:lnSpc>
                        <a:tabLst>
                          <a:tab pos="563880" algn="l"/>
                          <a:tab pos="1018540" algn="l"/>
                        </a:tabLst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Corda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naval	c/</a:t>
                      </a:r>
                      <a:r>
                        <a:rPr sz="1050" spc="-1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1050" spc="-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3815" indent="4445" algn="just">
                        <a:lnSpc>
                          <a:spcPct val="102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105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al:  </a:t>
                      </a:r>
                      <a:r>
                        <a:rPr sz="105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pol</a:t>
                      </a:r>
                      <a:r>
                        <a:rPr sz="105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8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eno.  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did</a:t>
                      </a:r>
                      <a:r>
                        <a:rPr sz="105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s:  </a:t>
                      </a:r>
                      <a:r>
                        <a:rPr sz="1050" spc="-10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  </a:t>
                      </a:r>
                      <a:r>
                        <a:rPr sz="105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mm </a:t>
                      </a:r>
                      <a:r>
                        <a:rPr sz="105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1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âm</a:t>
                      </a:r>
                      <a:r>
                        <a:rPr sz="10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105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1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etros</a:t>
                      </a:r>
                      <a:r>
                        <a:rPr sz="105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50" spc="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im</a:t>
                      </a:r>
                      <a:r>
                        <a:rPr sz="1050" spc="-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050" spc="-1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peso aoroximado:</a:t>
                      </a:r>
                      <a:r>
                        <a:rPr sz="10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4B4B4B"/>
                      </a:solidFill>
                      <a:prstDash val="solid"/>
                    </a:lnT>
                    <a:lnB w="899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7C7C7C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7C7C7C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0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484848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10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4497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507698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777777"/>
                      </a:solidFill>
                      <a:prstDash val="solid"/>
                    </a:lnT>
                    <a:lnB w="8994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50165">
                        <a:lnSpc>
                          <a:spcPct val="107600"/>
                        </a:lnSpc>
                      </a:pP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575" spc="-82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575" spc="-202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tempo  </a:t>
                      </a:r>
                      <a:r>
                        <a:rPr sz="1050" spc="-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eaç</a:t>
                      </a:r>
                      <a:r>
                        <a:rPr sz="1050" spc="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77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4769" marR="46355" algn="just">
                        <a:lnSpc>
                          <a:spcPct val="1062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1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foi</a:t>
                      </a:r>
                      <a:r>
                        <a:rPr sz="10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nvo</a:t>
                      </a:r>
                      <a:r>
                        <a:rPr sz="105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105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1050" spc="1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borr</a:t>
                      </a:r>
                      <a:r>
                        <a:rPr sz="105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ha natural; </a:t>
                      </a:r>
                      <a:r>
                        <a:rPr sz="105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medidas</a:t>
                      </a:r>
                      <a:r>
                        <a:rPr sz="1050" spc="1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7cm </a:t>
                      </a:r>
                      <a:r>
                        <a:rPr sz="1050" spc="-1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105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etro, </a:t>
                      </a:r>
                      <a:r>
                        <a:rPr sz="1050" spc="-1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eso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aprox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mado 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spc="9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25q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60606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280</a:t>
                      </a:r>
                      <a:r>
                        <a:rPr sz="105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545454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351309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646464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050" spc="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sai</a:t>
                      </a:r>
                      <a:r>
                        <a:rPr sz="10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c/5</a:t>
                      </a:r>
                      <a:r>
                        <a:rPr sz="10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47625">
                        <a:lnSpc>
                          <a:spcPct val="1048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10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al:</a:t>
                      </a:r>
                      <a:r>
                        <a:rPr sz="1050" spc="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sisai </a:t>
                      </a:r>
                      <a:r>
                        <a:rPr sz="1050" spc="-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050" spc="-1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cor</a:t>
                      </a:r>
                      <a:r>
                        <a:rPr sz="105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natural</a:t>
                      </a:r>
                      <a:r>
                        <a:rPr sz="1050" spc="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050" spc="-1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3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 </a:t>
                      </a:r>
                      <a:r>
                        <a:rPr sz="1050" spc="-8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050" spc="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tamanho</a:t>
                      </a:r>
                      <a:r>
                        <a:rPr sz="10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5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9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>
                        <a:lnSpc>
                          <a:spcPct val="100000"/>
                        </a:lnSpc>
                      </a:pPr>
                      <a:r>
                        <a:rPr sz="10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-27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spc="-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</a:pPr>
                      <a:r>
                        <a:rPr sz="1050" spc="-3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171121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spc="-3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105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ates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ter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al:</a:t>
                      </a:r>
                      <a:r>
                        <a:rPr sz="1050" spc="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e;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tamanho</a:t>
                      </a:r>
                      <a:r>
                        <a:rPr sz="105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90x</a:t>
                      </a:r>
                      <a:r>
                        <a:rPr sz="1050" spc="-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5x</a:t>
                      </a:r>
                      <a:r>
                        <a:rPr sz="105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5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676767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676767"/>
                      </a:solidFill>
                      <a:prstDash val="solid"/>
                    </a:lnT>
                    <a:lnB w="8994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676767"/>
                      </a:solidFill>
                      <a:prstDash val="solid"/>
                    </a:lnT>
                    <a:lnB w="899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1.10</a:t>
                      </a:r>
                      <a:r>
                        <a:rPr sz="1050" spc="-1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4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676767"/>
                      </a:solidFill>
                      <a:prstDash val="solid"/>
                    </a:lnT>
                    <a:lnB w="8994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509964">
                <a:tc>
                  <a:txBody>
                    <a:bodyPr/>
                    <a:lstStyle/>
                    <a:p>
                      <a:pPr marL="96520">
                        <a:lnSpc>
                          <a:spcPct val="100000"/>
                        </a:lnSpc>
                      </a:pPr>
                      <a:r>
                        <a:rPr sz="1050" spc="-9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8994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575757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5085" indent="8890" algn="just">
                        <a:lnSpc>
                          <a:spcPct val="104800"/>
                        </a:lnSpc>
                        <a:tabLst>
                          <a:tab pos="1018540" algn="l"/>
                        </a:tabLst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Bolsas	para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transporte </a:t>
                      </a:r>
                      <a:r>
                        <a:rPr sz="105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-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05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ona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Capacidade</a:t>
                      </a:r>
                      <a:r>
                        <a:rPr sz="1050" spc="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5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s,</a:t>
                      </a:r>
                      <a:r>
                        <a:rPr sz="105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05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sz="1050" spc="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9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3F3F3F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16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676767"/>
                      </a:solidFill>
                      <a:prstDash val="solid"/>
                    </a:lnT>
                    <a:lnB w="4497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</a:pPr>
                      <a:r>
                        <a:rPr sz="1050" spc="-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spc="-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8994">
                      <a:solidFill>
                        <a:srgbClr val="676767"/>
                      </a:solidFill>
                      <a:prstDash val="solid"/>
                    </a:lnT>
                    <a:lnB w="4497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669754"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97">
                      <a:solidFill>
                        <a:srgbClr val="000000"/>
                      </a:solidFill>
                      <a:prstDash val="solid"/>
                    </a:lnL>
                    <a:lnR w="13492">
                      <a:solidFill>
                        <a:srgbClr val="484848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 marR="43180" indent="-9525">
                        <a:lnSpc>
                          <a:spcPct val="107600"/>
                        </a:lnSpc>
                        <a:tabLst>
                          <a:tab pos="687705" algn="l"/>
                          <a:tab pos="1137285" algn="l"/>
                        </a:tabLst>
                      </a:pPr>
                      <a:r>
                        <a:rPr sz="105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1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	f</a:t>
                      </a:r>
                      <a:r>
                        <a:rPr sz="1050" spc="-2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	</a:t>
                      </a:r>
                      <a:r>
                        <a:rPr sz="105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acrílico</a:t>
                      </a:r>
                      <a:r>
                        <a:rPr sz="1050" spc="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asq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8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492">
                      <a:solidFill>
                        <a:srgbClr val="484848"/>
                      </a:solidFill>
                      <a:prstDash val="solid"/>
                    </a:lnL>
                    <a:lnR w="8994">
                      <a:solidFill>
                        <a:srgbClr val="3F3F3F"/>
                      </a:solidFill>
                      <a:prstDash val="solid"/>
                    </a:lnR>
                    <a:lnT w="8994">
                      <a:solidFill>
                        <a:srgbClr val="4F4F4F"/>
                      </a:solidFill>
                      <a:prstDash val="solid"/>
                    </a:lnT>
                    <a:lnB w="899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43180" indent="-5080" algn="just">
                        <a:lnSpc>
                          <a:spcPct val="104800"/>
                        </a:lnSpc>
                      </a:pP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Júni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050" spc="5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50" spc="10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8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1050" spc="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10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105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1050" spc="-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575" spc="-9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tur</a:t>
                      </a:r>
                      <a:r>
                        <a:rPr sz="1575" spc="120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575" baseline="26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575" spc="-60" baseline="26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1575" spc="44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575" baseline="26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spc="-209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575" spc="15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spc="-67" baseline="26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575" baseline="264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acríl</a:t>
                      </a:r>
                      <a:r>
                        <a:rPr sz="105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105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20 </a:t>
                      </a:r>
                      <a:r>
                        <a:rPr sz="1050" spc="-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1050" spc="-2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4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90m,</a:t>
                      </a:r>
                      <a:r>
                        <a:rPr sz="105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tubo </a:t>
                      </a:r>
                      <a:r>
                        <a:rPr sz="105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adrado </a:t>
                      </a:r>
                      <a:r>
                        <a:rPr sz="1050" spc="-6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spc="-3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20m,     </a:t>
                      </a:r>
                      <a:r>
                        <a:rPr sz="1050" spc="-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1050" spc="-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1050" spc="-1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6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2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-23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0mm,</a:t>
                      </a:r>
                      <a:r>
                        <a:rPr sz="1050" spc="15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av</a:t>
                      </a:r>
                      <a:r>
                        <a:rPr sz="1050" spc="2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1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ço    </a:t>
                      </a:r>
                      <a:r>
                        <a:rPr sz="1050" spc="11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575" spc="-9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575" spc="-352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80m,    </a:t>
                      </a:r>
                      <a:r>
                        <a:rPr sz="1575" spc="6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tratamento    </a:t>
                      </a:r>
                      <a:r>
                        <a:rPr sz="1050" spc="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corros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vo    </a:t>
                      </a:r>
                      <a:r>
                        <a:rPr sz="10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3F3F3F"/>
                      </a:solidFill>
                      <a:prstDash val="solid"/>
                    </a:lnL>
                    <a:lnR w="8994">
                      <a:solidFill>
                        <a:srgbClr val="444444"/>
                      </a:solidFill>
                      <a:prstDash val="solid"/>
                    </a:lnR>
                    <a:lnB w="8994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1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44444"/>
                      </a:solidFill>
                      <a:prstDash val="solid"/>
                    </a:lnL>
                    <a:lnR w="8994">
                      <a:solidFill>
                        <a:srgbClr val="575757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575757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8994">
                      <a:solidFill>
                        <a:srgbClr val="5B5B5B"/>
                      </a:solidFill>
                      <a:prstDash val="solid"/>
                    </a:lnT>
                    <a:lnB w="899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4.428</a:t>
                      </a:r>
                      <a:r>
                        <a:rPr sz="1050" spc="4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626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8994">
                      <a:solidFill>
                        <a:srgbClr val="4B4B4B"/>
                      </a:solidFill>
                      <a:prstDash val="solid"/>
                    </a:lnR>
                    <a:lnT w="4497">
                      <a:solidFill>
                        <a:srgbClr val="707070"/>
                      </a:solidFill>
                      <a:prstDash val="solid"/>
                    </a:lnT>
                    <a:lnB w="4497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3050" spc="3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3050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3050" spc="-45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3050" spc="-15" dirty="0">
                          <a:solidFill>
                            <a:srgbClr val="3F3F3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3050" spc="-305" dirty="0">
                          <a:solidFill>
                            <a:srgbClr val="262626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3050" dirty="0">
                          <a:solidFill>
                            <a:srgbClr val="525252"/>
                          </a:solidFill>
                          <a:latin typeface="Times New Roman"/>
                          <a:cs typeface="Times New Roman"/>
                        </a:rPr>
                        <a:t>-f':</a:t>
                      </a:r>
                      <a:endParaRPr sz="3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94">
                      <a:solidFill>
                        <a:srgbClr val="4B4B4B"/>
                      </a:solidFill>
                      <a:prstDash val="solid"/>
                    </a:lnL>
                    <a:lnR w="4497">
                      <a:solidFill>
                        <a:srgbClr val="545454"/>
                      </a:solidFill>
                      <a:prstDash val="solid"/>
                    </a:lnR>
                    <a:lnT w="4497">
                      <a:solidFill>
                        <a:srgbClr val="707070"/>
                      </a:solidFill>
                      <a:prstDash val="solid"/>
                    </a:lnT>
                    <a:lnB w="8994">
                      <a:solidFill>
                        <a:srgbClr val="54545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7240" y="704087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09259" y="9898380"/>
            <a:ext cx="1284732" cy="5394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2884" y="1762648"/>
            <a:ext cx="6885305" cy="0"/>
          </a:xfrm>
          <a:custGeom>
            <a:avLst/>
            <a:gdLst/>
            <a:ahLst/>
            <a:cxnLst/>
            <a:rect l="l" t="t" r="r" b="b"/>
            <a:pathLst>
              <a:path w="6885305">
                <a:moveTo>
                  <a:pt x="0" y="0"/>
                </a:moveTo>
                <a:lnTo>
                  <a:pt x="6884751" y="0"/>
                </a:lnTo>
              </a:path>
            </a:pathLst>
          </a:custGeom>
          <a:ln w="4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199" y="2058682"/>
            <a:ext cx="5981700" cy="0"/>
          </a:xfrm>
          <a:custGeom>
            <a:avLst/>
            <a:gdLst/>
            <a:ahLst/>
            <a:cxnLst/>
            <a:rect l="l" t="t" r="r" b="b"/>
            <a:pathLst>
              <a:path w="5981700">
                <a:moveTo>
                  <a:pt x="0" y="0"/>
                </a:moveTo>
                <a:lnTo>
                  <a:pt x="5981099" y="0"/>
                </a:lnTo>
              </a:path>
            </a:pathLst>
          </a:custGeom>
          <a:ln w="8947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2884" y="1762648"/>
            <a:ext cx="0" cy="5441950"/>
          </a:xfrm>
          <a:custGeom>
            <a:avLst/>
            <a:gdLst/>
            <a:ahLst/>
            <a:cxnLst/>
            <a:rect l="l" t="t" r="r" b="b"/>
            <a:pathLst>
              <a:path h="5441950">
                <a:moveTo>
                  <a:pt x="0" y="5441612"/>
                </a:moveTo>
                <a:lnTo>
                  <a:pt x="0" y="0"/>
                </a:lnTo>
              </a:path>
            </a:pathLst>
          </a:custGeom>
          <a:ln w="4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19582" y="1812363"/>
            <a:ext cx="0" cy="3457575"/>
          </a:xfrm>
          <a:custGeom>
            <a:avLst/>
            <a:gdLst/>
            <a:ahLst/>
            <a:cxnLst/>
            <a:rect l="l" t="t" r="r" b="b"/>
            <a:pathLst>
              <a:path h="3457575">
                <a:moveTo>
                  <a:pt x="0" y="3457502"/>
                </a:moveTo>
                <a:lnTo>
                  <a:pt x="0" y="0"/>
                </a:lnTo>
              </a:path>
            </a:pathLst>
          </a:custGeom>
          <a:ln w="8947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66113" y="1812363"/>
            <a:ext cx="0" cy="5121275"/>
          </a:xfrm>
          <a:custGeom>
            <a:avLst/>
            <a:gdLst/>
            <a:ahLst/>
            <a:cxnLst/>
            <a:rect l="l" t="t" r="r" b="b"/>
            <a:pathLst>
              <a:path h="5121275">
                <a:moveTo>
                  <a:pt x="0" y="5120720"/>
                </a:moveTo>
                <a:lnTo>
                  <a:pt x="0" y="0"/>
                </a:lnTo>
              </a:path>
            </a:pathLst>
          </a:custGeom>
          <a:ln w="8947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605490" y="1812363"/>
            <a:ext cx="0" cy="5121275"/>
          </a:xfrm>
          <a:custGeom>
            <a:avLst/>
            <a:gdLst/>
            <a:ahLst/>
            <a:cxnLst/>
            <a:rect l="l" t="t" r="r" b="b"/>
            <a:pathLst>
              <a:path h="5121275">
                <a:moveTo>
                  <a:pt x="0" y="5120720"/>
                </a:moveTo>
                <a:lnTo>
                  <a:pt x="0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33366" y="1807845"/>
            <a:ext cx="0" cy="5130165"/>
          </a:xfrm>
          <a:custGeom>
            <a:avLst/>
            <a:gdLst/>
            <a:ahLst/>
            <a:cxnLst/>
            <a:rect l="l" t="t" r="r" b="b"/>
            <a:pathLst>
              <a:path h="5130165">
                <a:moveTo>
                  <a:pt x="0" y="5129758"/>
                </a:moveTo>
                <a:lnTo>
                  <a:pt x="0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76246" y="1807845"/>
            <a:ext cx="0" cy="4565015"/>
          </a:xfrm>
          <a:custGeom>
            <a:avLst/>
            <a:gdLst/>
            <a:ahLst/>
            <a:cxnLst/>
            <a:rect l="l" t="t" r="r" b="b"/>
            <a:pathLst>
              <a:path h="4565015">
                <a:moveTo>
                  <a:pt x="0" y="4564806"/>
                </a:moveTo>
                <a:lnTo>
                  <a:pt x="0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78589" y="1807845"/>
            <a:ext cx="0" cy="5374005"/>
          </a:xfrm>
          <a:custGeom>
            <a:avLst/>
            <a:gdLst/>
            <a:ahLst/>
            <a:cxnLst/>
            <a:rect l="l" t="t" r="r" b="b"/>
            <a:pathLst>
              <a:path h="5374005">
                <a:moveTo>
                  <a:pt x="0" y="5373817"/>
                </a:moveTo>
                <a:lnTo>
                  <a:pt x="0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128725" y="2051903"/>
            <a:ext cx="993140" cy="0"/>
          </a:xfrm>
          <a:custGeom>
            <a:avLst/>
            <a:gdLst/>
            <a:ahLst/>
            <a:cxnLst/>
            <a:rect l="l" t="t" r="r" b="b"/>
            <a:pathLst>
              <a:path w="993140">
                <a:moveTo>
                  <a:pt x="0" y="0"/>
                </a:moveTo>
                <a:lnTo>
                  <a:pt x="993122" y="0"/>
                </a:lnTo>
              </a:path>
            </a:pathLst>
          </a:custGeom>
          <a:ln w="8947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153161" y="1762648"/>
            <a:ext cx="0" cy="5441950"/>
          </a:xfrm>
          <a:custGeom>
            <a:avLst/>
            <a:gdLst/>
            <a:ahLst/>
            <a:cxnLst/>
            <a:rect l="l" t="t" r="r" b="b"/>
            <a:pathLst>
              <a:path h="5441950">
                <a:moveTo>
                  <a:pt x="0" y="5441612"/>
                </a:moveTo>
                <a:lnTo>
                  <a:pt x="0" y="0"/>
                </a:lnTo>
              </a:path>
            </a:pathLst>
          </a:custGeom>
          <a:ln w="4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567" y="2569399"/>
            <a:ext cx="1646555" cy="0"/>
          </a:xfrm>
          <a:custGeom>
            <a:avLst/>
            <a:gdLst/>
            <a:ahLst/>
            <a:cxnLst/>
            <a:rect l="l" t="t" r="r" b="b"/>
            <a:pathLst>
              <a:path w="1646555">
                <a:moveTo>
                  <a:pt x="0" y="0"/>
                </a:moveTo>
                <a:lnTo>
                  <a:pt x="1646255" y="0"/>
                </a:lnTo>
              </a:path>
            </a:pathLst>
          </a:custGeom>
          <a:ln w="8947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4199" y="2567138"/>
            <a:ext cx="318135" cy="0"/>
          </a:xfrm>
          <a:custGeom>
            <a:avLst/>
            <a:gdLst/>
            <a:ahLst/>
            <a:cxnLst/>
            <a:rect l="l" t="t" r="r" b="b"/>
            <a:pathLst>
              <a:path w="318134">
                <a:moveTo>
                  <a:pt x="0" y="0"/>
                </a:moveTo>
                <a:lnTo>
                  <a:pt x="317620" y="0"/>
                </a:lnTo>
              </a:path>
            </a:pathLst>
          </a:custGeom>
          <a:ln w="8947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28088" y="2571658"/>
            <a:ext cx="1928495" cy="0"/>
          </a:xfrm>
          <a:custGeom>
            <a:avLst/>
            <a:gdLst/>
            <a:ahLst/>
            <a:cxnLst/>
            <a:rect l="l" t="t" r="r" b="b"/>
            <a:pathLst>
              <a:path w="1928495">
                <a:moveTo>
                  <a:pt x="0" y="0"/>
                </a:moveTo>
                <a:lnTo>
                  <a:pt x="1928087" y="0"/>
                </a:lnTo>
              </a:path>
            </a:pathLst>
          </a:custGeom>
          <a:ln w="8947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525135" y="2567138"/>
            <a:ext cx="666750" cy="0"/>
          </a:xfrm>
          <a:custGeom>
            <a:avLst/>
            <a:gdLst/>
            <a:ahLst/>
            <a:cxnLst/>
            <a:rect l="l" t="t" r="r" b="b"/>
            <a:pathLst>
              <a:path w="666750">
                <a:moveTo>
                  <a:pt x="0" y="0"/>
                </a:moveTo>
                <a:lnTo>
                  <a:pt x="666555" y="0"/>
                </a:lnTo>
              </a:path>
            </a:pathLst>
          </a:custGeom>
          <a:ln w="8947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936700" y="2564879"/>
            <a:ext cx="1762760" cy="0"/>
          </a:xfrm>
          <a:custGeom>
            <a:avLst/>
            <a:gdLst/>
            <a:ahLst/>
            <a:cxnLst/>
            <a:rect l="l" t="t" r="r" b="b"/>
            <a:pathLst>
              <a:path w="1762760">
                <a:moveTo>
                  <a:pt x="0" y="0"/>
                </a:moveTo>
                <a:lnTo>
                  <a:pt x="1762566" y="0"/>
                </a:lnTo>
              </a:path>
            </a:pathLst>
          </a:custGeom>
          <a:ln w="894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71391" y="2560359"/>
            <a:ext cx="1955164" cy="0"/>
          </a:xfrm>
          <a:custGeom>
            <a:avLst/>
            <a:gdLst/>
            <a:ahLst/>
            <a:cxnLst/>
            <a:rect l="l" t="t" r="r" b="b"/>
            <a:pathLst>
              <a:path w="1955165">
                <a:moveTo>
                  <a:pt x="0" y="0"/>
                </a:moveTo>
                <a:lnTo>
                  <a:pt x="1954930" y="0"/>
                </a:lnTo>
              </a:path>
            </a:pathLst>
          </a:custGeom>
          <a:ln w="8947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135604" y="2716286"/>
            <a:ext cx="0" cy="212725"/>
          </a:xfrm>
          <a:custGeom>
            <a:avLst/>
            <a:gdLst/>
            <a:ahLst/>
            <a:cxnLst/>
            <a:rect l="l" t="t" r="r" b="b"/>
            <a:pathLst>
              <a:path h="212725">
                <a:moveTo>
                  <a:pt x="0" y="212421"/>
                </a:moveTo>
                <a:lnTo>
                  <a:pt x="0" y="0"/>
                </a:lnTo>
              </a:path>
            </a:pathLst>
          </a:custGeom>
          <a:ln w="894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08672" y="3066556"/>
            <a:ext cx="313690" cy="0"/>
          </a:xfrm>
          <a:custGeom>
            <a:avLst/>
            <a:gdLst/>
            <a:ahLst/>
            <a:cxnLst/>
            <a:rect l="l" t="t" r="r" b="b"/>
            <a:pathLst>
              <a:path w="313690">
                <a:moveTo>
                  <a:pt x="0" y="0"/>
                </a:moveTo>
                <a:lnTo>
                  <a:pt x="313146" y="0"/>
                </a:lnTo>
              </a:path>
            </a:pathLst>
          </a:custGeom>
          <a:ln w="4473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7084" y="3066556"/>
            <a:ext cx="434340" cy="0"/>
          </a:xfrm>
          <a:custGeom>
            <a:avLst/>
            <a:gdLst/>
            <a:ahLst/>
            <a:cxnLst/>
            <a:rect l="l" t="t" r="r" b="b"/>
            <a:pathLst>
              <a:path w="434340">
                <a:moveTo>
                  <a:pt x="0" y="0"/>
                </a:moveTo>
                <a:lnTo>
                  <a:pt x="433931" y="0"/>
                </a:lnTo>
              </a:path>
            </a:pathLst>
          </a:custGeom>
          <a:ln w="4473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75227" y="3066556"/>
            <a:ext cx="474345" cy="0"/>
          </a:xfrm>
          <a:custGeom>
            <a:avLst/>
            <a:gdLst/>
            <a:ahLst/>
            <a:cxnLst/>
            <a:rect l="l" t="t" r="r" b="b"/>
            <a:pathLst>
              <a:path w="474344">
                <a:moveTo>
                  <a:pt x="0" y="0"/>
                </a:moveTo>
                <a:lnTo>
                  <a:pt x="474193" y="0"/>
                </a:lnTo>
              </a:path>
            </a:pathLst>
          </a:custGeom>
          <a:ln w="4473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413633" y="3066556"/>
            <a:ext cx="264160" cy="0"/>
          </a:xfrm>
          <a:custGeom>
            <a:avLst/>
            <a:gdLst/>
            <a:ahLst/>
            <a:cxnLst/>
            <a:rect l="l" t="t" r="r" b="b"/>
            <a:pathLst>
              <a:path w="264160">
                <a:moveTo>
                  <a:pt x="0" y="0"/>
                </a:moveTo>
                <a:lnTo>
                  <a:pt x="263937" y="0"/>
                </a:lnTo>
              </a:path>
            </a:pathLst>
          </a:custGeom>
          <a:ln w="4473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731252" y="3046218"/>
            <a:ext cx="224154" cy="0"/>
          </a:xfrm>
          <a:custGeom>
            <a:avLst/>
            <a:gdLst/>
            <a:ahLst/>
            <a:cxnLst/>
            <a:rect l="l" t="t" r="r" b="b"/>
            <a:pathLst>
              <a:path w="224155">
                <a:moveTo>
                  <a:pt x="0" y="0"/>
                </a:moveTo>
                <a:lnTo>
                  <a:pt x="223676" y="0"/>
                </a:lnTo>
              </a:path>
            </a:pathLst>
          </a:custGeom>
          <a:ln w="89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945981" y="3046218"/>
            <a:ext cx="1051560" cy="0"/>
          </a:xfrm>
          <a:custGeom>
            <a:avLst/>
            <a:gdLst/>
            <a:ahLst/>
            <a:cxnLst/>
            <a:rect l="l" t="t" r="r" b="b"/>
            <a:pathLst>
              <a:path w="1051560">
                <a:moveTo>
                  <a:pt x="0" y="0"/>
                </a:moveTo>
                <a:lnTo>
                  <a:pt x="1051278" y="0"/>
                </a:lnTo>
              </a:path>
            </a:pathLst>
          </a:custGeom>
          <a:ln w="4473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180674" y="3064296"/>
            <a:ext cx="3945890" cy="0"/>
          </a:xfrm>
          <a:custGeom>
            <a:avLst/>
            <a:gdLst/>
            <a:ahLst/>
            <a:cxnLst/>
            <a:rect l="l" t="t" r="r" b="b"/>
            <a:pathLst>
              <a:path w="3945890">
                <a:moveTo>
                  <a:pt x="0" y="0"/>
                </a:moveTo>
                <a:lnTo>
                  <a:pt x="3945647" y="0"/>
                </a:lnTo>
              </a:path>
            </a:pathLst>
          </a:custGeom>
          <a:ln w="4473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278589" y="2892550"/>
            <a:ext cx="0" cy="176530"/>
          </a:xfrm>
          <a:custGeom>
            <a:avLst/>
            <a:gdLst/>
            <a:ahLst/>
            <a:cxnLst/>
            <a:rect l="l" t="t" r="r" b="b"/>
            <a:pathLst>
              <a:path h="176530">
                <a:moveTo>
                  <a:pt x="0" y="176265"/>
                </a:moveTo>
                <a:lnTo>
                  <a:pt x="0" y="0"/>
                </a:lnTo>
              </a:path>
            </a:pathLst>
          </a:custGeom>
          <a:ln w="4473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04199" y="3410046"/>
            <a:ext cx="4836160" cy="0"/>
          </a:xfrm>
          <a:custGeom>
            <a:avLst/>
            <a:gdLst/>
            <a:ahLst/>
            <a:cxnLst/>
            <a:rect l="l" t="t" r="r" b="b"/>
            <a:pathLst>
              <a:path w="4836160">
                <a:moveTo>
                  <a:pt x="0" y="0"/>
                </a:moveTo>
                <a:lnTo>
                  <a:pt x="4835877" y="0"/>
                </a:lnTo>
              </a:path>
            </a:pathLst>
          </a:custGeom>
          <a:ln w="894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095341" y="3412305"/>
            <a:ext cx="487680" cy="0"/>
          </a:xfrm>
          <a:custGeom>
            <a:avLst/>
            <a:gdLst/>
            <a:ahLst/>
            <a:cxnLst/>
            <a:rect l="l" t="t" r="r" b="b"/>
            <a:pathLst>
              <a:path w="487679">
                <a:moveTo>
                  <a:pt x="0" y="0"/>
                </a:moveTo>
                <a:lnTo>
                  <a:pt x="487613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38221" y="3412305"/>
            <a:ext cx="1588135" cy="0"/>
          </a:xfrm>
          <a:custGeom>
            <a:avLst/>
            <a:gdLst/>
            <a:ahLst/>
            <a:cxnLst/>
            <a:rect l="l" t="t" r="r" b="b"/>
            <a:pathLst>
              <a:path w="1588134">
                <a:moveTo>
                  <a:pt x="0" y="0"/>
                </a:moveTo>
                <a:lnTo>
                  <a:pt x="1588100" y="0"/>
                </a:lnTo>
              </a:path>
            </a:pathLst>
          </a:custGeom>
          <a:ln w="8947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576246" y="3520776"/>
            <a:ext cx="0" cy="253365"/>
          </a:xfrm>
          <a:custGeom>
            <a:avLst/>
            <a:gdLst/>
            <a:ahLst/>
            <a:cxnLst/>
            <a:rect l="l" t="t" r="r" b="b"/>
            <a:pathLst>
              <a:path h="253364">
                <a:moveTo>
                  <a:pt x="0" y="253098"/>
                </a:moveTo>
                <a:lnTo>
                  <a:pt x="0" y="0"/>
                </a:lnTo>
              </a:path>
            </a:pathLst>
          </a:custGeom>
          <a:ln w="8947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08672" y="4741072"/>
            <a:ext cx="1664335" cy="0"/>
          </a:xfrm>
          <a:custGeom>
            <a:avLst/>
            <a:gdLst/>
            <a:ahLst/>
            <a:cxnLst/>
            <a:rect l="l" t="t" r="r" b="b"/>
            <a:pathLst>
              <a:path w="1664335">
                <a:moveTo>
                  <a:pt x="0" y="0"/>
                </a:moveTo>
                <a:lnTo>
                  <a:pt x="1664150" y="0"/>
                </a:lnTo>
              </a:path>
            </a:pathLst>
          </a:custGeom>
          <a:ln w="8947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928088" y="4747851"/>
            <a:ext cx="4357370" cy="0"/>
          </a:xfrm>
          <a:custGeom>
            <a:avLst/>
            <a:gdLst/>
            <a:ahLst/>
            <a:cxnLst/>
            <a:rect l="l" t="t" r="r" b="b"/>
            <a:pathLst>
              <a:path w="4357370">
                <a:moveTo>
                  <a:pt x="0" y="0"/>
                </a:moveTo>
                <a:lnTo>
                  <a:pt x="4357209" y="0"/>
                </a:lnTo>
              </a:path>
            </a:pathLst>
          </a:custGeom>
          <a:ln w="8947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240564" y="4750111"/>
            <a:ext cx="885825" cy="0"/>
          </a:xfrm>
          <a:custGeom>
            <a:avLst/>
            <a:gdLst/>
            <a:ahLst/>
            <a:cxnLst/>
            <a:rect l="l" t="t" r="r" b="b"/>
            <a:pathLst>
              <a:path w="885825">
                <a:moveTo>
                  <a:pt x="0" y="0"/>
                </a:moveTo>
                <a:lnTo>
                  <a:pt x="885757" y="0"/>
                </a:lnTo>
              </a:path>
            </a:pathLst>
          </a:custGeom>
          <a:ln w="8947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08672" y="5082302"/>
            <a:ext cx="948690" cy="0"/>
          </a:xfrm>
          <a:custGeom>
            <a:avLst/>
            <a:gdLst/>
            <a:ahLst/>
            <a:cxnLst/>
            <a:rect l="l" t="t" r="r" b="b"/>
            <a:pathLst>
              <a:path w="948690">
                <a:moveTo>
                  <a:pt x="0" y="0"/>
                </a:moveTo>
                <a:lnTo>
                  <a:pt x="948386" y="0"/>
                </a:lnTo>
              </a:path>
            </a:pathLst>
          </a:custGeom>
          <a:ln w="8947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221271" y="5086822"/>
            <a:ext cx="5905500" cy="0"/>
          </a:xfrm>
          <a:custGeom>
            <a:avLst/>
            <a:gdLst/>
            <a:ahLst/>
            <a:cxnLst/>
            <a:rect l="l" t="t" r="r" b="b"/>
            <a:pathLst>
              <a:path w="5905500">
                <a:moveTo>
                  <a:pt x="0" y="0"/>
                </a:moveTo>
                <a:lnTo>
                  <a:pt x="5905050" y="0"/>
                </a:lnTo>
              </a:path>
            </a:pathLst>
          </a:custGeom>
          <a:ln w="894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99452" y="5251787"/>
            <a:ext cx="0" cy="348615"/>
          </a:xfrm>
          <a:custGeom>
            <a:avLst/>
            <a:gdLst/>
            <a:ahLst/>
            <a:cxnLst/>
            <a:rect l="l" t="t" r="r" b="b"/>
            <a:pathLst>
              <a:path h="348614">
                <a:moveTo>
                  <a:pt x="0" y="348010"/>
                </a:moveTo>
                <a:lnTo>
                  <a:pt x="0" y="0"/>
                </a:lnTo>
              </a:path>
            </a:pathLst>
          </a:custGeom>
          <a:ln w="4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9582" y="5581719"/>
            <a:ext cx="0" cy="1071245"/>
          </a:xfrm>
          <a:custGeom>
            <a:avLst/>
            <a:gdLst/>
            <a:ahLst/>
            <a:cxnLst/>
            <a:rect l="l" t="t" r="r" b="b"/>
            <a:pathLst>
              <a:path h="1071245">
                <a:moveTo>
                  <a:pt x="0" y="1071147"/>
                </a:moveTo>
                <a:lnTo>
                  <a:pt x="0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08672" y="5918430"/>
            <a:ext cx="5274310" cy="0"/>
          </a:xfrm>
          <a:custGeom>
            <a:avLst/>
            <a:gdLst/>
            <a:ahLst/>
            <a:cxnLst/>
            <a:rect l="l" t="t" r="r" b="b"/>
            <a:pathLst>
              <a:path w="5274310">
                <a:moveTo>
                  <a:pt x="0" y="0"/>
                </a:moveTo>
                <a:lnTo>
                  <a:pt x="5274282" y="0"/>
                </a:lnTo>
              </a:path>
            </a:pathLst>
          </a:custGeom>
          <a:ln w="8947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40412" y="5920690"/>
            <a:ext cx="170180" cy="0"/>
          </a:xfrm>
          <a:custGeom>
            <a:avLst/>
            <a:gdLst/>
            <a:ahLst/>
            <a:cxnLst/>
            <a:rect l="l" t="t" r="r" b="b"/>
            <a:pathLst>
              <a:path w="170179">
                <a:moveTo>
                  <a:pt x="0" y="0"/>
                </a:moveTo>
                <a:lnTo>
                  <a:pt x="169993" y="0"/>
                </a:lnTo>
              </a:path>
            </a:pathLst>
          </a:custGeom>
          <a:ln w="8947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538221" y="5927469"/>
            <a:ext cx="1588135" cy="0"/>
          </a:xfrm>
          <a:custGeom>
            <a:avLst/>
            <a:gdLst/>
            <a:ahLst/>
            <a:cxnLst/>
            <a:rect l="l" t="t" r="r" b="b"/>
            <a:pathLst>
              <a:path w="1588134">
                <a:moveTo>
                  <a:pt x="0" y="0"/>
                </a:moveTo>
                <a:lnTo>
                  <a:pt x="1588100" y="0"/>
                </a:lnTo>
              </a:path>
            </a:pathLst>
          </a:custGeom>
          <a:ln w="8947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576246" y="6336495"/>
            <a:ext cx="0" cy="140335"/>
          </a:xfrm>
          <a:custGeom>
            <a:avLst/>
            <a:gdLst/>
            <a:ahLst/>
            <a:cxnLst/>
            <a:rect l="l" t="t" r="r" b="b"/>
            <a:pathLst>
              <a:path h="140335">
                <a:moveTo>
                  <a:pt x="0" y="140107"/>
                </a:moveTo>
                <a:lnTo>
                  <a:pt x="0" y="0"/>
                </a:lnTo>
              </a:path>
            </a:pathLst>
          </a:custGeom>
          <a:ln w="4473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278589" y="6336495"/>
            <a:ext cx="0" cy="122555"/>
          </a:xfrm>
          <a:custGeom>
            <a:avLst/>
            <a:gdLst/>
            <a:ahLst/>
            <a:cxnLst/>
            <a:rect l="l" t="t" r="r" b="b"/>
            <a:pathLst>
              <a:path h="122554">
                <a:moveTo>
                  <a:pt x="0" y="122029"/>
                </a:moveTo>
                <a:lnTo>
                  <a:pt x="0" y="0"/>
                </a:lnTo>
              </a:path>
            </a:pathLst>
          </a:custGeom>
          <a:ln w="4473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08672" y="6594113"/>
            <a:ext cx="3002280" cy="0"/>
          </a:xfrm>
          <a:custGeom>
            <a:avLst/>
            <a:gdLst/>
            <a:ahLst/>
            <a:cxnLst/>
            <a:rect l="l" t="t" r="r" b="b"/>
            <a:pathLst>
              <a:path w="3002279">
                <a:moveTo>
                  <a:pt x="0" y="0"/>
                </a:moveTo>
                <a:lnTo>
                  <a:pt x="3001733" y="0"/>
                </a:lnTo>
              </a:path>
            </a:pathLst>
          </a:custGeom>
          <a:ln w="8947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274618" y="6600892"/>
            <a:ext cx="3851910" cy="0"/>
          </a:xfrm>
          <a:custGeom>
            <a:avLst/>
            <a:gdLst/>
            <a:ahLst/>
            <a:cxnLst/>
            <a:rect l="l" t="t" r="r" b="b"/>
            <a:pathLst>
              <a:path w="3851909">
                <a:moveTo>
                  <a:pt x="0" y="0"/>
                </a:moveTo>
                <a:lnTo>
                  <a:pt x="3851702" y="0"/>
                </a:lnTo>
              </a:path>
            </a:pathLst>
          </a:custGeom>
          <a:ln w="8947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576246" y="6422367"/>
            <a:ext cx="0" cy="515620"/>
          </a:xfrm>
          <a:custGeom>
            <a:avLst/>
            <a:gdLst/>
            <a:ahLst/>
            <a:cxnLst/>
            <a:rect l="l" t="t" r="r" b="b"/>
            <a:pathLst>
              <a:path h="515620">
                <a:moveTo>
                  <a:pt x="0" y="515236"/>
                </a:moveTo>
                <a:lnTo>
                  <a:pt x="0" y="0"/>
                </a:lnTo>
              </a:path>
            </a:pathLst>
          </a:custGeom>
          <a:ln w="8947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8672" y="6928563"/>
            <a:ext cx="313690" cy="0"/>
          </a:xfrm>
          <a:custGeom>
            <a:avLst/>
            <a:gdLst/>
            <a:ahLst/>
            <a:cxnLst/>
            <a:rect l="l" t="t" r="r" b="b"/>
            <a:pathLst>
              <a:path w="313690">
                <a:moveTo>
                  <a:pt x="0" y="0"/>
                </a:moveTo>
                <a:lnTo>
                  <a:pt x="313146" y="0"/>
                </a:lnTo>
              </a:path>
            </a:pathLst>
          </a:custGeom>
          <a:ln w="8947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99452" y="6585073"/>
            <a:ext cx="0" cy="343535"/>
          </a:xfrm>
          <a:custGeom>
            <a:avLst/>
            <a:gdLst/>
            <a:ahLst/>
            <a:cxnLst/>
            <a:rect l="l" t="t" r="r" b="b"/>
            <a:pathLst>
              <a:path h="343534">
                <a:moveTo>
                  <a:pt x="0" y="343490"/>
                </a:moveTo>
                <a:lnTo>
                  <a:pt x="0" y="0"/>
                </a:lnTo>
              </a:path>
            </a:pathLst>
          </a:custGeom>
          <a:ln w="4473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45037" y="6937603"/>
            <a:ext cx="881380" cy="0"/>
          </a:xfrm>
          <a:custGeom>
            <a:avLst/>
            <a:gdLst/>
            <a:ahLst/>
            <a:cxnLst/>
            <a:rect l="l" t="t" r="r" b="b"/>
            <a:pathLst>
              <a:path w="881379">
                <a:moveTo>
                  <a:pt x="0" y="0"/>
                </a:moveTo>
                <a:lnTo>
                  <a:pt x="881284" y="0"/>
                </a:lnTo>
              </a:path>
            </a:pathLst>
          </a:custGeom>
          <a:ln w="8947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81557" y="6930824"/>
            <a:ext cx="5704205" cy="0"/>
          </a:xfrm>
          <a:custGeom>
            <a:avLst/>
            <a:gdLst/>
            <a:ahLst/>
            <a:cxnLst/>
            <a:rect l="l" t="t" r="r" b="b"/>
            <a:pathLst>
              <a:path w="5704205">
                <a:moveTo>
                  <a:pt x="0" y="0"/>
                </a:moveTo>
                <a:lnTo>
                  <a:pt x="5703740" y="0"/>
                </a:lnTo>
              </a:path>
            </a:pathLst>
          </a:custGeom>
          <a:ln w="8947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72884" y="7199740"/>
            <a:ext cx="4008754" cy="0"/>
          </a:xfrm>
          <a:custGeom>
            <a:avLst/>
            <a:gdLst/>
            <a:ahLst/>
            <a:cxnLst/>
            <a:rect l="l" t="t" r="r" b="b"/>
            <a:pathLst>
              <a:path w="4008754">
                <a:moveTo>
                  <a:pt x="0" y="0"/>
                </a:moveTo>
                <a:lnTo>
                  <a:pt x="4008276" y="0"/>
                </a:lnTo>
              </a:path>
            </a:pathLst>
          </a:custGeom>
          <a:ln w="44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263266" y="7179402"/>
            <a:ext cx="2863215" cy="0"/>
          </a:xfrm>
          <a:custGeom>
            <a:avLst/>
            <a:gdLst/>
            <a:ahLst/>
            <a:cxnLst/>
            <a:rect l="l" t="t" r="r" b="b"/>
            <a:pathLst>
              <a:path w="2863215">
                <a:moveTo>
                  <a:pt x="0" y="0"/>
                </a:moveTo>
                <a:lnTo>
                  <a:pt x="2863054" y="0"/>
                </a:lnTo>
              </a:path>
            </a:pathLst>
          </a:custGeom>
          <a:ln w="4473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1749868" y="808195"/>
            <a:ext cx="1783080" cy="563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2300" b="1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b="1" spc="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2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027226" y="1507057"/>
            <a:ext cx="4686935" cy="483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994785">
              <a:lnSpc>
                <a:spcPct val="100000"/>
              </a:lnSpc>
            </a:pPr>
            <a:r>
              <a:rPr sz="1050" spc="-60" dirty="0">
                <a:solidFill>
                  <a:srgbClr val="0F0F0F"/>
                </a:solidFill>
                <a:latin typeface="Times New Roman"/>
                <a:cs typeface="Times New Roman"/>
              </a:rPr>
              <a:t>P</a:t>
            </a:r>
            <a:r>
              <a:rPr sz="1050" spc="-70" dirty="0">
                <a:solidFill>
                  <a:srgbClr val="424242"/>
                </a:solidFill>
                <a:latin typeface="Times New Roman"/>
                <a:cs typeface="Times New Roman"/>
              </a:rPr>
              <a:t>ág</a:t>
            </a:r>
            <a:r>
              <a:rPr sz="1050" dirty="0">
                <a:solidFill>
                  <a:srgbClr val="424242"/>
                </a:solidFill>
                <a:latin typeface="Times New Roman"/>
                <a:cs typeface="Times New Roman"/>
              </a:rPr>
              <a:t>i</a:t>
            </a:r>
            <a:r>
              <a:rPr sz="1050" spc="-70" dirty="0">
                <a:solidFill>
                  <a:srgbClr val="0F0F0F"/>
                </a:solidFill>
                <a:latin typeface="Times New Roman"/>
                <a:cs typeface="Times New Roman"/>
              </a:rPr>
              <a:t>n</a:t>
            </a:r>
            <a:r>
              <a:rPr sz="1050" spc="-20" dirty="0">
                <a:solidFill>
                  <a:srgbClr val="424242"/>
                </a:solidFill>
                <a:latin typeface="Times New Roman"/>
                <a:cs typeface="Times New Roman"/>
              </a:rPr>
              <a:t>a</a:t>
            </a:r>
            <a:r>
              <a:rPr sz="1050" spc="-10" dirty="0">
                <a:solidFill>
                  <a:srgbClr val="424242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2A2A2A"/>
                </a:solidFill>
                <a:latin typeface="Times New Roman"/>
                <a:cs typeface="Times New Roman"/>
              </a:rPr>
              <a:t>7</a:t>
            </a:r>
            <a:r>
              <a:rPr sz="1050" spc="-55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Times New Roman"/>
                <a:cs typeface="Times New Roman"/>
              </a:rPr>
              <a:t>d</a:t>
            </a:r>
            <a:r>
              <a:rPr sz="1050" spc="10" dirty="0">
                <a:solidFill>
                  <a:srgbClr val="2A2A2A"/>
                </a:solidFill>
                <a:latin typeface="Times New Roman"/>
                <a:cs typeface="Times New Roman"/>
              </a:rPr>
              <a:t>e</a:t>
            </a:r>
            <a:r>
              <a:rPr sz="1050" spc="-45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2A2A2A"/>
                </a:solidFill>
                <a:latin typeface="Times New Roman"/>
                <a:cs typeface="Times New Roman"/>
              </a:rPr>
              <a:t>7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ntura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em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0F"/>
                </a:solidFill>
                <a:latin typeface="Arial"/>
                <a:cs typeface="Arial"/>
              </a:rPr>
              <a:t>PU</a:t>
            </a:r>
            <a:endParaRPr sz="10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76222" y="2161647"/>
            <a:ext cx="1239520" cy="326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</a:pPr>
            <a:r>
              <a:rPr sz="1575" spc="-44" baseline="2645" dirty="0">
                <a:solidFill>
                  <a:srgbClr val="0F0F0F"/>
                </a:solidFill>
                <a:latin typeface="Arial"/>
                <a:cs typeface="Arial"/>
              </a:rPr>
              <a:t>Cadei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ra  </a:t>
            </a:r>
            <a:r>
              <a:rPr sz="1575" spc="-37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575" spc="22" baseline="2645" dirty="0">
                <a:solidFill>
                  <a:srgbClr val="0F0F0F"/>
                </a:solidFill>
                <a:latin typeface="Arial"/>
                <a:cs typeface="Arial"/>
              </a:rPr>
              <a:t>arb</a:t>
            </a:r>
            <a:r>
              <a:rPr sz="1575" spc="-60" baseline="26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575" spc="67" baseline="2645" dirty="0">
                <a:solidFill>
                  <a:srgbClr val="0F0F0F"/>
                </a:solidFill>
                <a:latin typeface="Arial"/>
                <a:cs typeface="Arial"/>
              </a:rPr>
              <a:t>tro</a:t>
            </a:r>
            <a:r>
              <a:rPr sz="1575" spc="52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vô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profiss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onal.</a:t>
            </a:r>
            <a:endParaRPr sz="105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022753" y="2075775"/>
            <a:ext cx="2998470" cy="999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5900"/>
              </a:lnSpc>
              <a:tabLst>
                <a:tab pos="714375" algn="l"/>
                <a:tab pos="1139825" algn="l"/>
                <a:tab pos="1846580" algn="l"/>
                <a:tab pos="2651760" algn="l"/>
              </a:tabLst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Portát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25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rodas,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regu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agem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tur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250" dirty="0">
                <a:solidFill>
                  <a:srgbClr val="2A2A2A"/>
                </a:solidFill>
                <a:latin typeface="Arial"/>
                <a:cs typeface="Arial"/>
              </a:rPr>
              <a:t>,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montada	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conexão,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15" baseline="2645" dirty="0">
                <a:solidFill>
                  <a:srgbClr val="0F0F0F"/>
                </a:solidFill>
                <a:latin typeface="Arial"/>
                <a:cs typeface="Arial"/>
              </a:rPr>
              <a:t>tratamento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-60" baseline="2645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1575" spc="142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D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ant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corrosivo,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ntura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10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50" spc="185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  <a:p>
            <a:pPr marL="12700" marR="90170">
              <a:lnSpc>
                <a:spcPct val="104500"/>
              </a:lnSpc>
              <a:tabLst>
                <a:tab pos="621030" algn="l"/>
                <a:tab pos="1028065" algn="l"/>
                <a:tab pos="1149350" algn="l"/>
                <a:tab pos="1350010" algn="l"/>
                <a:tab pos="1515745" algn="l"/>
                <a:tab pos="1868805" algn="l"/>
                <a:tab pos="2030095" algn="l"/>
                <a:tab pos="2656205" algn="l"/>
              </a:tabLst>
            </a:pP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Confeccionado	em	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ami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nado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ást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345" dirty="0">
                <a:solidFill>
                  <a:srgbClr val="2A2A2A"/>
                </a:solidFill>
                <a:latin typeface="Arial"/>
                <a:cs typeface="Arial"/>
              </a:rPr>
              <a:t>,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espuma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-22" baseline="2645" dirty="0">
                <a:solidFill>
                  <a:srgbClr val="0F0F0F"/>
                </a:solidFill>
                <a:latin typeface="Arial"/>
                <a:cs typeface="Arial"/>
              </a:rPr>
              <a:t>esp</a:t>
            </a:r>
            <a:r>
              <a:rPr sz="1575" spc="-44" baseline="26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575" spc="-52" baseline="2645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1575" spc="15" baseline="2645" dirty="0">
                <a:solidFill>
                  <a:srgbClr val="0F0F0F"/>
                </a:solidFill>
                <a:latin typeface="Arial"/>
                <a:cs typeface="Arial"/>
              </a:rPr>
              <a:t>ial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52" baseline="2645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575" spc="15" baseline="264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	alta	</a:t>
            </a:r>
            <a:r>
              <a:rPr sz="1575" spc="-22" baseline="2645" dirty="0">
                <a:solidFill>
                  <a:srgbClr val="0F0F0F"/>
                </a:solidFill>
                <a:latin typeface="Arial"/>
                <a:cs typeface="Arial"/>
              </a:rPr>
              <a:t>densidade,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-135" baseline="2645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r>
              <a:rPr sz="1575" spc="-52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altura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1,80</a:t>
            </a:r>
            <a:r>
              <a:rPr sz="1050" spc="-19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u="sng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u="sng" dirty="0">
                <a:solidFill>
                  <a:srgbClr val="0F0F0F"/>
                </a:solidFill>
                <a:latin typeface="Arial"/>
                <a:cs typeface="Arial"/>
              </a:rPr>
              <a:t>		</a:t>
            </a:r>
            <a:endParaRPr sz="105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72022" y="2247521"/>
            <a:ext cx="1663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23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5270529" y="2243001"/>
            <a:ext cx="1962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01</a:t>
            </a:r>
            <a:endParaRPr sz="10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650779" y="2238481"/>
            <a:ext cx="55880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90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6420224" y="2238481"/>
            <a:ext cx="5632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3</a:t>
            </a:r>
            <a:r>
              <a:rPr sz="1050" spc="5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90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676222" y="2667844"/>
            <a:ext cx="1242060" cy="321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ct val="101699"/>
              </a:lnSpc>
            </a:pP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Protetor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para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poste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vôl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114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endParaRPr sz="10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372022" y="2744678"/>
            <a:ext cx="16510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25</a:t>
            </a:r>
            <a:endParaRPr sz="10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5270529" y="2744678"/>
            <a:ext cx="1797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endParaRPr sz="10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713408" y="2744678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540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6433646" y="2744678"/>
            <a:ext cx="5499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1.08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72022" y="3178561"/>
            <a:ext cx="1708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26</a:t>
            </a:r>
            <a:endParaRPr sz="105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76222" y="3092687"/>
            <a:ext cx="1245870" cy="326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ct val="104500"/>
              </a:lnSpc>
            </a:pP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Protetor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cade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ra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arb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tro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vô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endParaRPr sz="105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027226" y="3097207"/>
            <a:ext cx="2529840" cy="321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Dobráve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25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estrutura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tubo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quadrado</a:t>
            </a: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20x2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-2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st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e/espuma</a:t>
            </a:r>
            <a:r>
              <a:rPr sz="10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ona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ove.</a:t>
            </a:r>
            <a:endParaRPr sz="105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666604" y="3178561"/>
            <a:ext cx="3644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18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270529" y="3178561"/>
            <a:ext cx="1962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85" dirty="0">
                <a:solidFill>
                  <a:srgbClr val="0F0F0F"/>
                </a:solidFill>
                <a:latin typeface="Arial"/>
                <a:cs typeface="Arial"/>
              </a:rPr>
              <a:t>01</a:t>
            </a:r>
            <a:endParaRPr sz="105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708935" y="3178561"/>
            <a:ext cx="4470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980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6482854" y="3178561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98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20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2027226" y="3431659"/>
            <a:ext cx="2531110" cy="3263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ct val="104500"/>
              </a:lnSpc>
              <a:tabLst>
                <a:tab pos="763905" algn="l"/>
              </a:tabLst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Malha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lOcm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fio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"seda"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5mm,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tamanho 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-50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00m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2A2A2A"/>
                </a:solidFill>
                <a:latin typeface="Arial"/>
                <a:cs typeface="Arial"/>
              </a:rPr>
              <a:t>x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	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m,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ext</a:t>
            </a:r>
            <a:r>
              <a:rPr sz="1050" spc="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nso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em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2A2A2A"/>
                </a:solidFill>
                <a:latin typeface="Arial"/>
                <a:cs typeface="Arial"/>
              </a:rPr>
              <a:t>"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seda"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2027226" y="3766110"/>
            <a:ext cx="470534" cy="488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3099"/>
              </a:lnSpc>
            </a:pP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cabo Quadro corda</a:t>
            </a:r>
            <a:endParaRPr sz="105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2581942" y="3766110"/>
            <a:ext cx="657225" cy="321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0480" marR="5080" indent="-18415">
              <a:lnSpc>
                <a:spcPct val="101699"/>
              </a:lnSpc>
              <a:tabLst>
                <a:tab pos="437515" algn="l"/>
              </a:tabLst>
            </a:pP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de	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aço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estrutural</a:t>
            </a:r>
            <a:endParaRPr sz="105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3297706" y="3766110"/>
            <a:ext cx="1266190" cy="651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91770" algn="r">
              <a:lnSpc>
                <a:spcPct val="102600"/>
              </a:lnSpc>
              <a:tabLst>
                <a:tab pos="737235" algn="l"/>
                <a:tab pos="991869" algn="l"/>
              </a:tabLst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2A2A2A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fixaçã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85" dirty="0">
                <a:solidFill>
                  <a:srgbClr val="2A2A2A"/>
                </a:solidFill>
                <a:latin typeface="Arial"/>
                <a:cs typeface="Arial"/>
              </a:rPr>
              <a:t>.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confeccionado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-15" baseline="264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575" spc="-7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6m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spc="345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5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-2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2A2A2A"/>
                </a:solidFill>
                <a:latin typeface="Arial"/>
                <a:cs typeface="Arial"/>
              </a:rPr>
              <a:t>"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ona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90" dirty="0">
                <a:solidFill>
                  <a:srgbClr val="2A2A2A"/>
                </a:solidFill>
                <a:latin typeface="Arial"/>
                <a:cs typeface="Arial"/>
              </a:rPr>
              <a:t>"</a:t>
            </a:r>
            <a:r>
              <a:rPr sz="105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pvc </a:t>
            </a:r>
            <a:r>
              <a:rPr sz="10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emborrachado,</a:t>
            </a:r>
            <a:endParaRPr sz="105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372022" y="4005649"/>
            <a:ext cx="1708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27</a:t>
            </a:r>
            <a:endParaRPr sz="1050">
              <a:latin typeface="Arial"/>
              <a:cs typeface="Arial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676222" y="3928816"/>
            <a:ext cx="1245870" cy="321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ct val="101699"/>
              </a:lnSpc>
            </a:pP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Rede 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vô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seda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profiss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onal.</a:t>
            </a:r>
            <a:endParaRPr sz="1050">
              <a:latin typeface="Arial"/>
              <a:cs typeface="Arial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666604" y="4005649"/>
            <a:ext cx="3644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Uni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18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5275003" y="4010169"/>
            <a:ext cx="1797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endParaRPr sz="105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5713408" y="4010169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310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6482854" y="4010169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620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2519314" y="4091521"/>
            <a:ext cx="721360" cy="168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5755" algn="l"/>
              </a:tabLst>
            </a:pP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	</a:t>
            </a:r>
            <a:r>
              <a:rPr sz="1575" spc="7" baseline="2645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575" spc="-104" baseline="264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575" spc="-37" baseline="264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575" spc="22" baseline="2645" dirty="0">
                <a:solidFill>
                  <a:srgbClr val="0F0F0F"/>
                </a:solidFill>
                <a:latin typeface="Arial"/>
                <a:cs typeface="Arial"/>
              </a:rPr>
              <a:t>da"</a:t>
            </a:r>
            <a:endParaRPr sz="1575" baseline="2645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2027226" y="4258748"/>
            <a:ext cx="122555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confeccionadas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endParaRPr sz="1050">
              <a:latin typeface="Arial"/>
              <a:cs typeface="Arial"/>
            </a:endParaRPr>
          </a:p>
        </p:txBody>
      </p:sp>
      <p:sp>
        <p:nvSpPr>
          <p:cNvPr id="87" name="object 87"/>
          <p:cNvSpPr txBox="1"/>
          <p:nvPr/>
        </p:nvSpPr>
        <p:spPr>
          <a:xfrm>
            <a:off x="2027226" y="4421454"/>
            <a:ext cx="2531110" cy="5022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4500"/>
              </a:lnSpc>
            </a:pP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com 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costura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dup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a.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"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on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90" dirty="0">
                <a:solidFill>
                  <a:srgbClr val="2A2A2A"/>
                </a:solidFill>
                <a:latin typeface="Arial"/>
                <a:cs typeface="Arial"/>
              </a:rPr>
              <a:t>"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su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28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r>
              <a:rPr sz="1050" spc="8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7cm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2A2A2A"/>
                </a:solidFill>
                <a:latin typeface="Arial"/>
                <a:cs typeface="Arial"/>
              </a:rPr>
              <a:t>"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on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90" dirty="0">
                <a:solidFill>
                  <a:srgbClr val="2A2A2A"/>
                </a:solidFill>
                <a:latin typeface="Arial"/>
                <a:cs typeface="Arial"/>
              </a:rPr>
              <a:t>"</a:t>
            </a:r>
            <a:r>
              <a:rPr sz="1050" spc="10" dirty="0">
                <a:solidFill>
                  <a:srgbClr val="2A2A2A"/>
                </a:solidFill>
                <a:latin typeface="Arial"/>
                <a:cs typeface="Arial"/>
              </a:rPr>
              <a:t> i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50" spc="340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6cm</a:t>
            </a:r>
            <a:r>
              <a:rPr sz="105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ponte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ras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metálicas.</a:t>
            </a:r>
            <a:endParaRPr sz="105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125"/>
              </a:spcBef>
              <a:tabLst>
                <a:tab pos="486409" algn="l"/>
                <a:tab pos="799465" algn="l"/>
                <a:tab pos="1318895" algn="l"/>
              </a:tabLst>
            </a:pP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bra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575" spc="60" baseline="2645" dirty="0">
                <a:solidFill>
                  <a:srgbClr val="0F0F0F"/>
                </a:solidFill>
                <a:latin typeface="Arial"/>
                <a:cs typeface="Arial"/>
              </a:rPr>
              <a:t>vi</a:t>
            </a:r>
            <a:r>
              <a:rPr sz="1575" spc="22" baseline="2645" dirty="0">
                <a:solidFill>
                  <a:srgbClr val="0F0F0F"/>
                </a:solidFill>
                <a:latin typeface="Arial"/>
                <a:cs typeface="Arial"/>
              </a:rPr>
              <a:t>dro.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-5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âm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1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40" dirty="0">
                <a:solidFill>
                  <a:srgbClr val="2A2A2A"/>
                </a:solidFill>
                <a:latin typeface="Arial"/>
                <a:cs typeface="Arial"/>
              </a:rPr>
              <a:t>r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9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525mm,</a:t>
            </a:r>
            <a:endParaRPr sz="105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372022" y="4841777"/>
            <a:ext cx="1708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28</a:t>
            </a:r>
            <a:endParaRPr sz="1050">
              <a:latin typeface="Arial"/>
              <a:cs typeface="Arial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676222" y="4769463"/>
            <a:ext cx="435609" cy="317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250"/>
              </a:lnSpc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Antena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vôl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endParaRPr sz="105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248833" y="4769463"/>
            <a:ext cx="6692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04190" algn="l"/>
              </a:tabLst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ofic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4666604" y="4850817"/>
            <a:ext cx="27241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endParaRPr sz="105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5275003" y="4850817"/>
            <a:ext cx="1797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endParaRPr sz="105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5749197" y="4850817"/>
            <a:ext cx="3663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45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6518641" y="4850817"/>
            <a:ext cx="3708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90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027226" y="4927650"/>
            <a:ext cx="6210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tura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1,8</a:t>
            </a:r>
            <a:endParaRPr sz="105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2031700" y="5103915"/>
            <a:ext cx="25298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Estrutura 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tubo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alum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nio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endParaRPr sz="1050">
              <a:latin typeface="Arial"/>
              <a:cs typeface="Arial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680695" y="5347973"/>
            <a:ext cx="536575" cy="330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7300"/>
              </a:lnSpc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Carri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nho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vô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endParaRPr sz="1050">
              <a:latin typeface="Arial"/>
              <a:cs typeface="Arial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1284621" y="5352493"/>
            <a:ext cx="6337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para 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bo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2027226" y="5271139"/>
            <a:ext cx="176593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roda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434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dobrável  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f</a:t>
            </a:r>
            <a:r>
              <a:rPr sz="1050" spc="30" dirty="0">
                <a:solidFill>
                  <a:srgbClr val="2A2A2A"/>
                </a:solidFill>
                <a:latin typeface="Arial"/>
                <a:cs typeface="Arial"/>
              </a:rPr>
              <a:t>á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cil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3870317" y="5271139"/>
            <a:ext cx="735965" cy="488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4500"/>
              </a:lnSpc>
              <a:tabLst>
                <a:tab pos="361315" algn="l"/>
              </a:tabLst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transport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434" dirty="0">
                <a:solidFill>
                  <a:srgbClr val="0F0F0F"/>
                </a:solidFill>
                <a:latin typeface="Arial"/>
                <a:cs typeface="Arial"/>
              </a:rPr>
              <a:t>, </a:t>
            </a:r>
            <a:r>
              <a:rPr sz="1050" spc="10" dirty="0">
                <a:latin typeface="Arial"/>
                <a:cs typeface="Arial"/>
              </a:rPr>
              <a:t>de</a:t>
            </a:r>
            <a:r>
              <a:rPr sz="1050" dirty="0">
                <a:latin typeface="Arial"/>
                <a:cs typeface="Arial"/>
              </a:rPr>
              <a:t>	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pvc</a:t>
            </a:r>
            <a:endParaRPr sz="1050">
              <a:latin typeface="Arial"/>
              <a:cs typeface="Arial"/>
            </a:endParaRPr>
          </a:p>
          <a:p>
            <a:pPr marL="33020" algn="ctr">
              <a:lnSpc>
                <a:spcPct val="100000"/>
              </a:lnSpc>
              <a:spcBef>
                <a:spcPts val="20"/>
              </a:spcBef>
              <a:tabLst>
                <a:tab pos="462280" algn="l"/>
              </a:tabLst>
            </a:pP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para	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30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372022" y="5438366"/>
            <a:ext cx="17843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30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2027226" y="5438366"/>
            <a:ext cx="1777364" cy="484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1699"/>
              </a:lnSpc>
            </a:pP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acon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cionado   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em    </a:t>
            </a:r>
            <a:r>
              <a:rPr sz="10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bo</a:t>
            </a:r>
            <a:r>
              <a:rPr sz="1050" spc="-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sa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emborrachad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34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0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capac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dade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bo</a:t>
            </a:r>
            <a:r>
              <a:rPr sz="105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as.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4666604" y="5438366"/>
            <a:ext cx="34036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10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d.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5275003" y="5438366"/>
            <a:ext cx="1797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5713408" y="5438366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39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8</a:t>
            </a:r>
            <a:r>
              <a:rPr sz="1050" spc="55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50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6482854" y="5438366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79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7</a:t>
            </a:r>
            <a:r>
              <a:rPr sz="1050" spc="55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680695" y="6016876"/>
            <a:ext cx="1236980" cy="163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75" spc="-52" baseline="2645" dirty="0">
                <a:solidFill>
                  <a:srgbClr val="0F0F0F"/>
                </a:solidFill>
                <a:latin typeface="Arial"/>
                <a:cs typeface="Arial"/>
              </a:rPr>
              <a:t>Caixas  </a:t>
            </a:r>
            <a:r>
              <a:rPr sz="1575" spc="-82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575" spc="-22" baseline="264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575" baseline="2645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575" spc="-7" baseline="26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acas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2022753" y="5944562"/>
            <a:ext cx="2529840" cy="651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 algn="just">
              <a:lnSpc>
                <a:spcPct val="102600"/>
              </a:lnSpc>
            </a:pP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Subs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tu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jogadores,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confeccionada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compensado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 mm,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revestida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fundo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ve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lador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ntura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9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é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ca,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cabo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ást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in</a:t>
            </a:r>
            <a:r>
              <a:rPr sz="105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etad</a:t>
            </a:r>
            <a:r>
              <a:rPr sz="1050" spc="7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50" spc="18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372022" y="6168935"/>
            <a:ext cx="20701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5" dirty="0">
                <a:solidFill>
                  <a:srgbClr val="0F0F0F"/>
                </a:solidFill>
                <a:latin typeface="Times New Roman"/>
                <a:cs typeface="Times New Roman"/>
              </a:rPr>
              <a:t>3</a:t>
            </a:r>
            <a:r>
              <a:rPr sz="1250" spc="165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680695" y="6177974"/>
            <a:ext cx="1241425" cy="341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280"/>
              </a:lnSpc>
              <a:tabLst>
                <a:tab pos="321310" algn="l"/>
                <a:tab pos="768350" algn="l"/>
                <a:tab pos="1072515" algn="l"/>
              </a:tabLst>
            </a:pP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	</a:t>
            </a:r>
            <a:r>
              <a:rPr sz="1250" spc="235" dirty="0">
                <a:solidFill>
                  <a:srgbClr val="0F0F0F"/>
                </a:solidFill>
                <a:latin typeface="Times New Roman"/>
                <a:cs typeface="Times New Roman"/>
              </a:rPr>
              <a:t>1  </a:t>
            </a:r>
            <a:r>
              <a:rPr sz="1250" spc="-4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20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substi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tu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vô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4666604" y="6197660"/>
            <a:ext cx="3416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d.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5270529" y="6197660"/>
            <a:ext cx="1797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5713408" y="6202180"/>
            <a:ext cx="4425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739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6433646" y="6197660"/>
            <a:ext cx="5499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1.47</a:t>
            </a:r>
            <a:r>
              <a:rPr sz="1050" spc="-100" dirty="0">
                <a:solidFill>
                  <a:srgbClr val="0F0F0F"/>
                </a:solidFill>
                <a:latin typeface="Arial"/>
                <a:cs typeface="Arial"/>
              </a:rPr>
              <a:t>8</a:t>
            </a:r>
            <a:r>
              <a:rPr sz="1050" spc="5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5" name="object 115"/>
          <p:cNvSpPr txBox="1"/>
          <p:nvPr/>
        </p:nvSpPr>
        <p:spPr>
          <a:xfrm>
            <a:off x="372022" y="6690298"/>
            <a:ext cx="1739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32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6" name="object 116"/>
          <p:cNvSpPr txBox="1"/>
          <p:nvPr/>
        </p:nvSpPr>
        <p:spPr>
          <a:xfrm>
            <a:off x="680695" y="6613465"/>
            <a:ext cx="1238885" cy="321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  <a:tabLst>
                <a:tab pos="956310" algn="l"/>
              </a:tabLst>
            </a:pP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Campa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nha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	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arbitraaem</a:t>
            </a:r>
            <a:r>
              <a:rPr sz="10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vôl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ei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2027226" y="6613465"/>
            <a:ext cx="2524125" cy="321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1699"/>
              </a:lnSpc>
              <a:tabLst>
                <a:tab pos="1005205" algn="l"/>
              </a:tabLst>
            </a:pPr>
            <a:r>
              <a:rPr sz="1050" spc="-25" dirty="0">
                <a:solidFill>
                  <a:srgbClr val="0F0F0F"/>
                </a:solidFill>
                <a:latin typeface="Arial"/>
                <a:cs typeface="Arial"/>
              </a:rPr>
              <a:t>Confeccionada	em  </a:t>
            </a:r>
            <a:r>
              <a:rPr sz="10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3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on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quadrado, </a:t>
            </a:r>
            <a:r>
              <a:rPr sz="1050" spc="-10" dirty="0">
                <a:solidFill>
                  <a:srgbClr val="0F0F0F"/>
                </a:solidFill>
                <a:latin typeface="Arial"/>
                <a:cs typeface="Arial"/>
              </a:rPr>
              <a:t>base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0F"/>
                </a:solidFill>
                <a:latin typeface="Arial"/>
                <a:cs typeface="Arial"/>
              </a:rPr>
              <a:t>chaoa</a:t>
            </a:r>
            <a:r>
              <a:rPr sz="10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aço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0F"/>
                </a:solidFill>
                <a:latin typeface="Arial"/>
                <a:cs typeface="Arial"/>
              </a:rPr>
              <a:t>ntura</a:t>
            </a:r>
            <a:r>
              <a:rPr sz="10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9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50" spc="-60" dirty="0">
                <a:solidFill>
                  <a:srgbClr val="2A2A2A"/>
                </a:solidFill>
                <a:latin typeface="Arial"/>
                <a:cs typeface="Arial"/>
              </a:rPr>
              <a:t>é</a:t>
            </a: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tica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4666604" y="6699337"/>
            <a:ext cx="3644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0F0F0F"/>
                </a:solidFill>
                <a:latin typeface="Arial"/>
                <a:cs typeface="Arial"/>
              </a:rPr>
              <a:t>Un</a:t>
            </a:r>
            <a:r>
              <a:rPr sz="10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50" spc="8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50" spc="185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19" name="object 119"/>
          <p:cNvSpPr txBox="1"/>
          <p:nvPr/>
        </p:nvSpPr>
        <p:spPr>
          <a:xfrm>
            <a:off x="5270529" y="6699337"/>
            <a:ext cx="9436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</a:tabLst>
            </a:pPr>
            <a:r>
              <a:rPr sz="1050" spc="40" dirty="0">
                <a:solidFill>
                  <a:srgbClr val="0F0F0F"/>
                </a:solidFill>
                <a:latin typeface="Arial"/>
                <a:cs typeface="Arial"/>
              </a:rPr>
              <a:t>02	</a:t>
            </a:r>
            <a:r>
              <a:rPr sz="1050" spc="45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1050" spc="-85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r>
              <a:rPr sz="1050" spc="10" dirty="0">
                <a:solidFill>
                  <a:srgbClr val="0F0F0F"/>
                </a:solidFill>
                <a:latin typeface="Arial"/>
                <a:cs typeface="Arial"/>
              </a:rPr>
              <a:t>050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,00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0" name="object 120"/>
          <p:cNvSpPr txBox="1"/>
          <p:nvPr/>
        </p:nvSpPr>
        <p:spPr>
          <a:xfrm>
            <a:off x="6420224" y="6699337"/>
            <a:ext cx="5632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0" dirty="0">
                <a:solidFill>
                  <a:srgbClr val="0F0F0F"/>
                </a:solidFill>
                <a:latin typeface="Arial"/>
                <a:cs typeface="Arial"/>
              </a:rPr>
              <a:t>4.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-3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050" spc="2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050" spc="15" dirty="0">
                <a:solidFill>
                  <a:srgbClr val="0F0F0F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1" name="object 121"/>
          <p:cNvSpPr txBox="1"/>
          <p:nvPr/>
        </p:nvSpPr>
        <p:spPr>
          <a:xfrm>
            <a:off x="2689307" y="6984072"/>
            <a:ext cx="12115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-10" dirty="0">
                <a:solidFill>
                  <a:srgbClr val="0F0F0F"/>
                </a:solidFill>
                <a:latin typeface="Arial"/>
                <a:cs typeface="Arial"/>
              </a:rPr>
              <a:t>VALOR</a:t>
            </a:r>
            <a:r>
              <a:rPr sz="1050" b="1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latin typeface="Arial"/>
                <a:cs typeface="Arial"/>
              </a:rPr>
              <a:t>TOTAL</a:t>
            </a:r>
            <a:r>
              <a:rPr sz="1050" b="1" spc="120" dirty="0"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0F0F0F"/>
                </a:solidFill>
                <a:latin typeface="Arial"/>
                <a:cs typeface="Arial"/>
              </a:rPr>
              <a:t>R$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6339701" y="6937858"/>
            <a:ext cx="71501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60" dirty="0">
                <a:solidFill>
                  <a:srgbClr val="0F0F0F"/>
                </a:solidFill>
                <a:latin typeface="Times New Roman"/>
                <a:cs typeface="Times New Roman"/>
              </a:rPr>
              <a:t>33.</a:t>
            </a:r>
            <a:r>
              <a:rPr sz="1200" b="1" spc="40" dirty="0">
                <a:solidFill>
                  <a:srgbClr val="0F0F0F"/>
                </a:solidFill>
                <a:latin typeface="Times New Roman"/>
                <a:cs typeface="Times New Roman"/>
              </a:rPr>
              <a:t>4</a:t>
            </a:r>
            <a:r>
              <a:rPr sz="1200" b="1" spc="80" dirty="0">
                <a:solidFill>
                  <a:srgbClr val="0F0F0F"/>
                </a:solidFill>
                <a:latin typeface="Times New Roman"/>
                <a:cs typeface="Times New Roman"/>
              </a:rPr>
              <a:t>70,00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6661794" y="7600816"/>
            <a:ext cx="387985" cy="1019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ts val="7545"/>
              </a:lnSpc>
            </a:pPr>
            <a:r>
              <a:rPr sz="6300" i="1" spc="-1235" dirty="0">
                <a:solidFill>
                  <a:srgbClr val="909097"/>
                </a:solidFill>
                <a:latin typeface="Arial"/>
                <a:cs typeface="Arial"/>
              </a:rPr>
              <a:t>(J</a:t>
            </a:r>
            <a:endParaRPr sz="6300">
              <a:latin typeface="Arial"/>
              <a:cs typeface="Arial"/>
            </a:endParaRPr>
          </a:p>
          <a:p>
            <a:pPr marL="17145">
              <a:lnSpc>
                <a:spcPts val="555"/>
              </a:lnSpc>
            </a:pPr>
            <a:r>
              <a:rPr sz="550" spc="30" dirty="0">
                <a:solidFill>
                  <a:srgbClr val="B1B5C8"/>
                </a:solidFill>
                <a:latin typeface="Arial"/>
                <a:cs typeface="Arial"/>
              </a:rPr>
              <a:t>j</a:t>
            </a:r>
            <a:endParaRPr sz="550">
              <a:latin typeface="Arial"/>
              <a:cs typeface="Arial"/>
            </a:endParaRPr>
          </a:p>
          <a:p>
            <a:pPr marL="12700">
              <a:lnSpc>
                <a:spcPts val="930"/>
              </a:lnSpc>
            </a:pPr>
            <a:r>
              <a:rPr sz="850" spc="160" dirty="0">
                <a:solidFill>
                  <a:srgbClr val="B1B5C8"/>
                </a:solidFill>
                <a:latin typeface="Arial"/>
                <a:cs typeface="Arial"/>
              </a:rPr>
              <a:t>i</a:t>
            </a:r>
            <a:endParaRPr sz="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2394</Words>
  <Application>Microsoft Office PowerPoint</Application>
  <PresentationFormat>Benutzerdefiniert</PresentationFormat>
  <Paragraphs>429</Paragraphs>
  <Slides>7</Slides>
  <Notes>7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2018-06-28T16:54:09Z</dcterms:created>
  <dcterms:modified xsi:type="dcterms:W3CDTF">2018-06-28T14:54:12Z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